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844" r:id="rId2"/>
    <p:sldId id="791" r:id="rId3"/>
    <p:sldId id="792" r:id="rId4"/>
    <p:sldId id="793" r:id="rId5"/>
    <p:sldId id="794" r:id="rId6"/>
    <p:sldId id="835" r:id="rId7"/>
    <p:sldId id="258" r:id="rId8"/>
    <p:sldId id="839" r:id="rId9"/>
    <p:sldId id="841" r:id="rId10"/>
    <p:sldId id="836" r:id="rId11"/>
    <p:sldId id="843" r:id="rId12"/>
    <p:sldId id="847" r:id="rId13"/>
  </p:sldIdLst>
  <p:sldSz cx="9144000" cy="5143500" type="screen16x9"/>
  <p:notesSz cx="6858000" cy="9144000"/>
  <p:defaultTextStyle>
    <a:defPPr>
      <a:defRPr lang="es-ES"/>
    </a:defPPr>
    <a:lvl1pPr marL="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78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68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838D05-6655-C848-8A29-CF25098C1A3D}" type="datetimeFigureOut">
              <a:rPr lang="es-ES" smtClean="0"/>
              <a:t>13/6/23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6873B4-E75F-2C47-979A-A9A792E4141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4966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B38FC5-5428-4525-B8EE-CD73AE8E8B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0C75D37-87AF-4C9D-95DA-5B20D85319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8BB592-9C35-4B92-91A3-67CD199E36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</p:spPr>
        <p:txBody>
          <a:bodyPr/>
          <a:lstStyle/>
          <a:p>
            <a:fld id="{9C40C223-0CF7-2F4B-9202-8DCB3A325A12}" type="datetime1">
              <a:rPr lang="es-ES_tradnl" smtClean="0"/>
              <a:t>13/6/23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70F3FE-9FBD-41F0-BB13-4E4E4E0F2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Dialnet CRIS: hacia un sistema de información científica nacional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7D308D-DA1C-4583-84D4-D0C833A52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</p:spPr>
        <p:txBody>
          <a:bodyPr/>
          <a:lstStyle/>
          <a:p>
            <a:fld id="{15041327-194D-4AF0-BC0D-16127822A1F3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9180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3A6BE7-D66F-477B-B0BC-FD82E9685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6926AE-FCDA-4952-8A70-2CA271C38E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2039E6-0F5A-48B1-8357-5E41374CD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40D77-A804-904C-A3AA-9E62317A483F}" type="datetime1">
              <a:rPr lang="es-ES_tradnl" smtClean="0"/>
              <a:t>13/6/23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3ACC7E-F6AE-4C62-84BE-16CC79339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Dialnet CRIS: hacia un sistema de información científica nacional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370247-B70D-4A08-B0CA-5A0CD8696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41327-194D-4AF0-BC0D-16127822A1F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7011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BD3D11F-D23B-4464-A91C-A4FA345C78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273845"/>
            <a:ext cx="1971675" cy="435887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1512753-58B0-4F30-B0D9-D2FA4C7AC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1" y="273845"/>
            <a:ext cx="5800725" cy="4358879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19519C-AFCA-4F92-ABCB-3ACA6AF5F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FCB0-872A-D045-9E8E-4CE922D0F920}" type="datetime1">
              <a:rPr lang="es-ES_tradnl" smtClean="0"/>
              <a:t>13/6/23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6B5372-A2A9-43C3-91F7-593CA8B42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Dialnet CRIS: hacia un sistema de información científica nacional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BD59B7-01A2-43BF-902C-103F5A920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41327-194D-4AF0-BC0D-16127822A1F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5244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315677-FBE6-4469-BEC2-97B7DAB47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1959" y="281728"/>
            <a:ext cx="5210504" cy="9941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46E604-31D2-4E7D-84FA-D82B17967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63264"/>
            <a:ext cx="7886700" cy="2969459"/>
          </a:xfrm>
        </p:spPr>
        <p:txBody>
          <a:bodyPr/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4E3258-901B-4882-AB56-BD0EE1039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93DF9-6182-1242-8546-6C0AE4545651}" type="datetime1">
              <a:rPr lang="es-ES_tradnl" smtClean="0"/>
              <a:t>13/6/23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F2A78A-BB41-4144-B7DC-8BCFD6AD1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Dialnet CRIS: hacia un sistema de información científica nacional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21B319-6EA9-45D0-9DFF-934E3C0D5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41327-194D-4AF0-BC0D-16127822A1F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4222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FD32DD-607E-406C-81AC-9F29BE265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6B9D43-1359-4403-BCBF-2C93DBCF02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5BBE29-4CA4-434D-BF69-12B94BCB7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19B58-4E74-F64A-BA63-0E7454DA1585}" type="datetime1">
              <a:rPr lang="es-ES_tradnl" smtClean="0"/>
              <a:t>13/6/23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FA6882-BEF6-4653-92EA-FA178CCEA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Dialnet CRIS: hacia un sistema de información científica nacional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D80761-BF90-460A-A042-33FD562BB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41327-194D-4AF0-BC0D-16127822A1F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9726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808D97-85FF-4BD6-9450-2EE156FB9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07C135-80C1-45B3-A8CC-B3925B93F3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9F7BE41-511F-4C1F-8405-2E141774FD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2B85C0B-6E02-4D22-B828-E4C58B151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1201-B35D-1748-B473-AB3A2661E913}" type="datetime1">
              <a:rPr lang="es-ES_tradnl" smtClean="0"/>
              <a:t>13/6/23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560423C-8527-4639-A196-797AE4191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Dialnet CRIS: hacia un sistema de información científica nacional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114481C-FAA1-45E9-901B-283785A74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41327-194D-4AF0-BC0D-16127822A1F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9727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1DC2CB-ECD9-4AF4-B566-1415309B7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79504B-684C-4D0D-AD78-66AF40B92F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76C9050-F1DC-4EE3-9B9A-F4EADEBE5B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8F5FCE5-6DC7-42F1-8451-68BEE68ABF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5656A08-A400-4F6F-9A79-63D18F5136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0D8A9AF-15E5-4109-A565-03A6DD8F0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1FBB-52E7-A347-B6A3-CEF6DD5818D7}" type="datetime1">
              <a:rPr lang="es-ES_tradnl" smtClean="0"/>
              <a:t>13/6/23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5F3EE2E-2CE5-4053-802B-C8E7F77DD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Dialnet CRIS: hacia un sistema de información científica nacional</a:t>
            </a: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3794747-7F36-46A4-9CB6-ECE1A1306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41327-194D-4AF0-BC0D-16127822A1F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495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6DE880-1743-420A-93AF-F2D2665F0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7C63F8D-2ACE-470B-99D3-88EA0B0E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95FFC-05DF-9148-9A82-174450E7E3B4}" type="datetime1">
              <a:rPr lang="es-ES_tradnl" smtClean="0"/>
              <a:t>13/6/23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A44B418-8D2C-4F7A-A85E-3F652F49D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Dialnet CRIS: hacia un sistema de información científica nacional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02947B2-7DD8-43C4-B0F6-E855E3C42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41327-194D-4AF0-BC0D-16127822A1F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5034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23F2A91-096D-402D-A071-754F0B278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34335-ABFC-E24D-A7C4-F5A14BB508BC}" type="datetime1">
              <a:rPr lang="es-ES_tradnl" smtClean="0"/>
              <a:t>13/6/23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18D88DB-3E63-477B-9A2A-4614830DD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Dialnet CRIS: hacia un sistema de información científica nacional</a:t>
            </a:r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F534F74-5491-46BA-BF24-65E5865F4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41327-194D-4AF0-BC0D-16127822A1F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0257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41D48A-5EBB-40C8-BE59-056703C3E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3C4405-A716-4D21-8311-5F6BCD619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8C6F614-2703-4E18-AB0E-1AC350DE35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7407727-1A15-4DC6-8893-E8538D389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84C53-45D5-FF41-A23B-192CF7196CE5}" type="datetime1">
              <a:rPr lang="es-ES_tradnl" smtClean="0"/>
              <a:t>13/6/23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D6D072-EDE5-4FCD-8EF6-DC9227E7D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Dialnet CRIS: hacia un sistema de información científica nacional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8F118FE-0BFC-44BB-8044-FA3C68AB7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41327-194D-4AF0-BC0D-16127822A1F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8763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049875-E216-4831-83FF-E73F91D9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8696FDB-5CDD-4D18-A1B0-EFE7B4FB91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47EBB04-6493-4A8D-8DB2-09F524923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5A1143-EE8F-4656-A029-5E6B6EE5A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3FB07-AADD-2B4C-B602-D22C5476FDD0}" type="datetime1">
              <a:rPr lang="es-ES_tradnl" smtClean="0"/>
              <a:t>13/6/23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2B9DBCE-D77C-47F0-BF10-E02B2F93D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Dialnet CRIS: hacia un sistema de información científica nacional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A561F0-E663-4271-94B9-279D673DD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41327-194D-4AF0-BC0D-16127822A1F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115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87116D4-3FD8-4F08-B0F7-6B814D7FA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832" y="273844"/>
            <a:ext cx="5523224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6965C2D-C75F-43FA-9619-4DA79E9D86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474076"/>
            <a:ext cx="7886700" cy="31586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78F3F7-5FB0-45DE-BE7A-BF97BE51E8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19160-2828-D343-8C09-9D117061FFD5}" type="datetime1">
              <a:rPr lang="es-ES_tradnl" smtClean="0"/>
              <a:t>13/6/23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AC8897-3119-4E73-8F20-B31401A6C3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Dialnet CRIS: hacia un sistema de información científica nacional</a:t>
            </a:r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7F2693-FFAB-4EE0-A961-9DA09CA33C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41327-194D-4AF0-BC0D-16127822A1F3}" type="slidenum">
              <a:rPr lang="es-ES" smtClean="0"/>
              <a:t>‹#›</a:t>
            </a:fld>
            <a:endParaRPr lang="es-E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F51B1AC-10D4-D743-9BE6-BCD2C367C1B6}"/>
              </a:ext>
            </a:extLst>
          </p:cNvPr>
          <p:cNvGrpSpPr/>
          <p:nvPr userDrawn="1"/>
        </p:nvGrpSpPr>
        <p:grpSpPr>
          <a:xfrm>
            <a:off x="7090936" y="107668"/>
            <a:ext cx="1991487" cy="510734"/>
            <a:chOff x="7090936" y="107668"/>
            <a:chExt cx="1991487" cy="510734"/>
          </a:xfrm>
        </p:grpSpPr>
        <p:pic>
          <p:nvPicPr>
            <p:cNvPr id="9" name="Imagen 5">
              <a:extLst>
                <a:ext uri="{FF2B5EF4-FFF2-40B4-BE49-F238E27FC236}">
                  <a16:creationId xmlns:a16="http://schemas.microsoft.com/office/drawing/2014/main" id="{B3D98103-AC51-A347-8D2E-E35005DEA4B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161" y="107668"/>
              <a:ext cx="1769262" cy="510734"/>
            </a:xfrm>
            <a:prstGeom prst="rect">
              <a:avLst/>
            </a:prstGeom>
          </p:spPr>
        </p:pic>
        <p:pic>
          <p:nvPicPr>
            <p:cNvPr id="10" name="Imagen 6">
              <a:extLst>
                <a:ext uri="{FF2B5EF4-FFF2-40B4-BE49-F238E27FC236}">
                  <a16:creationId xmlns:a16="http://schemas.microsoft.com/office/drawing/2014/main" id="{62B4A3A6-DA8E-2240-90C3-93383CAA9E8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0936" y="107669"/>
              <a:ext cx="1302596" cy="447155"/>
            </a:xfrm>
            <a:prstGeom prst="rect">
              <a:avLst/>
            </a:prstGeom>
          </p:spPr>
        </p:pic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19A50863-E32A-AB43-9B00-288A910A8032}"/>
              </a:ext>
            </a:extLst>
          </p:cNvPr>
          <p:cNvSpPr txBox="1"/>
          <p:nvPr userDrawn="1"/>
        </p:nvSpPr>
        <p:spPr>
          <a:xfrm>
            <a:off x="7102366" y="4808073"/>
            <a:ext cx="1444547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JJTT RedIRIS 2023 - Zaragoza</a:t>
            </a:r>
          </a:p>
        </p:txBody>
      </p:sp>
    </p:spTree>
    <p:extLst>
      <p:ext uri="{BB962C8B-B14F-4D97-AF65-F5344CB8AC3E}">
        <p14:creationId xmlns:p14="http://schemas.microsoft.com/office/powerpoint/2010/main" val="3364392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investigacion.ubu.es/" TargetMode="External"/><Relationship Id="rId7" Type="http://schemas.openxmlformats.org/officeDocument/2006/relationships/hyperlink" Target="https://inv-es.portalcientifico.es/" TargetMode="External"/><Relationship Id="rId2" Type="http://schemas.openxmlformats.org/officeDocument/2006/relationships/hyperlink" Target="https://produccioncientifica.ucm.es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bucle.portalcientifico.es/" TargetMode="External"/><Relationship Id="rId5" Type="http://schemas.openxmlformats.org/officeDocument/2006/relationships/hyperlink" Target="https://sacyl.portalcientifico.es/" TargetMode="External"/><Relationship Id="rId4" Type="http://schemas.openxmlformats.org/officeDocument/2006/relationships/hyperlink" Target="https://produccioncientifica.usal.es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inv-es.portalcientifico.es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9FEBB5-4B31-42B0-BC9E-27F4C1AF75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>
            <a:normAutofit/>
          </a:bodyPr>
          <a:lstStyle/>
          <a:p>
            <a:pPr algn="ctr"/>
            <a:r>
              <a:rPr lang="es-ES" sz="4800" dirty="0">
                <a:latin typeface="+mn-lt"/>
              </a:rPr>
              <a:t>Dialnet CRIS</a:t>
            </a:r>
            <a:br>
              <a:rPr lang="es-ES" sz="2400" b="1" dirty="0">
                <a:latin typeface="+mn-lt"/>
              </a:rPr>
            </a:br>
            <a:r>
              <a:rPr lang="es-ES" sz="2400" b="1" dirty="0">
                <a:latin typeface="+mn-lt"/>
              </a:rPr>
              <a:t>Hacia un sistema de información científica nacional: </a:t>
            </a:r>
            <a:r>
              <a:rPr lang="es-ES" sz="4000" b="1" dirty="0" err="1">
                <a:latin typeface="+mn-lt"/>
              </a:rPr>
              <a:t>Inv.ES</a:t>
            </a:r>
            <a:endParaRPr lang="es-ES" sz="2700" dirty="0">
              <a:latin typeface="+mn-lt"/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D4FA65E3-1F53-0545-AB63-6A0F18BB94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es-ES" sz="1500" dirty="0"/>
          </a:p>
          <a:p>
            <a:endParaRPr lang="es-ES" sz="1500" dirty="0"/>
          </a:p>
          <a:p>
            <a:endParaRPr lang="es-ES" sz="1500" dirty="0"/>
          </a:p>
          <a:p>
            <a:r>
              <a:rPr lang="es-ES" sz="1500" dirty="0" err="1"/>
              <a:t>Inv.ES</a:t>
            </a:r>
            <a:r>
              <a:rPr lang="es-ES" sz="1500" dirty="0"/>
              <a:t>: Portal Colectivo de la Investigación de las Universidades Españolas</a:t>
            </a:r>
          </a:p>
          <a:p>
            <a:br>
              <a:rPr lang="es-ES" sz="1500" dirty="0"/>
            </a:br>
            <a:endParaRPr lang="es-ES" sz="1500" dirty="0"/>
          </a:p>
          <a:p>
            <a:endParaRPr lang="es-E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C6C0C9-5D4C-F247-80FB-8A4DC96F6C77}"/>
              </a:ext>
            </a:extLst>
          </p:cNvPr>
          <p:cNvSpPr txBox="1"/>
          <p:nvPr/>
        </p:nvSpPr>
        <p:spPr>
          <a:xfrm>
            <a:off x="8572502" y="4779819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sz="1013" dirty="0"/>
          </a:p>
        </p:txBody>
      </p:sp>
      <p:pic>
        <p:nvPicPr>
          <p:cNvPr id="10" name="1 Imagen">
            <a:extLst>
              <a:ext uri="{FF2B5EF4-FFF2-40B4-BE49-F238E27FC236}">
                <a16:creationId xmlns:a16="http://schemas.microsoft.com/office/drawing/2014/main" id="{6E960E0E-AB1F-BF4E-9AEB-948D0EA2B4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129" y="3991859"/>
            <a:ext cx="4107741" cy="929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2767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6527F-B946-7B47-9E4F-B1F92F917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1959" y="281728"/>
            <a:ext cx="5210504" cy="994172"/>
          </a:xfrm>
        </p:spPr>
        <p:txBody>
          <a:bodyPr>
            <a:normAutofit/>
          </a:bodyPr>
          <a:lstStyle/>
          <a:p>
            <a:r>
              <a:rPr lang="es-ES" sz="2800" dirty="0" err="1"/>
              <a:t>Inv.ES</a:t>
            </a:r>
            <a:r>
              <a:rPr lang="es-ES" sz="2800" dirty="0"/>
              <a:t>: ¿y que pasa con Hércules?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827919-C9E6-3C47-8723-3D0BD6B9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Dialnet CRIS: hacia un sistema de información científica nacional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CC85996-71D2-5740-BC82-620569C324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9950" y="2254250"/>
            <a:ext cx="2324100" cy="635000"/>
          </a:xfrm>
          <a:prstGeom prst="rect">
            <a:avLst/>
          </a:prstGeom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BD852AB-9705-874E-A7FB-ABD076F31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2" name="Subtítulo 2">
            <a:extLst>
              <a:ext uri="{FF2B5EF4-FFF2-40B4-BE49-F238E27FC236}">
                <a16:creationId xmlns:a16="http://schemas.microsoft.com/office/drawing/2014/main" id="{F9CAB302-574C-DE41-958F-4F1633409CA3}"/>
              </a:ext>
            </a:extLst>
          </p:cNvPr>
          <p:cNvSpPr txBox="1">
            <a:spLocks/>
          </p:cNvSpPr>
          <p:nvPr/>
        </p:nvSpPr>
        <p:spPr>
          <a:xfrm>
            <a:off x="129771" y="792484"/>
            <a:ext cx="956404" cy="35122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1200" b="1" dirty="0" err="1"/>
              <a:t>UniDigital</a:t>
            </a:r>
            <a:endParaRPr lang="es-ES" sz="1200" dirty="0"/>
          </a:p>
        </p:txBody>
      </p:sp>
      <p:pic>
        <p:nvPicPr>
          <p:cNvPr id="13" name="Imagen 4">
            <a:extLst>
              <a:ext uri="{FF2B5EF4-FFF2-40B4-BE49-F238E27FC236}">
                <a16:creationId xmlns:a16="http://schemas.microsoft.com/office/drawing/2014/main" id="{8CC75535-39FA-F246-A87F-9BA9C99816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36" y="167890"/>
            <a:ext cx="600687" cy="600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400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9FEBB5-4B31-42B0-BC9E-27F4C1AF75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>
            <a:normAutofit/>
          </a:bodyPr>
          <a:lstStyle/>
          <a:p>
            <a:pPr algn="ctr"/>
            <a:r>
              <a:rPr lang="es-ES" sz="4800" dirty="0">
                <a:latin typeface="+mn-lt"/>
              </a:rPr>
              <a:t>Dialnet CRIS</a:t>
            </a:r>
            <a:br>
              <a:rPr lang="es-ES" sz="2400" b="1" dirty="0">
                <a:latin typeface="+mn-lt"/>
              </a:rPr>
            </a:br>
            <a:r>
              <a:rPr lang="es-ES" sz="2400" b="1" dirty="0">
                <a:latin typeface="+mn-lt"/>
              </a:rPr>
              <a:t>Hacia un sistema de información científica nacional: </a:t>
            </a:r>
            <a:r>
              <a:rPr lang="es-ES" sz="4000" b="1" dirty="0" err="1">
                <a:latin typeface="+mn-lt"/>
              </a:rPr>
              <a:t>Inv.ES</a:t>
            </a:r>
            <a:endParaRPr lang="es-ES" sz="2700" dirty="0">
              <a:latin typeface="+mn-lt"/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D4FA65E3-1F53-0545-AB63-6A0F18BB94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es-ES" sz="1500" dirty="0"/>
          </a:p>
          <a:p>
            <a:endParaRPr lang="es-ES" sz="1500" dirty="0"/>
          </a:p>
          <a:p>
            <a:endParaRPr lang="es-ES" sz="1500" dirty="0"/>
          </a:p>
          <a:p>
            <a:r>
              <a:rPr lang="es-ES" sz="1500" dirty="0" err="1"/>
              <a:t>Inv.ES</a:t>
            </a:r>
            <a:r>
              <a:rPr lang="es-ES" sz="1500" dirty="0"/>
              <a:t>: Portal Colectivo de la Investigación de las Universidades Españolas</a:t>
            </a:r>
          </a:p>
          <a:p>
            <a:br>
              <a:rPr lang="es-ES" sz="1500" dirty="0"/>
            </a:br>
            <a:endParaRPr lang="es-ES" sz="1500" dirty="0"/>
          </a:p>
          <a:p>
            <a:endParaRPr lang="es-E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C6C0C9-5D4C-F247-80FB-8A4DC96F6C77}"/>
              </a:ext>
            </a:extLst>
          </p:cNvPr>
          <p:cNvSpPr txBox="1"/>
          <p:nvPr/>
        </p:nvSpPr>
        <p:spPr>
          <a:xfrm>
            <a:off x="8572502" y="4779819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sz="1013" dirty="0"/>
          </a:p>
        </p:txBody>
      </p:sp>
      <p:pic>
        <p:nvPicPr>
          <p:cNvPr id="10" name="1 Imagen">
            <a:extLst>
              <a:ext uri="{FF2B5EF4-FFF2-40B4-BE49-F238E27FC236}">
                <a16:creationId xmlns:a16="http://schemas.microsoft.com/office/drawing/2014/main" id="{6E960E0E-AB1F-BF4E-9AEB-948D0EA2B4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129" y="3991859"/>
            <a:ext cx="4107741" cy="929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6895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BE7FA0D-4FBC-974A-BEB5-01C5CF2ED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>
                <a:solidFill>
                  <a:schemeClr val="tx1">
                    <a:lumMod val="50000"/>
                    <a:lumOff val="50000"/>
                  </a:schemeClr>
                </a:solidFill>
              </a:rPr>
              <a:t>Dialnet CRIS: hacia un sistema de información científica nacional</a:t>
            </a:r>
            <a:endParaRPr lang="es-E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DE71BF-F27F-F04E-9AD4-DB5F001A6B91}"/>
              </a:ext>
            </a:extLst>
          </p:cNvPr>
          <p:cNvSpPr txBox="1"/>
          <p:nvPr/>
        </p:nvSpPr>
        <p:spPr>
          <a:xfrm>
            <a:off x="1163781" y="843146"/>
            <a:ext cx="48570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hlinkClick r:id="rId2"/>
              </a:rPr>
              <a:t>https://produccioncientifica.ucm.es</a:t>
            </a:r>
            <a:r>
              <a:rPr lang="es-ES" dirty="0"/>
              <a:t>/</a:t>
            </a:r>
          </a:p>
          <a:p>
            <a:r>
              <a:rPr lang="es-ES" dirty="0">
                <a:hlinkClick r:id="rId3"/>
              </a:rPr>
              <a:t>https://investigacion.ubu.es/</a:t>
            </a:r>
            <a:endParaRPr lang="es-ES" dirty="0"/>
          </a:p>
          <a:p>
            <a:r>
              <a:rPr lang="es-ES" dirty="0">
                <a:hlinkClick r:id="rId4"/>
              </a:rPr>
              <a:t>https://produccioncientifica.usal.es/</a:t>
            </a:r>
            <a:endParaRPr lang="es-ES" dirty="0"/>
          </a:p>
          <a:p>
            <a:r>
              <a:rPr lang="es-ES" dirty="0">
                <a:hlinkClick r:id="rId5"/>
              </a:rPr>
              <a:t>https://sacyl.portalcientifico.es/</a:t>
            </a:r>
            <a:endParaRPr lang="es-ES" dirty="0"/>
          </a:p>
          <a:p>
            <a:r>
              <a:rPr lang="es-ES" dirty="0">
                <a:hlinkClick r:id="rId6"/>
              </a:rPr>
              <a:t>https://bucle.portalcientifico.es/</a:t>
            </a:r>
            <a:endParaRPr lang="es-ES" dirty="0"/>
          </a:p>
          <a:p>
            <a:r>
              <a:rPr lang="es-ES" dirty="0">
                <a:hlinkClick r:id="rId7"/>
              </a:rPr>
              <a:t>https://inv-es.portalcientifico.es/</a:t>
            </a:r>
            <a:endParaRPr lang="es-ES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87295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2A5BB-489E-3149-9D94-DA784F6F8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8E61D-AD11-084D-AC2A-9AFD1AE4B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E4B7DF-A44A-9B47-B762-5BFD52AB4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Dialnet CRIS: hacia un sistema de información científica nacional</a:t>
            </a:r>
          </a:p>
        </p:txBody>
      </p:sp>
      <p:pic>
        <p:nvPicPr>
          <p:cNvPr id="5" name="1 Imagen">
            <a:extLst>
              <a:ext uri="{FF2B5EF4-FFF2-40B4-BE49-F238E27FC236}">
                <a16:creationId xmlns:a16="http://schemas.microsoft.com/office/drawing/2014/main" id="{B86D81C5-C17E-A549-A02F-2F2DED76D4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008" y="1817673"/>
            <a:ext cx="6300405" cy="1425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9764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A4D55-9C65-694B-99D4-F010F5853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E73CC-60FD-9A48-8101-C3065FAF7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E73A7C-4729-914B-B86E-0070271A3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Dialnet CRIS: hacia un sistema de información científica nacional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0AE188A-91C8-9A42-A5D4-627282A53BAB}"/>
              </a:ext>
            </a:extLst>
          </p:cNvPr>
          <p:cNvGrpSpPr/>
          <p:nvPr/>
        </p:nvGrpSpPr>
        <p:grpSpPr>
          <a:xfrm>
            <a:off x="7102366" y="96238"/>
            <a:ext cx="1980057" cy="510734"/>
            <a:chOff x="7102366" y="96238"/>
            <a:chExt cx="1980057" cy="510734"/>
          </a:xfrm>
        </p:grpSpPr>
        <p:pic>
          <p:nvPicPr>
            <p:cNvPr id="7" name="Imagen 5">
              <a:extLst>
                <a:ext uri="{FF2B5EF4-FFF2-40B4-BE49-F238E27FC236}">
                  <a16:creationId xmlns:a16="http://schemas.microsoft.com/office/drawing/2014/main" id="{A887D4FF-BCAA-4A48-BE33-DBB418F5B46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161" y="96238"/>
              <a:ext cx="1769262" cy="510734"/>
            </a:xfrm>
            <a:prstGeom prst="rect">
              <a:avLst/>
            </a:prstGeom>
          </p:spPr>
        </p:pic>
        <p:pic>
          <p:nvPicPr>
            <p:cNvPr id="8" name="Imagen 6">
              <a:extLst>
                <a:ext uri="{FF2B5EF4-FFF2-40B4-BE49-F238E27FC236}">
                  <a16:creationId xmlns:a16="http://schemas.microsoft.com/office/drawing/2014/main" id="{EEF6E4E4-A174-374F-9B93-4C258AFD265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02366" y="96239"/>
              <a:ext cx="1302596" cy="447155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FFFADDD1-7938-194C-8D0C-FCBD3B7069F6}"/>
              </a:ext>
            </a:extLst>
          </p:cNvPr>
          <p:cNvGrpSpPr/>
          <p:nvPr/>
        </p:nvGrpSpPr>
        <p:grpSpPr>
          <a:xfrm>
            <a:off x="2308860" y="2263612"/>
            <a:ext cx="4201192" cy="1535473"/>
            <a:chOff x="7090936" y="107668"/>
            <a:chExt cx="1991487" cy="510734"/>
          </a:xfrm>
        </p:grpSpPr>
        <p:pic>
          <p:nvPicPr>
            <p:cNvPr id="10" name="Imagen 5">
              <a:extLst>
                <a:ext uri="{FF2B5EF4-FFF2-40B4-BE49-F238E27FC236}">
                  <a16:creationId xmlns:a16="http://schemas.microsoft.com/office/drawing/2014/main" id="{2BEC5AA2-F7A5-A545-BEFC-67EFF2B7FD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161" y="107668"/>
              <a:ext cx="1769262" cy="510734"/>
            </a:xfrm>
            <a:prstGeom prst="rect">
              <a:avLst/>
            </a:prstGeom>
          </p:spPr>
        </p:pic>
        <p:pic>
          <p:nvPicPr>
            <p:cNvPr id="11" name="Imagen 6">
              <a:extLst>
                <a:ext uri="{FF2B5EF4-FFF2-40B4-BE49-F238E27FC236}">
                  <a16:creationId xmlns:a16="http://schemas.microsoft.com/office/drawing/2014/main" id="{3D10B4D0-1DE4-8144-A578-AB9052666B6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0936" y="107669"/>
              <a:ext cx="1302596" cy="4471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15370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BA7C4-2CE9-B740-8491-EF00E590D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2627A-4D96-7149-91C6-AE0572A9A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CRIS: </a:t>
            </a:r>
            <a:r>
              <a:rPr lang="es-ES" dirty="0" err="1"/>
              <a:t>Current</a:t>
            </a:r>
            <a:r>
              <a:rPr lang="es-ES" dirty="0"/>
              <a:t> </a:t>
            </a:r>
            <a:r>
              <a:rPr lang="es-ES" dirty="0" err="1"/>
              <a:t>Research</a:t>
            </a:r>
            <a:r>
              <a:rPr lang="es-ES" dirty="0"/>
              <a:t> </a:t>
            </a:r>
            <a:r>
              <a:rPr lang="es-ES" dirty="0" err="1"/>
              <a:t>Information</a:t>
            </a:r>
            <a:r>
              <a:rPr lang="es-ES" dirty="0"/>
              <a:t> </a:t>
            </a:r>
            <a:r>
              <a:rPr lang="es-ES" dirty="0" err="1"/>
              <a:t>System</a:t>
            </a:r>
            <a:endParaRPr lang="es-ES" dirty="0"/>
          </a:p>
          <a:p>
            <a:r>
              <a:rPr lang="es-ES" dirty="0"/>
              <a:t>Producción científica + indicadores de calidad</a:t>
            </a:r>
          </a:p>
          <a:p>
            <a:r>
              <a:rPr lang="es-ES" dirty="0"/>
              <a:t>Estándares: </a:t>
            </a:r>
            <a:r>
              <a:rPr lang="es-ES" dirty="0" err="1"/>
              <a:t>PID’s</a:t>
            </a:r>
            <a:r>
              <a:rPr lang="es-ES" dirty="0"/>
              <a:t>, CERIF, OAI-PMH, OpenAIRE </a:t>
            </a:r>
            <a:r>
              <a:rPr lang="es-ES" dirty="0" err="1"/>
              <a:t>Guidelines</a:t>
            </a:r>
            <a:r>
              <a:rPr lang="es-ES" dirty="0"/>
              <a:t>,…</a:t>
            </a:r>
          </a:p>
          <a:p>
            <a:r>
              <a:rPr lang="es-ES" sz="2400" dirty="0"/>
              <a:t>FAIR</a:t>
            </a:r>
            <a:endParaRPr lang="es-ES" dirty="0"/>
          </a:p>
          <a:p>
            <a:r>
              <a:rPr lang="es-ES" dirty="0"/>
              <a:t>SaaS</a:t>
            </a:r>
          </a:p>
          <a:p>
            <a:r>
              <a:rPr lang="es-ES" sz="3200" dirty="0"/>
              <a:t>Eficiente</a:t>
            </a:r>
            <a:endParaRPr lang="es-ES" dirty="0"/>
          </a:p>
          <a:p>
            <a:endParaRPr lang="es-ES" dirty="0"/>
          </a:p>
          <a:p>
            <a:pPr marL="0" indent="0" algn="ctr">
              <a:buNone/>
            </a:pPr>
            <a:endParaRPr lang="es-ES" dirty="0"/>
          </a:p>
          <a:p>
            <a:endParaRPr lang="es-E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CB748E-A001-B244-BC14-CDD13C296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Dialnet CRIS: hacia un sistema de información científica nacional</a:t>
            </a:r>
          </a:p>
        </p:txBody>
      </p:sp>
    </p:spTree>
    <p:extLst>
      <p:ext uri="{BB962C8B-B14F-4D97-AF65-F5344CB8AC3E}">
        <p14:creationId xmlns:p14="http://schemas.microsoft.com/office/powerpoint/2010/main" val="149244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411F2-2201-2C41-8ED3-5551BDE73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Tecnología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7DCFA-B2B4-D046-B5F0-C6A8EE211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Desarrollo propio</a:t>
            </a:r>
          </a:p>
          <a:p>
            <a:r>
              <a:rPr lang="es-ES" dirty="0" err="1"/>
              <a:t>Multi-tenant</a:t>
            </a:r>
            <a:endParaRPr lang="es-ES" dirty="0"/>
          </a:p>
          <a:p>
            <a:r>
              <a:rPr lang="es-ES" dirty="0"/>
              <a:t>Base de datos de única vs islas de información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959592-7BC8-EE4A-B5EB-A3393B3EB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Dialnet CRIS: hacia un sistema de información científica nacional</a:t>
            </a:r>
          </a:p>
        </p:txBody>
      </p:sp>
    </p:spTree>
    <p:extLst>
      <p:ext uri="{BB962C8B-B14F-4D97-AF65-F5344CB8AC3E}">
        <p14:creationId xmlns:p14="http://schemas.microsoft.com/office/powerpoint/2010/main" val="1258165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17B881-19DF-4F15-8FB8-879561E34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690" y="78258"/>
            <a:ext cx="5784350" cy="537486"/>
          </a:xfrm>
        </p:spPr>
        <p:txBody>
          <a:bodyPr>
            <a:noAutofit/>
          </a:bodyPr>
          <a:lstStyle/>
          <a:p>
            <a:r>
              <a:rPr lang="es-ES" sz="2400" dirty="0"/>
              <a:t>Universidades españolas en el proyecto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F8FB3A34-6B25-4EF5-B01C-6867614301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3085" y="561703"/>
            <a:ext cx="6171179" cy="4834091"/>
          </a:xfrm>
        </p:spPr>
      </p:pic>
      <p:sp>
        <p:nvSpPr>
          <p:cNvPr id="8" name="Elipse 7">
            <a:extLst>
              <a:ext uri="{FF2B5EF4-FFF2-40B4-BE49-F238E27FC236}">
                <a16:creationId xmlns:a16="http://schemas.microsoft.com/office/drawing/2014/main" id="{8A1E3189-169E-49E4-8197-15A983616499}"/>
              </a:ext>
            </a:extLst>
          </p:cNvPr>
          <p:cNvSpPr/>
          <p:nvPr/>
        </p:nvSpPr>
        <p:spPr>
          <a:xfrm>
            <a:off x="4052749" y="2532429"/>
            <a:ext cx="176348" cy="195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D570E9FB-61AC-4747-8878-57B57A06C457}"/>
              </a:ext>
            </a:extLst>
          </p:cNvPr>
          <p:cNvSpPr/>
          <p:nvPr/>
        </p:nvSpPr>
        <p:spPr>
          <a:xfrm>
            <a:off x="4092818" y="1420584"/>
            <a:ext cx="176348" cy="195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08AAFEBA-E913-43EF-ABA5-588F14BE9C91}"/>
              </a:ext>
            </a:extLst>
          </p:cNvPr>
          <p:cNvSpPr/>
          <p:nvPr/>
        </p:nvSpPr>
        <p:spPr>
          <a:xfrm>
            <a:off x="4483826" y="971193"/>
            <a:ext cx="176348" cy="195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D4C35B10-A570-415C-BE05-9E3EF7440935}"/>
              </a:ext>
            </a:extLst>
          </p:cNvPr>
          <p:cNvSpPr/>
          <p:nvPr/>
        </p:nvSpPr>
        <p:spPr>
          <a:xfrm>
            <a:off x="3117246" y="4686121"/>
            <a:ext cx="176348" cy="195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D962F7BC-F74F-4DDD-AABC-F93478407EE1}"/>
              </a:ext>
            </a:extLst>
          </p:cNvPr>
          <p:cNvSpPr/>
          <p:nvPr/>
        </p:nvSpPr>
        <p:spPr>
          <a:xfrm>
            <a:off x="3166154" y="1305465"/>
            <a:ext cx="176348" cy="195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C9AAD52C-E551-46EB-B93E-7F961A6438F8}"/>
              </a:ext>
            </a:extLst>
          </p:cNvPr>
          <p:cNvSpPr/>
          <p:nvPr/>
        </p:nvSpPr>
        <p:spPr>
          <a:xfrm>
            <a:off x="3129431" y="4218945"/>
            <a:ext cx="176348" cy="195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960EF845-4751-4377-861F-BBFC8672000E}"/>
              </a:ext>
            </a:extLst>
          </p:cNvPr>
          <p:cNvSpPr/>
          <p:nvPr/>
        </p:nvSpPr>
        <p:spPr>
          <a:xfrm>
            <a:off x="2062735" y="1072431"/>
            <a:ext cx="176348" cy="195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F0911BF8-C703-4A53-9806-4681B32A636D}"/>
              </a:ext>
            </a:extLst>
          </p:cNvPr>
          <p:cNvSpPr/>
          <p:nvPr/>
        </p:nvSpPr>
        <p:spPr>
          <a:xfrm>
            <a:off x="2062736" y="1383030"/>
            <a:ext cx="176348" cy="195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B584466E-FDE1-4D73-98CC-8221A5D135D9}"/>
              </a:ext>
            </a:extLst>
          </p:cNvPr>
          <p:cNvSpPr/>
          <p:nvPr/>
        </p:nvSpPr>
        <p:spPr>
          <a:xfrm flipV="1">
            <a:off x="2263140" y="860159"/>
            <a:ext cx="176348" cy="195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3DEDE248-B074-4C07-B31D-3BAC8569EDDA}"/>
              </a:ext>
            </a:extLst>
          </p:cNvPr>
          <p:cNvSpPr/>
          <p:nvPr/>
        </p:nvSpPr>
        <p:spPr>
          <a:xfrm>
            <a:off x="5835832" y="4603773"/>
            <a:ext cx="176348" cy="195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781705DB-5C0A-4F43-AE75-0D90B6B0B8E0}"/>
              </a:ext>
            </a:extLst>
          </p:cNvPr>
          <p:cNvSpPr/>
          <p:nvPr/>
        </p:nvSpPr>
        <p:spPr>
          <a:xfrm>
            <a:off x="2984553" y="2213634"/>
            <a:ext cx="176348" cy="195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985D057D-EA00-4685-A7EC-4939268A3EDE}"/>
              </a:ext>
            </a:extLst>
          </p:cNvPr>
          <p:cNvSpPr/>
          <p:nvPr/>
        </p:nvSpPr>
        <p:spPr>
          <a:xfrm>
            <a:off x="4125351" y="2367221"/>
            <a:ext cx="176348" cy="195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42401364-530A-4548-A725-A1396C998F14}"/>
              </a:ext>
            </a:extLst>
          </p:cNvPr>
          <p:cNvSpPr/>
          <p:nvPr/>
        </p:nvSpPr>
        <p:spPr>
          <a:xfrm>
            <a:off x="4572000" y="1452157"/>
            <a:ext cx="176348" cy="195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7377CCA2-D7A2-4608-A924-D027C68965C5}"/>
              </a:ext>
            </a:extLst>
          </p:cNvPr>
          <p:cNvSpPr/>
          <p:nvPr/>
        </p:nvSpPr>
        <p:spPr>
          <a:xfrm>
            <a:off x="4180992" y="3802925"/>
            <a:ext cx="176348" cy="195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DB42D634-F8A5-437B-9774-048BF47FB79D}"/>
              </a:ext>
            </a:extLst>
          </p:cNvPr>
          <p:cNvSpPr/>
          <p:nvPr/>
        </p:nvSpPr>
        <p:spPr>
          <a:xfrm>
            <a:off x="274442" y="2745977"/>
            <a:ext cx="176348" cy="195943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1CB86C55-6C07-4A95-8C5F-814DD35EF894}"/>
              </a:ext>
            </a:extLst>
          </p:cNvPr>
          <p:cNvSpPr/>
          <p:nvPr/>
        </p:nvSpPr>
        <p:spPr>
          <a:xfrm>
            <a:off x="274443" y="3669948"/>
            <a:ext cx="176348" cy="19594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8D652427-A381-4E9E-AB0A-AADBAF20EE8B}"/>
              </a:ext>
            </a:extLst>
          </p:cNvPr>
          <p:cNvSpPr/>
          <p:nvPr/>
        </p:nvSpPr>
        <p:spPr>
          <a:xfrm>
            <a:off x="4011710" y="3384806"/>
            <a:ext cx="176348" cy="19594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24D8F031-5C8E-438E-8D69-13D5F44EE1FE}"/>
              </a:ext>
            </a:extLst>
          </p:cNvPr>
          <p:cNvSpPr/>
          <p:nvPr/>
        </p:nvSpPr>
        <p:spPr>
          <a:xfrm>
            <a:off x="2603432" y="4067446"/>
            <a:ext cx="176348" cy="19594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91523F10-31CE-4F92-A9D4-A69E254E6345}"/>
              </a:ext>
            </a:extLst>
          </p:cNvPr>
          <p:cNvSpPr/>
          <p:nvPr/>
        </p:nvSpPr>
        <p:spPr>
          <a:xfrm>
            <a:off x="4694813" y="4263389"/>
            <a:ext cx="176348" cy="19594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28645020-2EEF-4CA3-8B45-D57BB8033772}"/>
              </a:ext>
            </a:extLst>
          </p:cNvPr>
          <p:cNvSpPr/>
          <p:nvPr/>
        </p:nvSpPr>
        <p:spPr>
          <a:xfrm>
            <a:off x="5382157" y="3578866"/>
            <a:ext cx="176348" cy="19594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4A9C80B0-8CBF-4F53-9474-0F4BF6E36C66}"/>
              </a:ext>
            </a:extLst>
          </p:cNvPr>
          <p:cNvSpPr/>
          <p:nvPr/>
        </p:nvSpPr>
        <p:spPr>
          <a:xfrm>
            <a:off x="5466936" y="3186981"/>
            <a:ext cx="176348" cy="19594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6D6B5431-6CB4-45A4-B8F8-690506CB41DC}"/>
              </a:ext>
            </a:extLst>
          </p:cNvPr>
          <p:cNvSpPr/>
          <p:nvPr/>
        </p:nvSpPr>
        <p:spPr>
          <a:xfrm>
            <a:off x="5382157" y="2991038"/>
            <a:ext cx="176348" cy="19594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30" name="Elipse 29">
            <a:extLst>
              <a:ext uri="{FF2B5EF4-FFF2-40B4-BE49-F238E27FC236}">
                <a16:creationId xmlns:a16="http://schemas.microsoft.com/office/drawing/2014/main" id="{A11B3B05-0FCB-4804-82B1-A0E3ADF0A39D}"/>
              </a:ext>
            </a:extLst>
          </p:cNvPr>
          <p:cNvSpPr/>
          <p:nvPr/>
        </p:nvSpPr>
        <p:spPr>
          <a:xfrm>
            <a:off x="5525141" y="2644693"/>
            <a:ext cx="176348" cy="19594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C4000D47-18C4-4C91-B86E-BBE4059BF42C}"/>
              </a:ext>
            </a:extLst>
          </p:cNvPr>
          <p:cNvSpPr/>
          <p:nvPr/>
        </p:nvSpPr>
        <p:spPr>
          <a:xfrm>
            <a:off x="6949441" y="2813057"/>
            <a:ext cx="176348" cy="19594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417BC10C-8A74-464E-B26E-629A9B5A34A3}"/>
              </a:ext>
            </a:extLst>
          </p:cNvPr>
          <p:cNvSpPr/>
          <p:nvPr/>
        </p:nvSpPr>
        <p:spPr>
          <a:xfrm>
            <a:off x="5182689" y="1910442"/>
            <a:ext cx="176348" cy="19594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A9C3A487-69DB-4F36-9ECB-C8E4325CCD41}"/>
              </a:ext>
            </a:extLst>
          </p:cNvPr>
          <p:cNvSpPr/>
          <p:nvPr/>
        </p:nvSpPr>
        <p:spPr>
          <a:xfrm>
            <a:off x="4875457" y="1131285"/>
            <a:ext cx="176348" cy="19594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9928CDFF-9022-42C1-AAAB-9A90D786EC07}"/>
              </a:ext>
            </a:extLst>
          </p:cNvPr>
          <p:cNvSpPr/>
          <p:nvPr/>
        </p:nvSpPr>
        <p:spPr>
          <a:xfrm>
            <a:off x="3923536" y="935343"/>
            <a:ext cx="176348" cy="19594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CF4C8440-985A-43EF-B6D8-E200B955914B}"/>
              </a:ext>
            </a:extLst>
          </p:cNvPr>
          <p:cNvSpPr/>
          <p:nvPr/>
        </p:nvSpPr>
        <p:spPr>
          <a:xfrm>
            <a:off x="3015352" y="3216289"/>
            <a:ext cx="176348" cy="19594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37" name="Título 1">
            <a:extLst>
              <a:ext uri="{FF2B5EF4-FFF2-40B4-BE49-F238E27FC236}">
                <a16:creationId xmlns:a16="http://schemas.microsoft.com/office/drawing/2014/main" id="{5FE6334B-F46A-4918-84E3-58FBF8C341D5}"/>
              </a:ext>
            </a:extLst>
          </p:cNvPr>
          <p:cNvSpPr txBox="1">
            <a:spLocks/>
          </p:cNvSpPr>
          <p:nvPr/>
        </p:nvSpPr>
        <p:spPr>
          <a:xfrm>
            <a:off x="485610" y="1699124"/>
            <a:ext cx="1351805" cy="3147247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500" dirty="0"/>
              <a:t>Participando o confirmada la participación </a:t>
            </a:r>
          </a:p>
          <a:p>
            <a:endParaRPr lang="es-ES" sz="1500" dirty="0"/>
          </a:p>
          <a:p>
            <a:endParaRPr lang="es-ES" sz="1500" dirty="0"/>
          </a:p>
          <a:p>
            <a:r>
              <a:rPr lang="es-ES" sz="1500" dirty="0"/>
              <a:t>En pruebas</a:t>
            </a:r>
          </a:p>
        </p:txBody>
      </p:sp>
      <p:sp>
        <p:nvSpPr>
          <p:cNvPr id="41" name="Elipse 40">
            <a:extLst>
              <a:ext uri="{FF2B5EF4-FFF2-40B4-BE49-F238E27FC236}">
                <a16:creationId xmlns:a16="http://schemas.microsoft.com/office/drawing/2014/main" id="{8A5FE630-3FB1-48F2-B0F4-AE5D1521068A}"/>
              </a:ext>
            </a:extLst>
          </p:cNvPr>
          <p:cNvSpPr/>
          <p:nvPr/>
        </p:nvSpPr>
        <p:spPr>
          <a:xfrm>
            <a:off x="4002256" y="2257239"/>
            <a:ext cx="176348" cy="195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C850CE4A-6EB8-4751-84C2-0C46F57D0270}"/>
              </a:ext>
            </a:extLst>
          </p:cNvPr>
          <p:cNvSpPr/>
          <p:nvPr/>
        </p:nvSpPr>
        <p:spPr>
          <a:xfrm>
            <a:off x="4236816" y="2499413"/>
            <a:ext cx="176348" cy="19594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55250460-164D-4F8C-9D8D-470C58456442}"/>
              </a:ext>
            </a:extLst>
          </p:cNvPr>
          <p:cNvSpPr/>
          <p:nvPr/>
        </p:nvSpPr>
        <p:spPr>
          <a:xfrm>
            <a:off x="4180992" y="2679027"/>
            <a:ext cx="176348" cy="195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48" name="Elipse 47">
            <a:extLst>
              <a:ext uri="{FF2B5EF4-FFF2-40B4-BE49-F238E27FC236}">
                <a16:creationId xmlns:a16="http://schemas.microsoft.com/office/drawing/2014/main" id="{43A5D82E-0633-4498-9CAC-4950AB0E8CF1}"/>
              </a:ext>
            </a:extLst>
          </p:cNvPr>
          <p:cNvSpPr/>
          <p:nvPr/>
        </p:nvSpPr>
        <p:spPr>
          <a:xfrm>
            <a:off x="3605701" y="3825054"/>
            <a:ext cx="176348" cy="19594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50" name="Elipse 49">
            <a:extLst>
              <a:ext uri="{FF2B5EF4-FFF2-40B4-BE49-F238E27FC236}">
                <a16:creationId xmlns:a16="http://schemas.microsoft.com/office/drawing/2014/main" id="{6EF59910-E7E3-4735-8BD1-19365542B911}"/>
              </a:ext>
            </a:extLst>
          </p:cNvPr>
          <p:cNvSpPr/>
          <p:nvPr/>
        </p:nvSpPr>
        <p:spPr>
          <a:xfrm>
            <a:off x="3863622" y="2581056"/>
            <a:ext cx="176348" cy="19594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52" name="Elipse 51">
            <a:extLst>
              <a:ext uri="{FF2B5EF4-FFF2-40B4-BE49-F238E27FC236}">
                <a16:creationId xmlns:a16="http://schemas.microsoft.com/office/drawing/2014/main" id="{B69BEE2C-5757-4452-B585-68C46350E0E5}"/>
              </a:ext>
            </a:extLst>
          </p:cNvPr>
          <p:cNvSpPr/>
          <p:nvPr/>
        </p:nvSpPr>
        <p:spPr>
          <a:xfrm>
            <a:off x="3919354" y="2409576"/>
            <a:ext cx="176348" cy="19594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56" name="Elipse 55">
            <a:extLst>
              <a:ext uri="{FF2B5EF4-FFF2-40B4-BE49-F238E27FC236}">
                <a16:creationId xmlns:a16="http://schemas.microsoft.com/office/drawing/2014/main" id="{23B5D49D-4851-41C4-9F90-3EC284016DE0}"/>
              </a:ext>
            </a:extLst>
          </p:cNvPr>
          <p:cNvSpPr/>
          <p:nvPr/>
        </p:nvSpPr>
        <p:spPr>
          <a:xfrm>
            <a:off x="3196590" y="2242936"/>
            <a:ext cx="176348" cy="195943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 sz="1013" dirty="0"/>
          </a:p>
        </p:txBody>
      </p:sp>
      <p:sp>
        <p:nvSpPr>
          <p:cNvPr id="54" name="Elipse 53">
            <a:extLst>
              <a:ext uri="{FF2B5EF4-FFF2-40B4-BE49-F238E27FC236}">
                <a16:creationId xmlns:a16="http://schemas.microsoft.com/office/drawing/2014/main" id="{196F05EE-CD49-4558-906D-31455A10E80B}"/>
              </a:ext>
            </a:extLst>
          </p:cNvPr>
          <p:cNvSpPr/>
          <p:nvPr/>
        </p:nvSpPr>
        <p:spPr>
          <a:xfrm>
            <a:off x="3594507" y="1924437"/>
            <a:ext cx="176348" cy="195943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57" name="Elipse 56">
            <a:extLst>
              <a:ext uri="{FF2B5EF4-FFF2-40B4-BE49-F238E27FC236}">
                <a16:creationId xmlns:a16="http://schemas.microsoft.com/office/drawing/2014/main" id="{2E5B3F9C-CF32-4B15-BF24-45B5FD37DFDF}"/>
              </a:ext>
            </a:extLst>
          </p:cNvPr>
          <p:cNvSpPr/>
          <p:nvPr/>
        </p:nvSpPr>
        <p:spPr>
          <a:xfrm>
            <a:off x="5290588" y="4055660"/>
            <a:ext cx="176348" cy="195943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58" name="Elipse 57">
            <a:extLst>
              <a:ext uri="{FF2B5EF4-FFF2-40B4-BE49-F238E27FC236}">
                <a16:creationId xmlns:a16="http://schemas.microsoft.com/office/drawing/2014/main" id="{789991EA-44C4-4835-B519-271A23F0C7F3}"/>
              </a:ext>
            </a:extLst>
          </p:cNvPr>
          <p:cNvSpPr/>
          <p:nvPr/>
        </p:nvSpPr>
        <p:spPr>
          <a:xfrm>
            <a:off x="4125205" y="4339242"/>
            <a:ext cx="176348" cy="195943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47" name="Elipse 46">
            <a:extLst>
              <a:ext uri="{FF2B5EF4-FFF2-40B4-BE49-F238E27FC236}">
                <a16:creationId xmlns:a16="http://schemas.microsoft.com/office/drawing/2014/main" id="{0BC70846-76C2-4BDD-9515-46DD7B2852AF}"/>
              </a:ext>
            </a:extLst>
          </p:cNvPr>
          <p:cNvSpPr/>
          <p:nvPr/>
        </p:nvSpPr>
        <p:spPr>
          <a:xfrm>
            <a:off x="5378761" y="3578508"/>
            <a:ext cx="176348" cy="19594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 dirty="0">
              <a:solidFill>
                <a:srgbClr val="00B0F0"/>
              </a:solidFill>
              <a:highlight>
                <a:srgbClr val="00FFFF"/>
              </a:highlight>
            </a:endParaRPr>
          </a:p>
        </p:txBody>
      </p:sp>
      <p:sp>
        <p:nvSpPr>
          <p:cNvPr id="55" name="Elipse 54">
            <a:extLst>
              <a:ext uri="{FF2B5EF4-FFF2-40B4-BE49-F238E27FC236}">
                <a16:creationId xmlns:a16="http://schemas.microsoft.com/office/drawing/2014/main" id="{8E7CECB8-2F22-4DAC-9EF5-B166927B75C8}"/>
              </a:ext>
            </a:extLst>
          </p:cNvPr>
          <p:cNvSpPr/>
          <p:nvPr/>
        </p:nvSpPr>
        <p:spPr>
          <a:xfrm>
            <a:off x="3161777" y="887631"/>
            <a:ext cx="176348" cy="19594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 dirty="0">
              <a:solidFill>
                <a:srgbClr val="00B0F0"/>
              </a:solidFill>
              <a:highlight>
                <a:srgbClr val="00FFFF"/>
              </a:highlight>
            </a:endParaRPr>
          </a:p>
        </p:txBody>
      </p:sp>
      <p:sp>
        <p:nvSpPr>
          <p:cNvPr id="53" name="Elipse 52">
            <a:extLst>
              <a:ext uri="{FF2B5EF4-FFF2-40B4-BE49-F238E27FC236}">
                <a16:creationId xmlns:a16="http://schemas.microsoft.com/office/drawing/2014/main" id="{826DA880-762A-48D5-A679-AC7A28913C54}"/>
              </a:ext>
            </a:extLst>
          </p:cNvPr>
          <p:cNvSpPr/>
          <p:nvPr/>
        </p:nvSpPr>
        <p:spPr>
          <a:xfrm>
            <a:off x="3160901" y="898651"/>
            <a:ext cx="176348" cy="195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59" name="Elipse 58">
            <a:extLst>
              <a:ext uri="{FF2B5EF4-FFF2-40B4-BE49-F238E27FC236}">
                <a16:creationId xmlns:a16="http://schemas.microsoft.com/office/drawing/2014/main" id="{2E68104B-FEA3-4355-8C9C-7DFB7D62E4B1}"/>
              </a:ext>
            </a:extLst>
          </p:cNvPr>
          <p:cNvSpPr/>
          <p:nvPr/>
        </p:nvSpPr>
        <p:spPr>
          <a:xfrm>
            <a:off x="5375366" y="3578508"/>
            <a:ext cx="176348" cy="195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60" name="Elipse 59">
            <a:extLst>
              <a:ext uri="{FF2B5EF4-FFF2-40B4-BE49-F238E27FC236}">
                <a16:creationId xmlns:a16="http://schemas.microsoft.com/office/drawing/2014/main" id="{67F700F4-C074-48AC-9366-375FE52E4216}"/>
              </a:ext>
            </a:extLst>
          </p:cNvPr>
          <p:cNvSpPr/>
          <p:nvPr/>
        </p:nvSpPr>
        <p:spPr>
          <a:xfrm>
            <a:off x="4241877" y="2497048"/>
            <a:ext cx="176348" cy="195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64" name="Elipse 63">
            <a:extLst>
              <a:ext uri="{FF2B5EF4-FFF2-40B4-BE49-F238E27FC236}">
                <a16:creationId xmlns:a16="http://schemas.microsoft.com/office/drawing/2014/main" id="{FBA73888-C0DF-41AF-B96B-808F37F76845}"/>
              </a:ext>
            </a:extLst>
          </p:cNvPr>
          <p:cNvSpPr/>
          <p:nvPr/>
        </p:nvSpPr>
        <p:spPr>
          <a:xfrm>
            <a:off x="2604133" y="4067446"/>
            <a:ext cx="176348" cy="195943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65" name="Elipse 64">
            <a:extLst>
              <a:ext uri="{FF2B5EF4-FFF2-40B4-BE49-F238E27FC236}">
                <a16:creationId xmlns:a16="http://schemas.microsoft.com/office/drawing/2014/main" id="{C2812729-508D-4D3E-836F-664941DDF967}"/>
              </a:ext>
            </a:extLst>
          </p:cNvPr>
          <p:cNvSpPr/>
          <p:nvPr/>
        </p:nvSpPr>
        <p:spPr>
          <a:xfrm>
            <a:off x="5466936" y="3193571"/>
            <a:ext cx="176348" cy="195943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67" name="Elipse 66">
            <a:extLst>
              <a:ext uri="{FF2B5EF4-FFF2-40B4-BE49-F238E27FC236}">
                <a16:creationId xmlns:a16="http://schemas.microsoft.com/office/drawing/2014/main" id="{36121583-8863-4E2E-AAD5-4C531C1A3D2F}"/>
              </a:ext>
            </a:extLst>
          </p:cNvPr>
          <p:cNvSpPr/>
          <p:nvPr/>
        </p:nvSpPr>
        <p:spPr>
          <a:xfrm>
            <a:off x="5053343" y="3865891"/>
            <a:ext cx="214253" cy="20247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68" name="Elipse 67">
            <a:extLst>
              <a:ext uri="{FF2B5EF4-FFF2-40B4-BE49-F238E27FC236}">
                <a16:creationId xmlns:a16="http://schemas.microsoft.com/office/drawing/2014/main" id="{67779818-F7B8-4F7C-BFAF-A3131ECA15CF}"/>
              </a:ext>
            </a:extLst>
          </p:cNvPr>
          <p:cNvSpPr/>
          <p:nvPr/>
        </p:nvSpPr>
        <p:spPr>
          <a:xfrm>
            <a:off x="4989757" y="1245585"/>
            <a:ext cx="176348" cy="19594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69" name="Elipse 68">
            <a:extLst>
              <a:ext uri="{FF2B5EF4-FFF2-40B4-BE49-F238E27FC236}">
                <a16:creationId xmlns:a16="http://schemas.microsoft.com/office/drawing/2014/main" id="{7549393A-68E5-4151-930C-9775E9947AF8}"/>
              </a:ext>
            </a:extLst>
          </p:cNvPr>
          <p:cNvSpPr/>
          <p:nvPr/>
        </p:nvSpPr>
        <p:spPr>
          <a:xfrm>
            <a:off x="4559640" y="1158686"/>
            <a:ext cx="176348" cy="195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70" name="Elipse 69">
            <a:extLst>
              <a:ext uri="{FF2B5EF4-FFF2-40B4-BE49-F238E27FC236}">
                <a16:creationId xmlns:a16="http://schemas.microsoft.com/office/drawing/2014/main" id="{2F93D6C9-26D2-4655-8D67-CCD5C863698B}"/>
              </a:ext>
            </a:extLst>
          </p:cNvPr>
          <p:cNvSpPr/>
          <p:nvPr/>
        </p:nvSpPr>
        <p:spPr>
          <a:xfrm>
            <a:off x="3570537" y="2413472"/>
            <a:ext cx="176348" cy="195943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 sz="1013" dirty="0"/>
          </a:p>
        </p:txBody>
      </p:sp>
      <p:sp>
        <p:nvSpPr>
          <p:cNvPr id="71" name="Elipse 70">
            <a:extLst>
              <a:ext uri="{FF2B5EF4-FFF2-40B4-BE49-F238E27FC236}">
                <a16:creationId xmlns:a16="http://schemas.microsoft.com/office/drawing/2014/main" id="{95879B0A-0181-4B9B-8FD4-AFBCCD3F0DCA}"/>
              </a:ext>
            </a:extLst>
          </p:cNvPr>
          <p:cNvSpPr/>
          <p:nvPr/>
        </p:nvSpPr>
        <p:spPr>
          <a:xfrm>
            <a:off x="3961016" y="2708930"/>
            <a:ext cx="176348" cy="195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63" name="Elipse 62">
            <a:extLst>
              <a:ext uri="{FF2B5EF4-FFF2-40B4-BE49-F238E27FC236}">
                <a16:creationId xmlns:a16="http://schemas.microsoft.com/office/drawing/2014/main" id="{E1592496-82A3-411C-B53B-72E6150A4240}"/>
              </a:ext>
            </a:extLst>
          </p:cNvPr>
          <p:cNvSpPr/>
          <p:nvPr/>
        </p:nvSpPr>
        <p:spPr>
          <a:xfrm>
            <a:off x="5444897" y="1607448"/>
            <a:ext cx="176348" cy="19594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72" name="Elipse 71">
            <a:extLst>
              <a:ext uri="{FF2B5EF4-FFF2-40B4-BE49-F238E27FC236}">
                <a16:creationId xmlns:a16="http://schemas.microsoft.com/office/drawing/2014/main" id="{92B0689C-689E-4D98-B442-17191BEC2420}"/>
              </a:ext>
            </a:extLst>
          </p:cNvPr>
          <p:cNvSpPr/>
          <p:nvPr/>
        </p:nvSpPr>
        <p:spPr>
          <a:xfrm>
            <a:off x="3298650" y="4066071"/>
            <a:ext cx="176348" cy="19594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</p:spTree>
    <p:extLst>
      <p:ext uri="{BB962C8B-B14F-4D97-AF65-F5344CB8AC3E}">
        <p14:creationId xmlns:p14="http://schemas.microsoft.com/office/powerpoint/2010/main" val="928796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F04F344-BF3C-A940-B5E3-BE3E6606A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>
                <a:solidFill>
                  <a:schemeClr val="tx1">
                    <a:lumMod val="50000"/>
                    <a:lumOff val="50000"/>
                  </a:schemeClr>
                </a:solidFill>
              </a:rPr>
              <a:t>Dialnet CRIS: hacia un sistema de información científica nacional</a:t>
            </a:r>
            <a:endParaRPr lang="es-ES" dirty="0"/>
          </a:p>
        </p:txBody>
      </p:sp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id="{E624F75B-EB13-7F47-A877-989D0CB0BE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813" y="800138"/>
            <a:ext cx="6048375" cy="3390900"/>
          </a:xfrm>
          <a:prstGeom prst="rect">
            <a:avLst/>
          </a:prstGeom>
        </p:spPr>
      </p:pic>
      <p:sp>
        <p:nvSpPr>
          <p:cNvPr id="4" name="Subtítulo 2">
            <a:extLst>
              <a:ext uri="{FF2B5EF4-FFF2-40B4-BE49-F238E27FC236}">
                <a16:creationId xmlns:a16="http://schemas.microsoft.com/office/drawing/2014/main" id="{401AA09E-CEF2-3C42-97EB-331455E60E1D}"/>
              </a:ext>
            </a:extLst>
          </p:cNvPr>
          <p:cNvSpPr txBox="1">
            <a:spLocks/>
          </p:cNvSpPr>
          <p:nvPr/>
        </p:nvSpPr>
        <p:spPr>
          <a:xfrm>
            <a:off x="129771" y="792484"/>
            <a:ext cx="956404" cy="35122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1200" b="1" dirty="0" err="1"/>
              <a:t>UniDigital</a:t>
            </a:r>
            <a:endParaRPr lang="es-ES" sz="1200" dirty="0"/>
          </a:p>
        </p:txBody>
      </p:sp>
      <p:pic>
        <p:nvPicPr>
          <p:cNvPr id="6" name="Imagen 4">
            <a:extLst>
              <a:ext uri="{FF2B5EF4-FFF2-40B4-BE49-F238E27FC236}">
                <a16:creationId xmlns:a16="http://schemas.microsoft.com/office/drawing/2014/main" id="{BE2AB1EB-231C-3E4C-BEF3-1383BA0F8A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36" y="167890"/>
            <a:ext cx="600687" cy="600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254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F75A7-C7AA-7244-B2A3-AAC784815C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/>
              <a:t>Inv.ES</a:t>
            </a:r>
            <a:r>
              <a:rPr lang="es-ES" dirty="0"/>
              <a:t>: Solo es un piloto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693D349-60E1-CF48-973C-FABA7306B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297A4F-D9C3-354D-99DB-91E2BF9DB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Dialnet CRIS: hacia un sistema de información científica nacional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BBBBE0E6-5FF5-E744-A3E0-3A29379B46D7}"/>
              </a:ext>
            </a:extLst>
          </p:cNvPr>
          <p:cNvSpPr txBox="1">
            <a:spLocks/>
          </p:cNvSpPr>
          <p:nvPr/>
        </p:nvSpPr>
        <p:spPr>
          <a:xfrm>
            <a:off x="129771" y="792484"/>
            <a:ext cx="956404" cy="35122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1200" b="1" dirty="0" err="1"/>
              <a:t>UniDigital</a:t>
            </a:r>
            <a:endParaRPr lang="es-ES" sz="1200" dirty="0"/>
          </a:p>
        </p:txBody>
      </p:sp>
      <p:pic>
        <p:nvPicPr>
          <p:cNvPr id="7" name="Imagen 4">
            <a:extLst>
              <a:ext uri="{FF2B5EF4-FFF2-40B4-BE49-F238E27FC236}">
                <a16:creationId xmlns:a16="http://schemas.microsoft.com/office/drawing/2014/main" id="{7F01C2A0-7671-9E47-8350-30333EB5E1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36" y="167890"/>
            <a:ext cx="600687" cy="600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818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F75A7-C7AA-7244-B2A3-AAC784815C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/>
              <a:t>Inv.ES</a:t>
            </a:r>
            <a:r>
              <a:rPr lang="es-ES" dirty="0"/>
              <a:t>: Apoyo institucional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693D349-60E1-CF48-973C-FABA7306B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297A4F-D9C3-354D-99DB-91E2BF9DB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Dialnet CRIS: hacia un sistema de información científica nacional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29FECC40-96E4-6A40-AA75-D4A41C922A1A}"/>
              </a:ext>
            </a:extLst>
          </p:cNvPr>
          <p:cNvSpPr txBox="1">
            <a:spLocks/>
          </p:cNvSpPr>
          <p:nvPr/>
        </p:nvSpPr>
        <p:spPr>
          <a:xfrm>
            <a:off x="129771" y="792484"/>
            <a:ext cx="956404" cy="35122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1200" b="1" dirty="0" err="1"/>
              <a:t>UniDigital</a:t>
            </a:r>
            <a:endParaRPr lang="es-ES" sz="1200" dirty="0"/>
          </a:p>
        </p:txBody>
      </p:sp>
      <p:pic>
        <p:nvPicPr>
          <p:cNvPr id="7" name="Imagen 4">
            <a:extLst>
              <a:ext uri="{FF2B5EF4-FFF2-40B4-BE49-F238E27FC236}">
                <a16:creationId xmlns:a16="http://schemas.microsoft.com/office/drawing/2014/main" id="{C9A3FDF8-C8E5-5742-8E7E-AC4676192B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36" y="167890"/>
            <a:ext cx="600687" cy="600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4900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8690</TotalTime>
  <Words>274</Words>
  <Application>Microsoft Macintosh PowerPoint</Application>
  <PresentationFormat>On-screen Show (16:9)</PresentationFormat>
  <Paragraphs>51</Paragraphs>
  <Slides>12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Dialnet CRIS Hacia un sistema de información científica nacional: Inv.ES</vt:lpstr>
      <vt:lpstr>PowerPoint Presentation</vt:lpstr>
      <vt:lpstr>PowerPoint Presentation</vt:lpstr>
      <vt:lpstr>PowerPoint Presentation</vt:lpstr>
      <vt:lpstr>Tecnología</vt:lpstr>
      <vt:lpstr>Universidades españolas en el proyecto</vt:lpstr>
      <vt:lpstr>PowerPoint Presentation</vt:lpstr>
      <vt:lpstr>Inv.ES: Solo es un piloto</vt:lpstr>
      <vt:lpstr>Inv.ES: Apoyo institucional</vt:lpstr>
      <vt:lpstr>Inv.ES: ¿y que pasa con Hércules?</vt:lpstr>
      <vt:lpstr>Dialnet CRIS Hacia un sistema de información científica nacional: Inv.ES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Inv.Es  Propuesta de proyecto colaborativo interuniversitario: Elaboración de un portal colectivo que recoja la producción científica de las universidades españolas y ofrezca servicios a los investigadores</dc:title>
  <dc:creator>Joaquín León Marín</dc:creator>
  <cp:lastModifiedBy>E</cp:lastModifiedBy>
  <cp:revision>43</cp:revision>
  <dcterms:created xsi:type="dcterms:W3CDTF">2022-03-31T15:35:25Z</dcterms:created>
  <dcterms:modified xsi:type="dcterms:W3CDTF">2023-06-14T01:55:09Z</dcterms:modified>
</cp:coreProperties>
</file>