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7562850" cx="10688625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t3pcp5IiIFR0VLm4TJyMXGW52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2" orient="horz"/>
        <p:guide pos="336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1f2389482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21f23894822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1f2389482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g21f23894822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f2389482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g21f23894822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d02d393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21d02d3933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b6c3430b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21b6c3430bb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f238948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21f2389482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1f2389482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21f23894822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1f2389482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g21f23894822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ulo.jpg" id="13" name="Google Shape;1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/>
          <p:nvPr>
            <p:ph type="ctrTitle"/>
          </p:nvPr>
        </p:nvSpPr>
        <p:spPr>
          <a:xfrm>
            <a:off x="5415756" y="1495410"/>
            <a:ext cx="4328757" cy="278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subTitle"/>
          </p:nvPr>
        </p:nvSpPr>
        <p:spPr>
          <a:xfrm>
            <a:off x="5415757" y="4281491"/>
            <a:ext cx="4328757" cy="1781826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>
            <a:off x="2095048" y="5293995"/>
            <a:ext cx="6413183" cy="624986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/>
          <p:nvPr>
            <p:ph idx="2" type="pic"/>
          </p:nvPr>
        </p:nvSpPr>
        <p:spPr>
          <a:xfrm>
            <a:off x="2095048" y="675755"/>
            <a:ext cx="6413183" cy="453771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2095048" y="5918981"/>
            <a:ext cx="6413183" cy="887584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3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0" name="Google Shape;80;p23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>
            <p:ph type="title"/>
          </p:nvPr>
        </p:nvSpPr>
        <p:spPr>
          <a:xfrm>
            <a:off x="1843088" y="1281113"/>
            <a:ext cx="8310562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 rot="5400000">
            <a:off x="3321051" y="-76199"/>
            <a:ext cx="4046537" cy="9618662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6" name="Google Shape;86;p24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/>
          <p:nvPr>
            <p:ph type="title"/>
          </p:nvPr>
        </p:nvSpPr>
        <p:spPr>
          <a:xfrm rot="5400000">
            <a:off x="6905887" y="2487853"/>
            <a:ext cx="7116431" cy="2809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" type="body"/>
          </p:nvPr>
        </p:nvSpPr>
        <p:spPr>
          <a:xfrm rot="5400000">
            <a:off x="1195075" y="-235337"/>
            <a:ext cx="7116431" cy="8255859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92" name="Google Shape;92;p25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uloyTexto.jpg" id="20" name="Google Shape;2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/>
          <p:nvPr>
            <p:ph idx="1" type="body"/>
          </p:nvPr>
        </p:nvSpPr>
        <p:spPr>
          <a:xfrm>
            <a:off x="1763713" y="1495425"/>
            <a:ext cx="7086600" cy="903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2" type="body"/>
          </p:nvPr>
        </p:nvSpPr>
        <p:spPr>
          <a:xfrm>
            <a:off x="1763713" y="2638425"/>
            <a:ext cx="7086600" cy="4117975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type="title"/>
          </p:nvPr>
        </p:nvSpPr>
        <p:spPr>
          <a:xfrm>
            <a:off x="5421313" y="6350"/>
            <a:ext cx="52673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2">
  <p:cSld name="Título y objetos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ulo2.jpg" id="28" name="Google Shape;2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"/>
            <a:ext cx="10688638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6"/>
          <p:cNvSpPr txBox="1"/>
          <p:nvPr/>
        </p:nvSpPr>
        <p:spPr>
          <a:xfrm>
            <a:off x="1611313" y="1876425"/>
            <a:ext cx="75438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6"/>
          <p:cNvSpPr txBox="1"/>
          <p:nvPr>
            <p:ph type="title"/>
          </p:nvPr>
        </p:nvSpPr>
        <p:spPr>
          <a:xfrm>
            <a:off x="5421313" y="6350"/>
            <a:ext cx="52673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1458913" y="1876425"/>
            <a:ext cx="79248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/>
          <p:nvPr>
            <p:ph type="title"/>
          </p:nvPr>
        </p:nvSpPr>
        <p:spPr>
          <a:xfrm>
            <a:off x="844329" y="4859832"/>
            <a:ext cx="9085342" cy="1502066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844329" y="3205459"/>
            <a:ext cx="9085342" cy="1654373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104275" spcFirstLastPara="1" rIns="104275" wrap="square" tIns="521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7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type="title"/>
          </p:nvPr>
        </p:nvSpPr>
        <p:spPr>
          <a:xfrm>
            <a:off x="1843088" y="1281113"/>
            <a:ext cx="8310562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625361" y="1946734"/>
            <a:ext cx="5531741" cy="5504074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74650" lvl="2" marL="13716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61950" lvl="3" marL="1828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41" name="Google Shape;41;p18"/>
          <p:cNvSpPr txBox="1"/>
          <p:nvPr>
            <p:ph idx="2" type="body"/>
          </p:nvPr>
        </p:nvSpPr>
        <p:spPr>
          <a:xfrm>
            <a:off x="6335245" y="1946734"/>
            <a:ext cx="5533597" cy="5504074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74650" lvl="2" marL="13716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61950" lvl="3" marL="1828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4" name="Google Shape;44;p18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534432" y="1692889"/>
            <a:ext cx="4722671" cy="705515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104275" spcFirstLastPara="1" rIns="104275" wrap="square" tIns="521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2pPr>
            <a:lvl3pPr indent="-228600" lvl="2" marL="1371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534432" y="2398404"/>
            <a:ext cx="4722671" cy="4357393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40005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1pPr>
            <a:lvl2pPr indent="-374650" lvl="1" marL="9144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61950" lvl="2" marL="1371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19"/>
          <p:cNvSpPr txBox="1"/>
          <p:nvPr>
            <p:ph idx="3" type="body"/>
          </p:nvPr>
        </p:nvSpPr>
        <p:spPr>
          <a:xfrm>
            <a:off x="5429680" y="1692889"/>
            <a:ext cx="4724526" cy="705515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104275" spcFirstLastPara="1" rIns="104275" wrap="square" tIns="521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2pPr>
            <a:lvl3pPr indent="-228600" lvl="2" marL="1371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50" name="Google Shape;50;p19"/>
          <p:cNvSpPr txBox="1"/>
          <p:nvPr>
            <p:ph idx="4" type="body"/>
          </p:nvPr>
        </p:nvSpPr>
        <p:spPr>
          <a:xfrm>
            <a:off x="5429680" y="2398404"/>
            <a:ext cx="4724526" cy="4357393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40005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1pPr>
            <a:lvl2pPr indent="-374650" lvl="1" marL="9144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61950" lvl="2" marL="1371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3" name="Google Shape;53;p19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1843088" y="1281113"/>
            <a:ext cx="8310562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8" name="Google Shape;58;p20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yTexto.jpg" id="60" name="Google Shape;6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1"/>
          <p:cNvSpPr/>
          <p:nvPr/>
        </p:nvSpPr>
        <p:spPr>
          <a:xfrm>
            <a:off x="700088" y="1138238"/>
            <a:ext cx="9453562" cy="54292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1"/>
          <p:cNvSpPr txBox="1"/>
          <p:nvPr>
            <p:ph type="title"/>
          </p:nvPr>
        </p:nvSpPr>
        <p:spPr>
          <a:xfrm>
            <a:off x="5421313" y="6350"/>
            <a:ext cx="52673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>
  <p:cSld name="Contenido con título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yTexto.jpg" id="67" name="Google Shape;6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1077913" y="1571625"/>
            <a:ext cx="4114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2" type="body"/>
          </p:nvPr>
        </p:nvSpPr>
        <p:spPr>
          <a:xfrm>
            <a:off x="5558633" y="1566847"/>
            <a:ext cx="4114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type="title"/>
          </p:nvPr>
        </p:nvSpPr>
        <p:spPr>
          <a:xfrm>
            <a:off x="5421313" y="6350"/>
            <a:ext cx="52673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uloyTexto.jpg" id="6" name="Google Shape;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3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9" name="Google Shape;9;p13"/>
          <p:cNvSpPr txBox="1"/>
          <p:nvPr>
            <p:ph type="title"/>
          </p:nvPr>
        </p:nvSpPr>
        <p:spPr>
          <a:xfrm>
            <a:off x="1843088" y="1281113"/>
            <a:ext cx="8310562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" type="body"/>
          </p:nvPr>
        </p:nvSpPr>
        <p:spPr>
          <a:xfrm>
            <a:off x="534988" y="2709863"/>
            <a:ext cx="9618662" cy="40465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4650" lvl="3" marL="18288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74650" lvl="4" marL="22860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74650" lvl="5" marL="27432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ferran.ciscar@ua.es" TargetMode="External"/><Relationship Id="rId4" Type="http://schemas.openxmlformats.org/officeDocument/2006/relationships/hyperlink" Target="mailto:sergio.sanchez@ua.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eb.ua.es/es/guia-estudiantes/plano-y-directorio.html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Relationship Id="rId15" Type="http://schemas.openxmlformats.org/officeDocument/2006/relationships/image" Target="../media/image14.png"/><Relationship Id="rId1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31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ctrTitle"/>
          </p:nvPr>
        </p:nvSpPr>
        <p:spPr>
          <a:xfrm>
            <a:off x="5414963" y="2028826"/>
            <a:ext cx="4329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3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Integración completa mediante API del CMS/LMS UA con Opencast</a:t>
            </a:r>
            <a:endParaRPr sz="6200"/>
          </a:p>
        </p:txBody>
      </p:sp>
      <p:sp>
        <p:nvSpPr>
          <p:cNvPr id="98" name="Google Shape;98;p1"/>
          <p:cNvSpPr txBox="1"/>
          <p:nvPr>
            <p:ph idx="1" type="subTitle"/>
          </p:nvPr>
        </p:nvSpPr>
        <p:spPr>
          <a:xfrm>
            <a:off x="5414963" y="4162425"/>
            <a:ext cx="4327500" cy="17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s-ES" sz="2000">
                <a:solidFill>
                  <a:schemeClr val="dk1"/>
                </a:solidFill>
              </a:rPr>
              <a:t>Berna Martínez, Jose Vicente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s-ES" sz="2000">
                <a:solidFill>
                  <a:schemeClr val="dk1"/>
                </a:solidFill>
              </a:rPr>
              <a:t>Ciscar Blasco, Ferrán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s-ES" sz="2000">
                <a:solidFill>
                  <a:schemeClr val="dk1"/>
                </a:solidFill>
              </a:rPr>
              <a:t>López Tébar, María Dolores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s-ES" sz="2000">
                <a:solidFill>
                  <a:schemeClr val="dk1"/>
                </a:solidFill>
              </a:rPr>
              <a:t>Vives Aragonés, Francisco Pedro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s-ES" sz="2000">
                <a:solidFill>
                  <a:schemeClr val="dk1"/>
                </a:solidFill>
              </a:rPr>
              <a:t>Sánchez Almarcha, Sergio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5421313" y="6350"/>
            <a:ext cx="52673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Zaragoza</a:t>
            </a:r>
            <a:r>
              <a:rPr b="0" i="0" lang="es-E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junio</a:t>
            </a:r>
            <a:r>
              <a:rPr b="0" i="0" lang="es-E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2023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f23894822_0_26"/>
          <p:cNvSpPr txBox="1"/>
          <p:nvPr>
            <p:ph idx="2" type="body"/>
          </p:nvPr>
        </p:nvSpPr>
        <p:spPr>
          <a:xfrm>
            <a:off x="1763713" y="2638425"/>
            <a:ext cx="7973100" cy="41181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0" lvl="2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s-ES" sz="15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Fin del </a:t>
            </a:r>
            <a:r>
              <a:rPr b="1" lang="es-ES" sz="15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Workflow</a:t>
            </a:r>
            <a:endParaRPr b="1" sz="15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Cuando finaliza el workflow, notificamos a la API de Vértice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post-mediapackage → Mediapackage.type = workflow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API de Vértice: EndWorkflow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Procesamos las publicaciones generadas y las almacenamos en Vértice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url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mimetype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bitrate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duration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fps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encoder_type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size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…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g21f23894822_0_26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2100"/>
              <a:t>Integración LMS/CMS completa mediante API</a:t>
            </a:r>
            <a:endParaRPr sz="2100"/>
          </a:p>
        </p:txBody>
      </p:sp>
      <p:sp>
        <p:nvSpPr>
          <p:cNvPr id="198" name="Google Shape;198;g21f23894822_0_26"/>
          <p:cNvSpPr txBox="1"/>
          <p:nvPr>
            <p:ph idx="1" type="body"/>
          </p:nvPr>
        </p:nvSpPr>
        <p:spPr>
          <a:xfrm>
            <a:off x="1763713" y="1495425"/>
            <a:ext cx="7086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/>
              <a:t>Detalles de integración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f23894822_0_12"/>
          <p:cNvSpPr txBox="1"/>
          <p:nvPr>
            <p:ph idx="2" type="body"/>
          </p:nvPr>
        </p:nvSpPr>
        <p:spPr>
          <a:xfrm>
            <a:off x="1763721" y="2638425"/>
            <a:ext cx="5267400" cy="4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Paella Player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Integra a la perfección todos los archivos generados en la codificación de un vídeo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Subtítulos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Texto de las diapositivas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Vistas previas de la línea de tiempo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Miniaturas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Búsqueda de texto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…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spcBef>
                <a:spcPts val="3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El dueño del video puede personalizar el reproductor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4" name="Google Shape;204;g21f23894822_0_12"/>
          <p:cNvPicPr preferRelativeResize="0"/>
          <p:nvPr/>
        </p:nvPicPr>
        <p:blipFill rotWithShape="1">
          <a:blip r:embed="rId3">
            <a:alphaModFix/>
          </a:blip>
          <a:srcRect b="0" l="0" r="76435" t="0"/>
          <a:stretch/>
        </p:blipFill>
        <p:spPr>
          <a:xfrm>
            <a:off x="6844275" y="3229451"/>
            <a:ext cx="3001875" cy="293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1f23894822_0_12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2100"/>
              <a:t>Integración LMS/CMS completa mediante API</a:t>
            </a:r>
            <a:endParaRPr sz="2100"/>
          </a:p>
        </p:txBody>
      </p:sp>
      <p:sp>
        <p:nvSpPr>
          <p:cNvPr id="206" name="Google Shape;206;g21f23894822_0_12"/>
          <p:cNvSpPr txBox="1"/>
          <p:nvPr>
            <p:ph idx="1" type="body"/>
          </p:nvPr>
        </p:nvSpPr>
        <p:spPr>
          <a:xfrm>
            <a:off x="1763713" y="1495425"/>
            <a:ext cx="7086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/>
              <a:t>Detalles de integración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1f23894822_0_36"/>
          <p:cNvSpPr txBox="1"/>
          <p:nvPr>
            <p:ph idx="2" type="body"/>
          </p:nvPr>
        </p:nvSpPr>
        <p:spPr>
          <a:xfrm>
            <a:off x="1763725" y="2638425"/>
            <a:ext cx="8925000" cy="4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Seguridad y autenticación del usuario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Sobreescritura de la clase de autenticación de Wowza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Vértice genera una URL y almacena información en la BBDD (instancia, token, ...)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https://server/vod/instance/mimetype:app/statistics/user/token/resource_id/streaming_protocol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Wowza divide la URL y sirve el recurso si el usuario tiene permisos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2" name="Google Shape;212;g21f23894822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4075" y="5793550"/>
            <a:ext cx="2196300" cy="114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1f23894822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7025" y="1108063"/>
            <a:ext cx="1616997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1f23894822_0_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5594" y="2398719"/>
            <a:ext cx="1506825" cy="10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21f23894822_0_36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2100"/>
              <a:t>Integración LMS/CMS completa mediante API</a:t>
            </a:r>
            <a:endParaRPr sz="2100"/>
          </a:p>
        </p:txBody>
      </p:sp>
      <p:sp>
        <p:nvSpPr>
          <p:cNvPr id="216" name="Google Shape;216;g21f23894822_0_36"/>
          <p:cNvSpPr txBox="1"/>
          <p:nvPr>
            <p:ph idx="1" type="body"/>
          </p:nvPr>
        </p:nvSpPr>
        <p:spPr>
          <a:xfrm>
            <a:off x="1763713" y="1495425"/>
            <a:ext cx="7086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/>
              <a:t>Detalles de integración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 txBox="1"/>
          <p:nvPr>
            <p:ph idx="1" type="body"/>
          </p:nvPr>
        </p:nvSpPr>
        <p:spPr>
          <a:xfrm>
            <a:off x="1763726" y="1495425"/>
            <a:ext cx="75504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/>
              <a:t>Conclusiones y Mejoras futuras</a:t>
            </a:r>
            <a:endParaRPr/>
          </a:p>
        </p:txBody>
      </p:sp>
      <p:sp>
        <p:nvSpPr>
          <p:cNvPr id="222" name="Google Shape;222;p6"/>
          <p:cNvSpPr txBox="1"/>
          <p:nvPr>
            <p:ph idx="2" type="body"/>
          </p:nvPr>
        </p:nvSpPr>
        <p:spPr>
          <a:xfrm>
            <a:off x="1763725" y="2638425"/>
            <a:ext cx="7973100" cy="43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s-ES" sz="2000">
                <a:latin typeface="Roboto"/>
                <a:ea typeface="Roboto"/>
                <a:cs typeface="Roboto"/>
                <a:sym typeface="Roboto"/>
              </a:rPr>
              <a:t>Comentarios</a:t>
            </a:r>
            <a:r>
              <a:rPr lang="es-ES" sz="2000">
                <a:latin typeface="Roboto"/>
                <a:ea typeface="Roboto"/>
                <a:cs typeface="Roboto"/>
                <a:sym typeface="Roboto"/>
              </a:rPr>
              <a:t>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s-ES" sz="2000">
                <a:latin typeface="Roboto"/>
                <a:ea typeface="Roboto"/>
                <a:cs typeface="Roboto"/>
                <a:sym typeface="Roboto"/>
              </a:rPr>
              <a:t>Muy contentos con OpenCast. Ha sido “fácil” migrar, prácticamente todo, gracias a la API.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s-ES" sz="2000">
                <a:latin typeface="Roboto"/>
                <a:ea typeface="Roboto"/>
                <a:cs typeface="Roboto"/>
                <a:sym typeface="Roboto"/>
              </a:rPr>
              <a:t>Problemas con el sistema de copias de seguridad.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s-ES" sz="2000">
                <a:latin typeface="Roboto"/>
                <a:ea typeface="Roboto"/>
                <a:cs typeface="Roboto"/>
                <a:sym typeface="Roboto"/>
              </a:rPr>
              <a:t>Entusiasmados con las posibilidades que ofrece.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s-ES" sz="2000">
                <a:latin typeface="Roboto"/>
                <a:ea typeface="Roboto"/>
                <a:cs typeface="Roboto"/>
                <a:sym typeface="Roboto"/>
              </a:rPr>
              <a:t>Futuro: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s-ES" sz="2000">
                <a:latin typeface="Roboto"/>
                <a:ea typeface="Roboto"/>
                <a:cs typeface="Roboto"/>
                <a:sym typeface="Roboto"/>
              </a:rPr>
              <a:t>Eliminar todo lo relacionado con nuestro antiguo motor de codificación (demasiado scripting).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s-ES" sz="2000">
                <a:latin typeface="Roboto"/>
                <a:ea typeface="Roboto"/>
                <a:cs typeface="Roboto"/>
                <a:sym typeface="Roboto"/>
              </a:rPr>
              <a:t>Implementar todas las funcionalidades en nuestro sistema.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s-ES" sz="2000">
                <a:latin typeface="Roboto"/>
                <a:ea typeface="Roboto"/>
                <a:cs typeface="Roboto"/>
                <a:sym typeface="Roboto"/>
              </a:rPr>
              <a:t>Colaborar con la comunidad de Opencast para futuras mejoras.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s-ES" sz="2000">
                <a:latin typeface="Roboto"/>
                <a:ea typeface="Roboto"/>
                <a:cs typeface="Roboto"/>
                <a:sym typeface="Roboto"/>
              </a:rPr>
              <a:t>Codificación de BigBlueButton mediante OpenCast.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6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2100"/>
              <a:t>Integración LMS/CMS completa mediante API</a:t>
            </a: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d02d39333_0_0"/>
          <p:cNvSpPr txBox="1"/>
          <p:nvPr/>
        </p:nvSpPr>
        <p:spPr>
          <a:xfrm>
            <a:off x="2080350" y="2896400"/>
            <a:ext cx="78732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ES" sz="3300">
                <a:latin typeface="Roboto"/>
                <a:ea typeface="Roboto"/>
                <a:cs typeface="Roboto"/>
                <a:sym typeface="Roboto"/>
              </a:rPr>
              <a:t>¡Muchas gracias por su atención!</a:t>
            </a:r>
            <a:endParaRPr b="0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ES" sz="3300">
                <a:latin typeface="Roboto"/>
                <a:ea typeface="Roboto"/>
                <a:cs typeface="Roboto"/>
                <a:sym typeface="Roboto"/>
              </a:rPr>
              <a:t>¿Dudas o comentarios</a:t>
            </a:r>
            <a:r>
              <a:rPr b="0" i="0" lang="es-E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0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s-ES" sz="33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ferran.ciscar@ua.es</a:t>
            </a:r>
            <a:endParaRPr b="0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sergio.sanchez@ua.es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g21d02d39333_0_0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2100"/>
              <a:t>Integración LMS/CMS completa mediante API</a:t>
            </a:r>
            <a:endParaRPr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1763713" y="1495425"/>
            <a:ext cx="7086600" cy="903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/>
              <a:t>Introducción y contexto</a:t>
            </a:r>
            <a:endParaRPr/>
          </a:p>
        </p:txBody>
      </p:sp>
      <p:sp>
        <p:nvSpPr>
          <p:cNvPr id="105" name="Google Shape;105;p2"/>
          <p:cNvSpPr txBox="1"/>
          <p:nvPr>
            <p:ph idx="2" type="body"/>
          </p:nvPr>
        </p:nvSpPr>
        <p:spPr>
          <a:xfrm>
            <a:off x="3241225" y="2398725"/>
            <a:ext cx="6495600" cy="51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-374650" lvl="0" marL="45720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300"/>
              <a:buFont typeface="Roboto"/>
              <a:buChar char="●"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Algunas cifras</a:t>
            </a: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: 26.000 estudiantes, 2.400 PDI, 1.450 PAS.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"/>
              <a:buChar char="●"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Docencia presencial (principalmente).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"/>
              <a:buChar char="●"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Vídeos producidos por: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-3746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"/>
              <a:buChar char="○"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PDI y PAS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-3746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"/>
              <a:buChar char="○"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Eventos en directo (424 en curso 21-22)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-3746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"/>
              <a:buChar char="○"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No se </a:t>
            </a: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hacen</a:t>
            </a: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 grabaciones de clases.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"/>
              <a:buChar char="●"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Streaming de Vídeo bajo demanda (VoD) y en directo.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-3746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"/>
              <a:buChar char="○"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VoD crítico durante la crisis COVID-19.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-3746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"/>
              <a:buChar char="○"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20 salones y auditorios dotados con todo lo necesario para emitir en directo.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"/>
              <a:buChar char="●"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Fondos UNIDigital.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"/>
              <a:buChar char="●"/>
            </a:pPr>
            <a:r>
              <a:rPr lang="es-ES" sz="2300">
                <a:latin typeface="Roboto"/>
                <a:ea typeface="Roboto"/>
                <a:cs typeface="Roboto"/>
                <a:sym typeface="Roboto"/>
              </a:rPr>
              <a:t>Gracias Carlos Turro y a su equipo.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2131" l="17513" r="67909" t="29986"/>
          <a:stretch/>
        </p:blipFill>
        <p:spPr>
          <a:xfrm>
            <a:off x="511800" y="3286725"/>
            <a:ext cx="2547451" cy="28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2100"/>
              <a:t>Integración LMS/CMS completa mediante API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14573" l="13537" r="15914" t="0"/>
          <a:stretch/>
        </p:blipFill>
        <p:spPr>
          <a:xfrm>
            <a:off x="838175" y="3546875"/>
            <a:ext cx="3627900" cy="323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1763713" y="1495425"/>
            <a:ext cx="7086600" cy="903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/>
              <a:t>Contexto y motivación</a:t>
            </a:r>
            <a:endParaRPr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 b="32366" l="15165" r="82669" t="61289"/>
          <a:stretch/>
        </p:blipFill>
        <p:spPr>
          <a:xfrm>
            <a:off x="1946950" y="4164888"/>
            <a:ext cx="733850" cy="6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05617" y="5295347"/>
            <a:ext cx="415333" cy="3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55600" y="4769546"/>
            <a:ext cx="415325" cy="39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68425" y="4467221"/>
            <a:ext cx="415325" cy="38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44350" y="4915120"/>
            <a:ext cx="402925" cy="3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77875" y="4826683"/>
            <a:ext cx="402925" cy="2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20622" y="5167571"/>
            <a:ext cx="295503" cy="3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454725" y="4715371"/>
            <a:ext cx="402925" cy="29914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396725" y="2886400"/>
            <a:ext cx="4048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-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60 </a:t>
            </a:r>
            <a:r>
              <a:rPr b="0" i="0" lang="es-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UApps en un solo</a:t>
            </a: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-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portal </a:t>
            </a: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para dar servicio a todos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12">
            <a:alphaModFix/>
          </a:blip>
          <a:srcRect b="22760" l="13693" r="17424" t="20586"/>
          <a:stretch/>
        </p:blipFill>
        <p:spPr>
          <a:xfrm>
            <a:off x="4273775" y="2781100"/>
            <a:ext cx="735240" cy="60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 b="32366" l="15164" r="82759" t="61289"/>
          <a:stretch/>
        </p:blipFill>
        <p:spPr>
          <a:xfrm>
            <a:off x="6115050" y="2924450"/>
            <a:ext cx="3627899" cy="311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13">
            <a:alphaModFix/>
          </a:blip>
          <a:srcRect b="19399" l="24385" r="23387" t="19529"/>
          <a:stretch/>
        </p:blipFill>
        <p:spPr>
          <a:xfrm>
            <a:off x="6963425" y="4477687"/>
            <a:ext cx="1282173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355175" y="2204593"/>
            <a:ext cx="958675" cy="95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193425" y="6119626"/>
            <a:ext cx="1282175" cy="128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2274550" y="3751578"/>
            <a:ext cx="4116900" cy="865750"/>
          </a:xfrm>
          <a:custGeom>
            <a:rect b="b" l="l" r="r" t="t"/>
            <a:pathLst>
              <a:path extrusionOk="0" h="34630" w="164676">
                <a:moveTo>
                  <a:pt x="0" y="31900"/>
                </a:moveTo>
                <a:cubicBezTo>
                  <a:pt x="15998" y="26593"/>
                  <a:pt x="68539" y="-398"/>
                  <a:pt x="95985" y="57"/>
                </a:cubicBezTo>
                <a:cubicBezTo>
                  <a:pt x="123431" y="512"/>
                  <a:pt x="153228" y="28868"/>
                  <a:pt x="164676" y="3463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3"/>
          <p:cNvCxnSpPr/>
          <p:nvPr/>
        </p:nvCxnSpPr>
        <p:spPr>
          <a:xfrm rot="10800000">
            <a:off x="6300600" y="4299000"/>
            <a:ext cx="79500" cy="32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3"/>
          <p:cNvCxnSpPr/>
          <p:nvPr/>
        </p:nvCxnSpPr>
        <p:spPr>
          <a:xfrm flipH="1">
            <a:off x="6164100" y="4617325"/>
            <a:ext cx="216000" cy="10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3"/>
          <p:cNvSpPr txBox="1"/>
          <p:nvPr/>
        </p:nvSpPr>
        <p:spPr>
          <a:xfrm>
            <a:off x="8563650" y="2152850"/>
            <a:ext cx="186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Front End</a:t>
            </a:r>
            <a:endParaRPr b="0" i="0" sz="1200" u="sng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PHP, Javascript, JQuery, Database on Apache Linux servers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8716050" y="6191450"/>
            <a:ext cx="1865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Back End</a:t>
            </a:r>
            <a:endParaRPr b="0" i="0" sz="1200" u="sng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MS Visual Basic, MS Scripts, FFMPEG, AviSynth </a:t>
            </a:r>
            <a:r>
              <a:rPr lang="es-ES" sz="1200">
                <a:latin typeface="Roboto"/>
                <a:ea typeface="Roboto"/>
                <a:cs typeface="Roboto"/>
                <a:sym typeface="Roboto"/>
              </a:rPr>
              <a:t>en servidores</a:t>
            </a:r>
            <a:r>
              <a:rPr b="0" i="0" lang="es-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MS Windows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4306850" y="3898800"/>
            <a:ext cx="87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Vértice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App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" name="Google Shape;134;p3"/>
          <p:cNvCxnSpPr>
            <a:stCxn id="127" idx="1"/>
          </p:cNvCxnSpPr>
          <p:nvPr/>
        </p:nvCxnSpPr>
        <p:spPr>
          <a:xfrm>
            <a:off x="7193425" y="676071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3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2100"/>
              <a:t>Integración LMS/CMS completa mediante API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b6c3430bb_0_35"/>
          <p:cNvSpPr/>
          <p:nvPr/>
        </p:nvSpPr>
        <p:spPr>
          <a:xfrm>
            <a:off x="272950" y="3814450"/>
            <a:ext cx="3298200" cy="183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1b6c3430bb_0_35"/>
          <p:cNvSpPr txBox="1"/>
          <p:nvPr>
            <p:ph idx="1" type="body"/>
          </p:nvPr>
        </p:nvSpPr>
        <p:spPr>
          <a:xfrm>
            <a:off x="1763713" y="1495425"/>
            <a:ext cx="7086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/>
              <a:t>Motivación y Objetivos</a:t>
            </a:r>
            <a:endParaRPr/>
          </a:p>
        </p:txBody>
      </p:sp>
      <p:pic>
        <p:nvPicPr>
          <p:cNvPr id="142" name="Google Shape;142;g21b6c3430bb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550" y="4295501"/>
            <a:ext cx="1282175" cy="128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1b6c3430bb_0_35"/>
          <p:cNvSpPr txBox="1"/>
          <p:nvPr/>
        </p:nvSpPr>
        <p:spPr>
          <a:xfrm>
            <a:off x="1915175" y="4367325"/>
            <a:ext cx="1865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Back End</a:t>
            </a:r>
            <a:endParaRPr b="0" i="0" sz="1200" u="sng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MS Visual Basic, MS Scripts, FFMPEG, AviSynth </a:t>
            </a:r>
            <a:r>
              <a:rPr lang="es-ES" sz="1200">
                <a:latin typeface="Roboto"/>
                <a:ea typeface="Roboto"/>
                <a:cs typeface="Roboto"/>
                <a:sym typeface="Roboto"/>
              </a:rPr>
              <a:t>en servidores</a:t>
            </a:r>
            <a:r>
              <a:rPr b="0" i="0" lang="es-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MS Windows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" name="Google Shape;144;g21b6c3430bb_0_35"/>
          <p:cNvCxnSpPr>
            <a:stCxn id="142" idx="1"/>
          </p:cNvCxnSpPr>
          <p:nvPr/>
        </p:nvCxnSpPr>
        <p:spPr>
          <a:xfrm>
            <a:off x="392550" y="4936589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g21b6c3430bb_0_35"/>
          <p:cNvSpPr txBox="1"/>
          <p:nvPr/>
        </p:nvSpPr>
        <p:spPr>
          <a:xfrm>
            <a:off x="1062200" y="3848575"/>
            <a:ext cx="186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nuestro viejo problema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1b6c3430bb_0_35"/>
          <p:cNvSpPr txBox="1"/>
          <p:nvPr/>
        </p:nvSpPr>
        <p:spPr>
          <a:xfrm>
            <a:off x="4230650" y="2740825"/>
            <a:ext cx="5595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Clara necesidad de mejorar nuestro backend pero teniendo en cuenta estas consideraciones</a:t>
            </a:r>
            <a:r>
              <a:rPr b="0" i="0" lang="es-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Mantener nuestro </a:t>
            </a:r>
            <a:r>
              <a:rPr b="0" i="0" lang="es-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front-end </a:t>
            </a: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y su estrecha integración en el portal UACloud con el resto del ecosistema de </a:t>
            </a:r>
            <a:r>
              <a:rPr b="0" i="0" lang="es-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UApps (aut</a:t>
            </a: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enticación</a:t>
            </a:r>
            <a:r>
              <a:rPr b="0" i="0" lang="es-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interfaz</a:t>
            </a:r>
            <a:r>
              <a:rPr b="0" i="0" lang="es-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etc.)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Se busca una solución opensource que tenga un soporte total por </a:t>
            </a:r>
            <a:r>
              <a:rPr b="0" i="0" lang="es-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API. 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Los usuarios no han de notar en absoluto el cambio</a:t>
            </a:r>
            <a:r>
              <a:rPr b="0" i="0" lang="es-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No solo se trata de reemplazar pero también de dotar de nuevas mejoras y herramientas</a:t>
            </a:r>
            <a:r>
              <a:rPr b="0" i="0" lang="es-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a nuestro sistema de gestión de vídeos actual</a:t>
            </a:r>
            <a:r>
              <a:rPr b="0" i="0" lang="es-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g21b6c3430bb_0_35"/>
          <p:cNvPicPr preferRelativeResize="0"/>
          <p:nvPr/>
        </p:nvPicPr>
        <p:blipFill rotWithShape="1">
          <a:blip r:embed="rId4">
            <a:alphaModFix/>
          </a:blip>
          <a:srcRect b="67364" l="10809" r="75570" t="19321"/>
          <a:stretch/>
        </p:blipFill>
        <p:spPr>
          <a:xfrm>
            <a:off x="5412175" y="5630425"/>
            <a:ext cx="3285750" cy="90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g21b6c3430bb_0_35"/>
          <p:cNvCxnSpPr>
            <a:stCxn id="146" idx="2"/>
            <a:endCxn id="147" idx="0"/>
          </p:cNvCxnSpPr>
          <p:nvPr/>
        </p:nvCxnSpPr>
        <p:spPr>
          <a:xfrm flipH="1" rot="10800000">
            <a:off x="7028300" y="5630425"/>
            <a:ext cx="26700" cy="6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9" name="Google Shape;149;g21b6c3430bb_0_35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2100"/>
              <a:t>Integración LMS/CMS completa mediante API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/>
          <p:nvPr>
            <p:ph idx="1" type="body"/>
          </p:nvPr>
        </p:nvSpPr>
        <p:spPr>
          <a:xfrm>
            <a:off x="1763713" y="1495425"/>
            <a:ext cx="7086600" cy="903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/>
              <a:t>Fases del desarrollo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5" name="Google Shape;155;p4"/>
          <p:cNvSpPr txBox="1"/>
          <p:nvPr>
            <p:ph idx="2" type="body"/>
          </p:nvPr>
        </p:nvSpPr>
        <p:spPr>
          <a:xfrm>
            <a:off x="1763725" y="2638425"/>
            <a:ext cx="7973100" cy="45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A"/>
              </a:buClr>
              <a:buSzPts val="1200"/>
              <a:buFont typeface="Roboto"/>
              <a:buChar char="●"/>
            </a:pP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Fase </a:t>
            </a: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1: VOD básico</a:t>
            </a:r>
            <a:endParaRPr sz="1200">
              <a:solidFill>
                <a:srgbClr val="00000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A"/>
              </a:buClr>
              <a:buSzPts val="1200"/>
              <a:buFont typeface="Roboto"/>
              <a:buChar char="○"/>
            </a:pP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Aprender los principios </a:t>
            </a: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básicos, la arquitectura</a:t>
            </a: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instalación y</a:t>
            </a: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 configuración. Despliegue de opencast en nuestro entorno de producción,  </a:t>
            </a: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adaptándolo</a:t>
            </a: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 a nuestras necesidades y escalabilidad futura.</a:t>
            </a:r>
            <a:endParaRPr sz="1200">
              <a:solidFill>
                <a:srgbClr val="00000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A"/>
              </a:buClr>
              <a:buSzPts val="1200"/>
              <a:buFont typeface="Roboto"/>
              <a:buChar char="○"/>
            </a:pP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Fase consolidada con una instalación distribuida por roles, manejando base de datos real con todo tipo de vídeos reales aportados por los usuarios.</a:t>
            </a:r>
            <a:endParaRPr sz="1200">
              <a:solidFill>
                <a:srgbClr val="00000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000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A"/>
              </a:buClr>
              <a:buSzPts val="1200"/>
              <a:buFont typeface="Roboto"/>
              <a:buChar char="●"/>
            </a:pP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Fase 2: Streaming en directo básico</a:t>
            </a:r>
            <a:endParaRPr sz="1200">
              <a:solidFill>
                <a:srgbClr val="00000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A"/>
              </a:buClr>
              <a:buSzPts val="1200"/>
              <a:buFont typeface="Roboto"/>
              <a:buChar char="○"/>
            </a:pP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Reemplazar nuestro sistema de gestión de vídeos de directos con Opencast. Único stream de vídeo,. ingesta de vídeo desde los encoder hardware, edición básica de directos. Generar estadísticas de visionado.</a:t>
            </a:r>
            <a:endParaRPr sz="1200">
              <a:solidFill>
                <a:srgbClr val="00000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A"/>
              </a:buClr>
              <a:buSzPts val="1200"/>
              <a:buFont typeface="Roboto"/>
              <a:buChar char="○"/>
            </a:pP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Estamos ahora completando esta fase con la puesta en marcha del sistema de directos en producción.</a:t>
            </a:r>
            <a:endParaRPr sz="1200">
              <a:solidFill>
                <a:srgbClr val="00000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000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A"/>
              </a:buClr>
              <a:buSzPts val="1200"/>
              <a:buFont typeface="Roboto"/>
              <a:buChar char="●"/>
            </a:pP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Fase 3:Capacidades extra y mejoras.</a:t>
            </a:r>
            <a:endParaRPr sz="1200">
              <a:solidFill>
                <a:srgbClr val="00000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A"/>
              </a:buClr>
              <a:buSzPts val="1200"/>
              <a:buFont typeface="Roboto"/>
              <a:buChar char="○"/>
            </a:pP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Integración de paella player.</a:t>
            </a:r>
            <a:endParaRPr sz="1200">
              <a:solidFill>
                <a:srgbClr val="00000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A"/>
              </a:buClr>
              <a:buSzPts val="1200"/>
              <a:buFont typeface="Roboto"/>
              <a:buChar char="○"/>
            </a:pP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Mejoras en VoD. Uso del editor Opencast, Opencast Studio, ocr, transcripción automática de audio a texto para subtítulos (whisper), etc.</a:t>
            </a:r>
            <a:endParaRPr sz="1200">
              <a:solidFill>
                <a:srgbClr val="00000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A"/>
              </a:buClr>
              <a:buSzPts val="1200"/>
              <a:buFont typeface="Roboto"/>
              <a:buChar char="○"/>
            </a:pP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Mejoras en Streaming en directo: dual stream.</a:t>
            </a:r>
            <a:endParaRPr sz="1200">
              <a:solidFill>
                <a:srgbClr val="00000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A"/>
              </a:buClr>
              <a:buSzPts val="1200"/>
              <a:buFont typeface="Roboto"/>
              <a:buChar char="○"/>
            </a:pP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Subidas a redes Sociales</a:t>
            </a:r>
            <a:endParaRPr sz="1200">
              <a:solidFill>
                <a:srgbClr val="00000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A"/>
              </a:buClr>
              <a:buSzPts val="1200"/>
              <a:buFont typeface="Roboto"/>
              <a:buChar char="○"/>
            </a:pP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Gestión de vídeos generados desde </a:t>
            </a: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videoconferencias (</a:t>
            </a:r>
            <a:r>
              <a:rPr lang="es-ES" sz="1200">
                <a:solidFill>
                  <a:srgbClr val="00000A"/>
                </a:solidFill>
                <a:latin typeface="Roboto"/>
                <a:ea typeface="Roboto"/>
                <a:cs typeface="Roboto"/>
                <a:sym typeface="Roboto"/>
              </a:rPr>
              <a:t>appUA Aula Virtual)</a:t>
            </a:r>
            <a:endParaRPr sz="1200">
              <a:solidFill>
                <a:srgbClr val="0000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4"/>
          <p:cNvSpPr txBox="1"/>
          <p:nvPr>
            <p:ph type="title"/>
          </p:nvPr>
        </p:nvSpPr>
        <p:spPr>
          <a:xfrm>
            <a:off x="5421313" y="6350"/>
            <a:ext cx="52673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2100"/>
              <a:t>Integración LMS/CMS completa mediante API</a:t>
            </a:r>
            <a:endParaRPr sz="2100"/>
          </a:p>
        </p:txBody>
      </p:sp>
      <p:pic>
        <p:nvPicPr>
          <p:cNvPr id="157" name="Google Shape;1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59" y="2724625"/>
            <a:ext cx="1308750" cy="1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224" y="4188575"/>
            <a:ext cx="1864025" cy="13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5">
            <a:alphaModFix/>
          </a:blip>
          <a:srcRect b="75349" l="2020" r="82560" t="13111"/>
          <a:stretch/>
        </p:blipFill>
        <p:spPr>
          <a:xfrm>
            <a:off x="224250" y="5894225"/>
            <a:ext cx="1647974" cy="34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>
            <p:ph idx="1" type="body"/>
          </p:nvPr>
        </p:nvSpPr>
        <p:spPr>
          <a:xfrm>
            <a:off x="1763713" y="1495425"/>
            <a:ext cx="7086600" cy="903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/>
              <a:t>Detalles de integración</a:t>
            </a:r>
            <a:endParaRPr/>
          </a:p>
        </p:txBody>
      </p:sp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1875" y="2277013"/>
            <a:ext cx="7200920" cy="485933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2100"/>
              <a:t>Integración LMS/CMS completa mediante API</a:t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f23894822_0_0"/>
          <p:cNvSpPr txBox="1"/>
          <p:nvPr>
            <p:ph idx="1" type="body"/>
          </p:nvPr>
        </p:nvSpPr>
        <p:spPr>
          <a:xfrm>
            <a:off x="1763713" y="1495425"/>
            <a:ext cx="7086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/>
              <a:t>Detalles de integración</a:t>
            </a:r>
            <a:endParaRPr/>
          </a:p>
        </p:txBody>
      </p:sp>
      <p:sp>
        <p:nvSpPr>
          <p:cNvPr id="172" name="Google Shape;172;g21f23894822_0_0"/>
          <p:cNvSpPr txBox="1"/>
          <p:nvPr>
            <p:ph idx="2" type="body"/>
          </p:nvPr>
        </p:nvSpPr>
        <p:spPr>
          <a:xfrm>
            <a:off x="1763713" y="2638425"/>
            <a:ext cx="7973100" cy="4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0" lvl="2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API de Vértice para OpenCast: Manejar la comunicación entre Vértice y OpenCast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2" marL="0" rtl="0" algn="just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Ingest → Llamadas a la API de OpenCast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EndWorkflow → Procesa los metadatos generados por OpenCast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EndWorkflowError → Procesa los metadatos de un error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UpdateEventMetadata → Actualiza metadatos de OpenCast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3" name="Google Shape;173;g21f23894822_0_0"/>
          <p:cNvPicPr preferRelativeResize="0"/>
          <p:nvPr/>
        </p:nvPicPr>
        <p:blipFill rotWithShape="1">
          <a:blip r:embed="rId3">
            <a:alphaModFix/>
          </a:blip>
          <a:srcRect b="46212" l="0" r="21203" t="5568"/>
          <a:stretch/>
        </p:blipFill>
        <p:spPr>
          <a:xfrm>
            <a:off x="7382450" y="5663513"/>
            <a:ext cx="2354425" cy="6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1f2389482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725" y="5702948"/>
            <a:ext cx="2300725" cy="604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g21f23894822_0_0"/>
          <p:cNvCxnSpPr/>
          <p:nvPr/>
        </p:nvCxnSpPr>
        <p:spPr>
          <a:xfrm>
            <a:off x="4240850" y="6003863"/>
            <a:ext cx="2988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76" name="Google Shape;176;g21f23894822_0_0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2100"/>
              <a:t>Integración LMS/CMS completa mediante API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1f23894822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325" y="825625"/>
            <a:ext cx="4057224" cy="26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1f23894822_0_6"/>
          <p:cNvSpPr txBox="1"/>
          <p:nvPr>
            <p:ph idx="2" type="body"/>
          </p:nvPr>
        </p:nvSpPr>
        <p:spPr>
          <a:xfrm>
            <a:off x="1763726" y="2638425"/>
            <a:ext cx="8353800" cy="4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0" lvl="2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Proceso de Ingesta</a:t>
            </a: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: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2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Un usuario sube un vídeo a Vértice y selecciona el tipo de codificación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La BBDD invoca el proceso de ingesta (llamadas API) y cambia el estado a “procesando”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/ingest/createMediaPackage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/ingest/addDCCatalog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/ingest/addTrack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/ingest/ingest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Durante las llamadas a la API en el proceso de ingesta, controlamos los códigos de respuesta para notificar a Vértice si hay algún error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Finalmente, se ejecuta el workflow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g21f23894822_0_6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2100"/>
              <a:t>Integración LMS/CMS completa mediante API</a:t>
            </a:r>
            <a:endParaRPr sz="2100"/>
          </a:p>
        </p:txBody>
      </p:sp>
      <p:sp>
        <p:nvSpPr>
          <p:cNvPr id="184" name="Google Shape;184;g21f23894822_0_6"/>
          <p:cNvSpPr txBox="1"/>
          <p:nvPr>
            <p:ph idx="1" type="body"/>
          </p:nvPr>
        </p:nvSpPr>
        <p:spPr>
          <a:xfrm>
            <a:off x="1763713" y="1495425"/>
            <a:ext cx="7086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/>
              <a:t>Detalles de integración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1f23894822_0_20"/>
          <p:cNvSpPr txBox="1"/>
          <p:nvPr>
            <p:ph idx="2" type="body"/>
          </p:nvPr>
        </p:nvSpPr>
        <p:spPr>
          <a:xfrm>
            <a:off x="1763713" y="2638425"/>
            <a:ext cx="7973100" cy="41181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0" lvl="2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s-ES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Error en el workflow</a:t>
            </a:r>
            <a:endParaRPr b="1"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2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Durante la ejecución del Workflow controlamos los posibles errores de las operaciones. Si alguna operación falla, ejecutamos el workflow “partial-error”.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Partial-error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send-email → Plantilla personalizada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mattermost-notify → API de Vértice: EndWorkflowError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2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Message = Error at MediaPackage *%I* - Workflow *%i*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API de Vértice: EndWorkflowError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Obtenemos información de las operaciones y los errores para procesarla y almacenarla en Vértice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operations.json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errors.json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id_error.json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g21f23894822_0_20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2100"/>
              <a:t>Integración LMS/CMS completa mediante API</a:t>
            </a:r>
            <a:endParaRPr sz="2100"/>
          </a:p>
        </p:txBody>
      </p:sp>
      <p:sp>
        <p:nvSpPr>
          <p:cNvPr id="191" name="Google Shape;191;g21f23894822_0_20"/>
          <p:cNvSpPr txBox="1"/>
          <p:nvPr>
            <p:ph idx="1" type="body"/>
          </p:nvPr>
        </p:nvSpPr>
        <p:spPr>
          <a:xfrm>
            <a:off x="1763713" y="1495425"/>
            <a:ext cx="7086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/>
              <a:t>Detalles de integración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ntilla U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2010-10-05T17:28:44Z</dcterms:created>
  <dc:creator>CAROKI</dc:creator>
</cp:coreProperties>
</file>