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7562850" cx="10688625"/>
  <p:notesSz cx="6858000" cy="9144000"/>
  <p:embeddedFontLst>
    <p:embeddedFont>
      <p:font typeface="Roboto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382">
          <p15:clr>
            <a:srgbClr val="A4A3A4"/>
          </p15:clr>
        </p15:guide>
        <p15:guide id="2" pos="3366">
          <p15:clr>
            <a:srgbClr val="A4A3A4"/>
          </p15:clr>
        </p15:guide>
      </p15:sldGuideLst>
    </p:ext>
    <p:ext uri="GoogleSlidesCustomDataVersion2">
      <go:slidesCustomData xmlns:go="http://customooxmlschemas.google.com/" r:id="rId24" roundtripDataSignature="AMtx7mgt3pcp5IiIFR0VLm4TJyMXGW52D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382" orient="horz"/>
        <p:guide pos="3366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regular.fntdata"/><Relationship Id="rId11" Type="http://schemas.openxmlformats.org/officeDocument/2006/relationships/slide" Target="slides/slide6.xml"/><Relationship Id="rId22" Type="http://schemas.openxmlformats.org/officeDocument/2006/relationships/font" Target="fonts/Roboto-italic.fntdata"/><Relationship Id="rId10" Type="http://schemas.openxmlformats.org/officeDocument/2006/relationships/slide" Target="slides/slide5.xml"/><Relationship Id="rId21" Type="http://schemas.openxmlformats.org/officeDocument/2006/relationships/font" Target="fonts/Roboto-bold.fntdata"/><Relationship Id="rId13" Type="http://schemas.openxmlformats.org/officeDocument/2006/relationships/slide" Target="slides/slide8.xml"/><Relationship Id="rId24" Type="http://customschemas.google.com/relationships/presentationmetadata" Target="metadata"/><Relationship Id="rId12" Type="http://schemas.openxmlformats.org/officeDocument/2006/relationships/slide" Target="slides/slide7.xml"/><Relationship Id="rId23" Type="http://schemas.openxmlformats.org/officeDocument/2006/relationships/font" Target="fonts/Robo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5" name="Google Shape;9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1f23894822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4" name="Google Shape;194;g21f23894822_0_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1f23894822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1" name="Google Shape;201;g21f23894822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1f2389482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9" name="Google Shape;209;g21f23894822_0_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9" name="Google Shape;21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21d02d3933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6" name="Google Shape;226;g21d02d39333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2" name="Google Shape;10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0" name="Google Shape;11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1b6c3430bb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8" name="Google Shape;138;g21b6c3430bb_0_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2" name="Google Shape;15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2" name="Google Shape;16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1f2389482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9" name="Google Shape;169;g21f23894822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1f23894822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9" name="Google Shape;179;g21f23894822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1f23894822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7" name="Google Shape;187;g21f23894822_0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itulo.jpg" id="13" name="Google Shape;13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0688638" cy="755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14"/>
          <p:cNvSpPr txBox="1"/>
          <p:nvPr>
            <p:ph type="ctrTitle"/>
          </p:nvPr>
        </p:nvSpPr>
        <p:spPr>
          <a:xfrm>
            <a:off x="5415756" y="1495410"/>
            <a:ext cx="4328757" cy="2786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4"/>
          <p:cNvSpPr txBox="1"/>
          <p:nvPr>
            <p:ph idx="1" type="subTitle"/>
          </p:nvPr>
        </p:nvSpPr>
        <p:spPr>
          <a:xfrm>
            <a:off x="5415757" y="4281491"/>
            <a:ext cx="4328757" cy="1781826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6" name="Google Shape;16;p14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4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4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>
            <a:off x="2095048" y="5293995"/>
            <a:ext cx="6413183" cy="624986"/>
          </a:xfrm>
          <a:prstGeom prst="rect">
            <a:avLst/>
          </a:prstGeom>
          <a:noFill/>
          <a:ln>
            <a:noFill/>
          </a:ln>
        </p:spPr>
        <p:txBody>
          <a:bodyPr anchorCtr="0" anchor="b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/>
          <p:nvPr>
            <p:ph idx="2" type="pic"/>
          </p:nvPr>
        </p:nvSpPr>
        <p:spPr>
          <a:xfrm>
            <a:off x="2095048" y="675755"/>
            <a:ext cx="6413183" cy="453771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23"/>
          <p:cNvSpPr txBox="1"/>
          <p:nvPr>
            <p:ph idx="1" type="body"/>
          </p:nvPr>
        </p:nvSpPr>
        <p:spPr>
          <a:xfrm>
            <a:off x="2095048" y="5918981"/>
            <a:ext cx="6413183" cy="887584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3pPr>
            <a:lvl4pPr indent="-228600" lvl="3" marL="1828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8" name="Google Shape;78;p23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80" name="Google Shape;80;p23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4"/>
          <p:cNvSpPr txBox="1"/>
          <p:nvPr>
            <p:ph type="title"/>
          </p:nvPr>
        </p:nvSpPr>
        <p:spPr>
          <a:xfrm>
            <a:off x="1843088" y="1281113"/>
            <a:ext cx="8310562" cy="1260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4"/>
          <p:cNvSpPr txBox="1"/>
          <p:nvPr>
            <p:ph idx="1" type="body"/>
          </p:nvPr>
        </p:nvSpPr>
        <p:spPr>
          <a:xfrm rot="5400000">
            <a:off x="3321051" y="-76199"/>
            <a:ext cx="4046537" cy="9618662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24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4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86" name="Google Shape;86;p24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5"/>
          <p:cNvSpPr txBox="1"/>
          <p:nvPr>
            <p:ph type="title"/>
          </p:nvPr>
        </p:nvSpPr>
        <p:spPr>
          <a:xfrm rot="5400000">
            <a:off x="6905887" y="2487853"/>
            <a:ext cx="7116431" cy="2809479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5"/>
          <p:cNvSpPr txBox="1"/>
          <p:nvPr>
            <p:ph idx="1" type="body"/>
          </p:nvPr>
        </p:nvSpPr>
        <p:spPr>
          <a:xfrm rot="5400000">
            <a:off x="1195075" y="-235337"/>
            <a:ext cx="7116431" cy="8255859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" name="Google Shape;90;p25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5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92" name="Google Shape;92;p25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>
  <p:cSld name="Título y objetos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ituloyTexto.jpg" id="20" name="Google Shape;20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0688638" cy="755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5"/>
          <p:cNvSpPr txBox="1"/>
          <p:nvPr>
            <p:ph idx="1" type="body"/>
          </p:nvPr>
        </p:nvSpPr>
        <p:spPr>
          <a:xfrm>
            <a:off x="1763713" y="1495425"/>
            <a:ext cx="7086600" cy="903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15"/>
          <p:cNvSpPr txBox="1"/>
          <p:nvPr>
            <p:ph idx="2" type="body"/>
          </p:nvPr>
        </p:nvSpPr>
        <p:spPr>
          <a:xfrm>
            <a:off x="1763713" y="2638425"/>
            <a:ext cx="7086600" cy="4117975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15"/>
          <p:cNvSpPr txBox="1"/>
          <p:nvPr>
            <p:ph type="title"/>
          </p:nvPr>
        </p:nvSpPr>
        <p:spPr>
          <a:xfrm>
            <a:off x="5421313" y="6350"/>
            <a:ext cx="5267325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5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5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 2">
  <p:cSld name="Título y objetos 2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itulo2.jpg" id="28" name="Google Shape;28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350"/>
            <a:ext cx="10688638" cy="755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16"/>
          <p:cNvSpPr txBox="1"/>
          <p:nvPr/>
        </p:nvSpPr>
        <p:spPr>
          <a:xfrm>
            <a:off x="1611313" y="1876425"/>
            <a:ext cx="7543800" cy="415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16"/>
          <p:cNvSpPr txBox="1"/>
          <p:nvPr>
            <p:ph type="title"/>
          </p:nvPr>
        </p:nvSpPr>
        <p:spPr>
          <a:xfrm>
            <a:off x="5421313" y="6350"/>
            <a:ext cx="5267325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1458913" y="1876425"/>
            <a:ext cx="7924800" cy="39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7"/>
          <p:cNvSpPr txBox="1"/>
          <p:nvPr>
            <p:ph type="title"/>
          </p:nvPr>
        </p:nvSpPr>
        <p:spPr>
          <a:xfrm>
            <a:off x="844329" y="4859832"/>
            <a:ext cx="9085342" cy="1502066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6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7"/>
          <p:cNvSpPr txBox="1"/>
          <p:nvPr>
            <p:ph idx="1" type="body"/>
          </p:nvPr>
        </p:nvSpPr>
        <p:spPr>
          <a:xfrm>
            <a:off x="844329" y="3205459"/>
            <a:ext cx="9085342" cy="1654373"/>
          </a:xfrm>
          <a:prstGeom prst="rect">
            <a:avLst/>
          </a:prstGeom>
          <a:noFill/>
          <a:ln>
            <a:noFill/>
          </a:ln>
        </p:spPr>
        <p:txBody>
          <a:bodyPr anchorCtr="0" anchor="b" bIns="52125" lIns="104275" spcFirstLastPara="1" rIns="104275" wrap="square" tIns="521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23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 sz="21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17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7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37" name="Google Shape;37;p17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8"/>
          <p:cNvSpPr txBox="1"/>
          <p:nvPr>
            <p:ph type="title"/>
          </p:nvPr>
        </p:nvSpPr>
        <p:spPr>
          <a:xfrm>
            <a:off x="1843088" y="1281113"/>
            <a:ext cx="8310562" cy="1260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8"/>
          <p:cNvSpPr txBox="1"/>
          <p:nvPr>
            <p:ph idx="1" type="body"/>
          </p:nvPr>
        </p:nvSpPr>
        <p:spPr>
          <a:xfrm>
            <a:off x="625361" y="1946734"/>
            <a:ext cx="5531741" cy="5504074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0050" lvl="1" marL="9144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2pPr>
            <a:lvl3pPr indent="-374650" lvl="2" marL="13716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Char char="•"/>
              <a:defRPr sz="2300"/>
            </a:lvl3pPr>
            <a:lvl4pPr indent="-361950" lvl="3" marL="18288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4pPr>
            <a:lvl5pPr indent="-361950" lvl="4" marL="22860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»"/>
              <a:defRPr sz="2100"/>
            </a:lvl5pPr>
            <a:lvl6pPr indent="-361950" lvl="5" marL="27432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6pPr>
            <a:lvl7pPr indent="-361950" lvl="6" marL="32004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7pPr>
            <a:lvl8pPr indent="-361950" lvl="7" marL="3657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8pPr>
            <a:lvl9pPr indent="-361950" lvl="8" marL="41148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9pPr>
          </a:lstStyle>
          <a:p/>
        </p:txBody>
      </p:sp>
      <p:sp>
        <p:nvSpPr>
          <p:cNvPr id="41" name="Google Shape;41;p18"/>
          <p:cNvSpPr txBox="1"/>
          <p:nvPr>
            <p:ph idx="2" type="body"/>
          </p:nvPr>
        </p:nvSpPr>
        <p:spPr>
          <a:xfrm>
            <a:off x="6335245" y="1946734"/>
            <a:ext cx="5533597" cy="5504074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0050" lvl="1" marL="9144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2pPr>
            <a:lvl3pPr indent="-374650" lvl="2" marL="13716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Char char="•"/>
              <a:defRPr sz="2300"/>
            </a:lvl3pPr>
            <a:lvl4pPr indent="-361950" lvl="3" marL="18288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4pPr>
            <a:lvl5pPr indent="-361950" lvl="4" marL="22860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»"/>
              <a:defRPr sz="2100"/>
            </a:lvl5pPr>
            <a:lvl6pPr indent="-361950" lvl="5" marL="27432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6pPr>
            <a:lvl7pPr indent="-361950" lvl="6" marL="32004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7pPr>
            <a:lvl8pPr indent="-361950" lvl="7" marL="3657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8pPr>
            <a:lvl9pPr indent="-361950" lvl="8" marL="41148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9pPr>
          </a:lstStyle>
          <a:p/>
        </p:txBody>
      </p:sp>
      <p:sp>
        <p:nvSpPr>
          <p:cNvPr id="42" name="Google Shape;42;p18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8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44" name="Google Shape;44;p18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/>
          <p:nvPr>
            <p:ph type="title"/>
          </p:nvPr>
        </p:nvSpPr>
        <p:spPr>
          <a:xfrm>
            <a:off x="534432" y="302865"/>
            <a:ext cx="9619774" cy="1260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" type="body"/>
          </p:nvPr>
        </p:nvSpPr>
        <p:spPr>
          <a:xfrm>
            <a:off x="534432" y="1692889"/>
            <a:ext cx="4722671" cy="705515"/>
          </a:xfrm>
          <a:prstGeom prst="rect">
            <a:avLst/>
          </a:prstGeom>
          <a:noFill/>
          <a:ln>
            <a:noFill/>
          </a:ln>
        </p:spPr>
        <p:txBody>
          <a:bodyPr anchorCtr="0" anchor="b" bIns="52125" lIns="104275" spcFirstLastPara="1" rIns="104275" wrap="square" tIns="521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1pPr>
            <a:lvl2pPr indent="-228600" lvl="1" marL="9144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b="1" sz="2300"/>
            </a:lvl2pPr>
            <a:lvl3pPr indent="-228600" lvl="2" marL="1371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3pPr>
            <a:lvl4pPr indent="-2286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4pPr>
            <a:lvl5pPr indent="-2286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5pPr>
            <a:lvl6pPr indent="-2286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6pPr>
            <a:lvl7pPr indent="-2286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7pPr>
            <a:lvl8pPr indent="-2286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8pPr>
            <a:lvl9pPr indent="-2286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9pPr>
          </a:lstStyle>
          <a:p/>
        </p:txBody>
      </p:sp>
      <p:sp>
        <p:nvSpPr>
          <p:cNvPr id="48" name="Google Shape;48;p19"/>
          <p:cNvSpPr txBox="1"/>
          <p:nvPr>
            <p:ph idx="2" type="body"/>
          </p:nvPr>
        </p:nvSpPr>
        <p:spPr>
          <a:xfrm>
            <a:off x="534432" y="2398404"/>
            <a:ext cx="4722671" cy="4357393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400050" lvl="0" marL="4572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1pPr>
            <a:lvl2pPr indent="-374650" lvl="1" marL="9144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Char char="–"/>
              <a:defRPr sz="2300"/>
            </a:lvl2pPr>
            <a:lvl3pPr indent="-361950" lvl="2" marL="1371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9" name="Google Shape;49;p19"/>
          <p:cNvSpPr txBox="1"/>
          <p:nvPr>
            <p:ph idx="3" type="body"/>
          </p:nvPr>
        </p:nvSpPr>
        <p:spPr>
          <a:xfrm>
            <a:off x="5429680" y="1692889"/>
            <a:ext cx="4724526" cy="705515"/>
          </a:xfrm>
          <a:prstGeom prst="rect">
            <a:avLst/>
          </a:prstGeom>
          <a:noFill/>
          <a:ln>
            <a:noFill/>
          </a:ln>
        </p:spPr>
        <p:txBody>
          <a:bodyPr anchorCtr="0" anchor="b" bIns="52125" lIns="104275" spcFirstLastPara="1" rIns="104275" wrap="square" tIns="521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1pPr>
            <a:lvl2pPr indent="-228600" lvl="1" marL="9144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b="1" sz="2300"/>
            </a:lvl2pPr>
            <a:lvl3pPr indent="-228600" lvl="2" marL="1371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sz="2100"/>
            </a:lvl3pPr>
            <a:lvl4pPr indent="-2286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4pPr>
            <a:lvl5pPr indent="-2286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5pPr>
            <a:lvl6pPr indent="-2286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6pPr>
            <a:lvl7pPr indent="-2286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7pPr>
            <a:lvl8pPr indent="-2286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8pPr>
            <a:lvl9pPr indent="-2286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9pPr>
          </a:lstStyle>
          <a:p/>
        </p:txBody>
      </p:sp>
      <p:sp>
        <p:nvSpPr>
          <p:cNvPr id="50" name="Google Shape;50;p19"/>
          <p:cNvSpPr txBox="1"/>
          <p:nvPr>
            <p:ph idx="4" type="body"/>
          </p:nvPr>
        </p:nvSpPr>
        <p:spPr>
          <a:xfrm>
            <a:off x="5429680" y="2398404"/>
            <a:ext cx="4724526" cy="4357393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400050" lvl="0" marL="45720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1pPr>
            <a:lvl2pPr indent="-374650" lvl="1" marL="91440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Char char="–"/>
              <a:defRPr sz="2300"/>
            </a:lvl2pPr>
            <a:lvl3pPr indent="-361950" lvl="2" marL="1371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51" name="Google Shape;51;p19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53" name="Google Shape;53;p19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ólo el título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1843088" y="1281113"/>
            <a:ext cx="8310562" cy="1260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0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58" name="Google Shape;58;p20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>
  <p:cSld name="En blanco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yTexto.jpg" id="60" name="Google Shape;60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0688638" cy="7556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21"/>
          <p:cNvSpPr/>
          <p:nvPr/>
        </p:nvSpPr>
        <p:spPr>
          <a:xfrm>
            <a:off x="700088" y="1138238"/>
            <a:ext cx="9453562" cy="542925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1"/>
          <p:cNvSpPr txBox="1"/>
          <p:nvPr>
            <p:ph type="title"/>
          </p:nvPr>
        </p:nvSpPr>
        <p:spPr>
          <a:xfrm>
            <a:off x="5421313" y="6350"/>
            <a:ext cx="5267325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1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1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>
  <p:cSld name="Contenido con título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yTexto.jpg" id="67" name="Google Shape;67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0688638" cy="75565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22"/>
          <p:cNvSpPr txBox="1"/>
          <p:nvPr>
            <p:ph idx="1" type="body"/>
          </p:nvPr>
        </p:nvSpPr>
        <p:spPr>
          <a:xfrm>
            <a:off x="1077913" y="1571625"/>
            <a:ext cx="41148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22"/>
          <p:cNvSpPr txBox="1"/>
          <p:nvPr>
            <p:ph idx="2" type="body"/>
          </p:nvPr>
        </p:nvSpPr>
        <p:spPr>
          <a:xfrm>
            <a:off x="5558633" y="1566847"/>
            <a:ext cx="4114800" cy="44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type="title"/>
          </p:nvPr>
        </p:nvSpPr>
        <p:spPr>
          <a:xfrm>
            <a:off x="5421313" y="6350"/>
            <a:ext cx="5267325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ituloyTexto.jpg" id="6" name="Google Shape;6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0688638" cy="7556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3"/>
          <p:cNvSpPr txBox="1"/>
          <p:nvPr>
            <p:ph idx="10" type="dt"/>
          </p:nvPr>
        </p:nvSpPr>
        <p:spPr>
          <a:xfrm>
            <a:off x="5349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2" type="sldNum"/>
          </p:nvPr>
        </p:nvSpPr>
        <p:spPr>
          <a:xfrm>
            <a:off x="7659688" y="7010400"/>
            <a:ext cx="2493962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9" name="Google Shape;9;p13"/>
          <p:cNvSpPr txBox="1"/>
          <p:nvPr>
            <p:ph type="title"/>
          </p:nvPr>
        </p:nvSpPr>
        <p:spPr>
          <a:xfrm>
            <a:off x="1843088" y="1281113"/>
            <a:ext cx="8310562" cy="1260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5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3"/>
          <p:cNvSpPr txBox="1"/>
          <p:nvPr>
            <p:ph idx="1" type="body"/>
          </p:nvPr>
        </p:nvSpPr>
        <p:spPr>
          <a:xfrm>
            <a:off x="534988" y="2709863"/>
            <a:ext cx="9618662" cy="4046537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>
            <a:lvl1pPr indent="-457200" lvl="0" marL="4572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0050" lvl="2" marL="1371600" marR="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74650" lvl="3" marL="18288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–"/>
              <a:defRPr b="0" i="0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74650" lvl="4" marL="22860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»"/>
              <a:defRPr b="0" i="0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74650" lvl="5" marL="27432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b="0" i="0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74650" lvl="6" marL="32004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b="0" i="0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74650" lvl="7" marL="36576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b="0" i="0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74650" lvl="8" marL="4114800" marR="0" rtl="0" algn="l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b="0" i="0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3"/>
          <p:cNvSpPr txBox="1"/>
          <p:nvPr>
            <p:ph idx="11" type="ftr"/>
          </p:nvPr>
        </p:nvSpPr>
        <p:spPr>
          <a:xfrm>
            <a:off x="3651250" y="7010400"/>
            <a:ext cx="3386138" cy="401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Relationship Id="rId4" Type="http://schemas.openxmlformats.org/officeDocument/2006/relationships/image" Target="../media/image28.png"/><Relationship Id="rId5" Type="http://schemas.openxmlformats.org/officeDocument/2006/relationships/image" Target="../media/image3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hyperlink" Target="mailto:ferran.ciscar@ua.es" TargetMode="External"/><Relationship Id="rId4" Type="http://schemas.openxmlformats.org/officeDocument/2006/relationships/hyperlink" Target="mailto:sergio.sanchez@ua.es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eb.ua.es/es/guia-estudiantes/plano-y-directorio.html" TargetMode="External"/><Relationship Id="rId4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5.png"/><Relationship Id="rId10" Type="http://schemas.openxmlformats.org/officeDocument/2006/relationships/image" Target="../media/image7.png"/><Relationship Id="rId13" Type="http://schemas.openxmlformats.org/officeDocument/2006/relationships/image" Target="../media/image6.png"/><Relationship Id="rId1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9" Type="http://schemas.openxmlformats.org/officeDocument/2006/relationships/image" Target="../media/image26.png"/><Relationship Id="rId15" Type="http://schemas.openxmlformats.org/officeDocument/2006/relationships/image" Target="../media/image14.png"/><Relationship Id="rId1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8.png"/><Relationship Id="rId7" Type="http://schemas.openxmlformats.org/officeDocument/2006/relationships/image" Target="../media/image31.png"/><Relationship Id="rId8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Relationship Id="rId4" Type="http://schemas.openxmlformats.org/officeDocument/2006/relationships/image" Target="../media/image2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19.png"/><Relationship Id="rId5" Type="http://schemas.openxmlformats.org/officeDocument/2006/relationships/image" Target="../media/image2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"/>
          <p:cNvSpPr txBox="1"/>
          <p:nvPr>
            <p:ph type="ctrTitle"/>
          </p:nvPr>
        </p:nvSpPr>
        <p:spPr>
          <a:xfrm>
            <a:off x="5414963" y="2028826"/>
            <a:ext cx="4329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sz="3300"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rPr>
              <a:t>Integración completa mediante API del CMS/LMS UA con Opencast</a:t>
            </a:r>
            <a:endParaRPr sz="6200"/>
          </a:p>
        </p:txBody>
      </p:sp>
      <p:sp>
        <p:nvSpPr>
          <p:cNvPr id="98" name="Google Shape;98;p1"/>
          <p:cNvSpPr txBox="1"/>
          <p:nvPr>
            <p:ph idx="1" type="subTitle"/>
          </p:nvPr>
        </p:nvSpPr>
        <p:spPr>
          <a:xfrm>
            <a:off x="5414963" y="4162425"/>
            <a:ext cx="4327500" cy="17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</a:pPr>
            <a:r>
              <a:rPr lang="es-ES" sz="2000">
                <a:solidFill>
                  <a:schemeClr val="dk1"/>
                </a:solidFill>
              </a:rPr>
              <a:t>Berna Martínez, Jose Vicente 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</a:pPr>
            <a:r>
              <a:rPr lang="es-ES" sz="2000">
                <a:solidFill>
                  <a:schemeClr val="dk1"/>
                </a:solidFill>
              </a:rPr>
              <a:t>Ciscar Blasco, Ferrán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</a:pPr>
            <a:r>
              <a:rPr lang="es-ES" sz="2000">
                <a:solidFill>
                  <a:schemeClr val="dk1"/>
                </a:solidFill>
              </a:rPr>
              <a:t>López Tébar, María Dolores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</a:pPr>
            <a:r>
              <a:rPr lang="es-ES" sz="2000">
                <a:solidFill>
                  <a:schemeClr val="dk1"/>
                </a:solidFill>
              </a:rPr>
              <a:t>Vives Aragonés, Francisco Pedro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72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</a:pPr>
            <a:r>
              <a:rPr lang="es-ES" sz="2000">
                <a:solidFill>
                  <a:schemeClr val="dk1"/>
                </a:solidFill>
              </a:rPr>
              <a:t>Sánchez Almarcha, Sergio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5421313" y="6350"/>
            <a:ext cx="5267325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s-E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Zaragoza</a:t>
            </a:r>
            <a:r>
              <a:rPr b="0" i="0" lang="es-E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s-E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junio</a:t>
            </a:r>
            <a:r>
              <a:rPr b="0" i="0" lang="es-E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2023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1f23894822_0_26"/>
          <p:cNvSpPr txBox="1"/>
          <p:nvPr>
            <p:ph idx="2" type="body"/>
          </p:nvPr>
        </p:nvSpPr>
        <p:spPr>
          <a:xfrm>
            <a:off x="1763713" y="2638425"/>
            <a:ext cx="7973100" cy="4118100"/>
          </a:xfrm>
          <a:prstGeom prst="rect">
            <a:avLst/>
          </a:prstGeom>
          <a:noFill/>
          <a:ln cap="flat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52125" lIns="104275" spcFirstLastPara="1" rIns="104275" wrap="square" tIns="52125">
            <a:noAutofit/>
          </a:bodyPr>
          <a:lstStyle/>
          <a:p>
            <a:pPr indent="0" lvl="2" marL="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b="1" lang="es-ES" sz="15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Fin del </a:t>
            </a:r>
            <a:r>
              <a:rPr b="1" lang="es-ES" sz="15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Workflow</a:t>
            </a:r>
            <a:endParaRPr b="1" sz="1500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Cuando finaliza el workflow, notificamos a la API de Vértice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post-mediapackage → Mediapackage.type = workflow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API de Vértice: EndWorkflow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Procesamos las publicaciones generadas y las almacenamos en Vértice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url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mimetype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bitrate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duration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fps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encoder_type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size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…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7" name="Google Shape;197;g21f23894822_0_26"/>
          <p:cNvSpPr txBox="1"/>
          <p:nvPr>
            <p:ph type="title"/>
          </p:nvPr>
        </p:nvSpPr>
        <p:spPr>
          <a:xfrm>
            <a:off x="5421313" y="6350"/>
            <a:ext cx="5267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2100"/>
              <a:t>Integración LMS/CMS completa mediante API</a:t>
            </a:r>
            <a:endParaRPr sz="2100"/>
          </a:p>
        </p:txBody>
      </p:sp>
      <p:sp>
        <p:nvSpPr>
          <p:cNvPr id="198" name="Google Shape;198;g21f23894822_0_26"/>
          <p:cNvSpPr txBox="1"/>
          <p:nvPr>
            <p:ph idx="1" type="body"/>
          </p:nvPr>
        </p:nvSpPr>
        <p:spPr>
          <a:xfrm>
            <a:off x="1763713" y="1495425"/>
            <a:ext cx="7086600" cy="9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s-ES"/>
              <a:t>Detalles de integración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1f23894822_0_12"/>
          <p:cNvSpPr txBox="1"/>
          <p:nvPr>
            <p:ph idx="2" type="body"/>
          </p:nvPr>
        </p:nvSpPr>
        <p:spPr>
          <a:xfrm>
            <a:off x="1763721" y="2638425"/>
            <a:ext cx="5267400" cy="41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Paella Player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Integra a la perfección todos los archivos generados en la codificación de un vídeo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Subtítulos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Texto de las diapositivas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Vistas previas de la línea de tiempo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Miniaturas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Búsqueda de texto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…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spcBef>
                <a:spcPts val="30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El dueño del video puede personalizar el reproductor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4" name="Google Shape;204;g21f23894822_0_12"/>
          <p:cNvPicPr preferRelativeResize="0"/>
          <p:nvPr/>
        </p:nvPicPr>
        <p:blipFill rotWithShape="1">
          <a:blip r:embed="rId3">
            <a:alphaModFix/>
          </a:blip>
          <a:srcRect b="0" l="0" r="76435" t="0"/>
          <a:stretch/>
        </p:blipFill>
        <p:spPr>
          <a:xfrm>
            <a:off x="6844275" y="3229451"/>
            <a:ext cx="3001875" cy="293602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21f23894822_0_12"/>
          <p:cNvSpPr txBox="1"/>
          <p:nvPr>
            <p:ph type="title"/>
          </p:nvPr>
        </p:nvSpPr>
        <p:spPr>
          <a:xfrm>
            <a:off x="5421313" y="6350"/>
            <a:ext cx="5267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2100"/>
              <a:t>Integración LMS/CMS completa mediante API</a:t>
            </a:r>
            <a:endParaRPr sz="2100"/>
          </a:p>
        </p:txBody>
      </p:sp>
      <p:sp>
        <p:nvSpPr>
          <p:cNvPr id="206" name="Google Shape;206;g21f23894822_0_12"/>
          <p:cNvSpPr txBox="1"/>
          <p:nvPr>
            <p:ph idx="1" type="body"/>
          </p:nvPr>
        </p:nvSpPr>
        <p:spPr>
          <a:xfrm>
            <a:off x="1763713" y="1495425"/>
            <a:ext cx="7086600" cy="9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s-ES"/>
              <a:t>Detalles de integración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1f23894822_0_36"/>
          <p:cNvSpPr txBox="1"/>
          <p:nvPr>
            <p:ph idx="2" type="body"/>
          </p:nvPr>
        </p:nvSpPr>
        <p:spPr>
          <a:xfrm>
            <a:off x="1763725" y="2638425"/>
            <a:ext cx="8925000" cy="41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Seguridad y autenticación del usuario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Sobreescritura de la clase de autenticación de Wowza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Vértice genera una URL y almacena información en la BBDD (instancia, token, ...)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https://server/vod/instance/mimetype:app/statistics/user/token/resource_id/streaming_protocol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Wowza divide la URL y sirve el recurso si el usuario tiene permisos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2" name="Google Shape;212;g21f23894822_0_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74075" y="5793550"/>
            <a:ext cx="2196300" cy="114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g21f23894822_0_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27025" y="1108063"/>
            <a:ext cx="1616997" cy="119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g21f23894822_0_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75594" y="2398719"/>
            <a:ext cx="1506825" cy="1003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g21f23894822_0_36"/>
          <p:cNvSpPr txBox="1"/>
          <p:nvPr>
            <p:ph type="title"/>
          </p:nvPr>
        </p:nvSpPr>
        <p:spPr>
          <a:xfrm>
            <a:off x="5421313" y="6350"/>
            <a:ext cx="5267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2100"/>
              <a:t>Integración LMS/CMS completa mediante API</a:t>
            </a:r>
            <a:endParaRPr sz="2100"/>
          </a:p>
        </p:txBody>
      </p:sp>
      <p:sp>
        <p:nvSpPr>
          <p:cNvPr id="216" name="Google Shape;216;g21f23894822_0_36"/>
          <p:cNvSpPr txBox="1"/>
          <p:nvPr>
            <p:ph idx="1" type="body"/>
          </p:nvPr>
        </p:nvSpPr>
        <p:spPr>
          <a:xfrm>
            <a:off x="1763713" y="1495425"/>
            <a:ext cx="7086600" cy="9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s-ES"/>
              <a:t>Detalles de integración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6"/>
          <p:cNvSpPr txBox="1"/>
          <p:nvPr>
            <p:ph idx="1" type="body"/>
          </p:nvPr>
        </p:nvSpPr>
        <p:spPr>
          <a:xfrm>
            <a:off x="1763726" y="1495425"/>
            <a:ext cx="7550400" cy="9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s-ES"/>
              <a:t>Conclusiones y Mejoras futuras</a:t>
            </a:r>
            <a:endParaRPr/>
          </a:p>
        </p:txBody>
      </p:sp>
      <p:sp>
        <p:nvSpPr>
          <p:cNvPr id="222" name="Google Shape;222;p6"/>
          <p:cNvSpPr txBox="1"/>
          <p:nvPr>
            <p:ph idx="2" type="body"/>
          </p:nvPr>
        </p:nvSpPr>
        <p:spPr>
          <a:xfrm>
            <a:off x="1763725" y="2638425"/>
            <a:ext cx="7973100" cy="43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/>
          <a:p>
            <a:pPr indent="-355600" lvl="0" marL="45720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-ES" sz="2000">
                <a:latin typeface="Roboto"/>
                <a:ea typeface="Roboto"/>
                <a:cs typeface="Roboto"/>
                <a:sym typeface="Roboto"/>
              </a:rPr>
              <a:t>Comentarios</a:t>
            </a:r>
            <a:r>
              <a:rPr lang="es-ES" sz="2000">
                <a:latin typeface="Roboto"/>
                <a:ea typeface="Roboto"/>
                <a:cs typeface="Roboto"/>
                <a:sym typeface="Roboto"/>
              </a:rPr>
              <a:t>: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○"/>
            </a:pPr>
            <a:r>
              <a:rPr lang="es-ES" sz="2000">
                <a:latin typeface="Roboto"/>
                <a:ea typeface="Roboto"/>
                <a:cs typeface="Roboto"/>
                <a:sym typeface="Roboto"/>
              </a:rPr>
              <a:t>Muy contentos con OpenCast. Ha sido “fácil” migrar, prácticamente todo, gracias a la API.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○"/>
            </a:pPr>
            <a:r>
              <a:rPr lang="es-ES" sz="2000">
                <a:latin typeface="Roboto"/>
                <a:ea typeface="Roboto"/>
                <a:cs typeface="Roboto"/>
                <a:sym typeface="Roboto"/>
              </a:rPr>
              <a:t>Problemas con el sistema de copias de seguridad.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○"/>
            </a:pPr>
            <a:r>
              <a:rPr lang="es-ES" sz="2000">
                <a:latin typeface="Roboto"/>
                <a:ea typeface="Roboto"/>
                <a:cs typeface="Roboto"/>
                <a:sym typeface="Roboto"/>
              </a:rPr>
              <a:t>Entusiasmados con las posibilidades que ofrece.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-ES" sz="2000">
                <a:latin typeface="Roboto"/>
                <a:ea typeface="Roboto"/>
                <a:cs typeface="Roboto"/>
                <a:sym typeface="Roboto"/>
              </a:rPr>
              <a:t>Futuro: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○"/>
            </a:pPr>
            <a:r>
              <a:rPr lang="es-ES" sz="2000">
                <a:latin typeface="Roboto"/>
                <a:ea typeface="Roboto"/>
                <a:cs typeface="Roboto"/>
                <a:sym typeface="Roboto"/>
              </a:rPr>
              <a:t>Eliminar todo lo relacionado con nuestro antiguo motor de codificación (demasiado scripting).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○"/>
            </a:pPr>
            <a:r>
              <a:rPr lang="es-ES" sz="2000">
                <a:latin typeface="Roboto"/>
                <a:ea typeface="Roboto"/>
                <a:cs typeface="Roboto"/>
                <a:sym typeface="Roboto"/>
              </a:rPr>
              <a:t>Implementar todas las funcionalidades en nuestro sistema.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○"/>
            </a:pPr>
            <a:r>
              <a:rPr lang="es-ES" sz="2000">
                <a:latin typeface="Roboto"/>
                <a:ea typeface="Roboto"/>
                <a:cs typeface="Roboto"/>
                <a:sym typeface="Roboto"/>
              </a:rPr>
              <a:t>Colaborar con la comunidad de Opencast para futuras mejoras.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-3556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○"/>
            </a:pPr>
            <a:r>
              <a:rPr lang="es-ES" sz="2000">
                <a:latin typeface="Roboto"/>
                <a:ea typeface="Roboto"/>
                <a:cs typeface="Roboto"/>
                <a:sym typeface="Roboto"/>
              </a:rPr>
              <a:t>Codificación de BigBlueButton mediante OpenCast.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" name="Google Shape;223;p6"/>
          <p:cNvSpPr txBox="1"/>
          <p:nvPr>
            <p:ph type="title"/>
          </p:nvPr>
        </p:nvSpPr>
        <p:spPr>
          <a:xfrm>
            <a:off x="5421313" y="6350"/>
            <a:ext cx="5267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2100"/>
              <a:t>Integración LMS/CMS completa mediante API</a:t>
            </a:r>
            <a:endParaRPr sz="2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1d02d39333_0_0"/>
          <p:cNvSpPr txBox="1"/>
          <p:nvPr/>
        </p:nvSpPr>
        <p:spPr>
          <a:xfrm>
            <a:off x="2080350" y="2896400"/>
            <a:ext cx="7873200" cy="37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s-ES" sz="3300">
                <a:latin typeface="Roboto"/>
                <a:ea typeface="Roboto"/>
                <a:cs typeface="Roboto"/>
                <a:sym typeface="Roboto"/>
              </a:rPr>
              <a:t>¡Muchas gracias por su atención!</a:t>
            </a:r>
            <a:endParaRPr b="0" i="0" sz="33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s-ES" sz="3300">
                <a:latin typeface="Roboto"/>
                <a:ea typeface="Roboto"/>
                <a:cs typeface="Roboto"/>
                <a:sym typeface="Roboto"/>
              </a:rPr>
              <a:t>¿Dudas o comentarios</a:t>
            </a:r>
            <a:r>
              <a:rPr b="0" i="0" lang="es-ES" sz="33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?</a:t>
            </a:r>
            <a:endParaRPr b="0" i="0" sz="33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s-ES" sz="33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ferran.ciscar@ua.es</a:t>
            </a:r>
            <a:endParaRPr b="0" i="0" sz="33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33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sergio.sanchez@ua.es</a:t>
            </a:r>
            <a:endParaRPr sz="33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9" name="Google Shape;229;g21d02d39333_0_0"/>
          <p:cNvSpPr txBox="1"/>
          <p:nvPr>
            <p:ph type="title"/>
          </p:nvPr>
        </p:nvSpPr>
        <p:spPr>
          <a:xfrm>
            <a:off x="5421313" y="6350"/>
            <a:ext cx="5267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2100"/>
              <a:t>Integración LMS/CMS completa mediante API</a:t>
            </a:r>
            <a:endParaRPr sz="2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/>
          <p:cNvSpPr txBox="1"/>
          <p:nvPr>
            <p:ph idx="1" type="body"/>
          </p:nvPr>
        </p:nvSpPr>
        <p:spPr>
          <a:xfrm>
            <a:off x="1763713" y="1495425"/>
            <a:ext cx="7086600" cy="903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s-ES"/>
              <a:t>Introducción y contexto</a:t>
            </a:r>
            <a:endParaRPr/>
          </a:p>
        </p:txBody>
      </p:sp>
      <p:sp>
        <p:nvSpPr>
          <p:cNvPr id="105" name="Google Shape;105;p2"/>
          <p:cNvSpPr txBox="1"/>
          <p:nvPr>
            <p:ph idx="2" type="body"/>
          </p:nvPr>
        </p:nvSpPr>
        <p:spPr>
          <a:xfrm>
            <a:off x="3241225" y="2398725"/>
            <a:ext cx="6495600" cy="51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/>
          <a:p>
            <a:pPr indent="-374650" lvl="0" marL="457200" rtl="0" algn="just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2300"/>
              <a:buFont typeface="Roboto"/>
              <a:buChar char="●"/>
            </a:pPr>
            <a:r>
              <a:rPr lang="es-ES" sz="2300">
                <a:latin typeface="Roboto"/>
                <a:ea typeface="Roboto"/>
                <a:cs typeface="Roboto"/>
                <a:sym typeface="Roboto"/>
              </a:rPr>
              <a:t>Algunas cifras</a:t>
            </a:r>
            <a:r>
              <a:rPr lang="es-ES" sz="2300">
                <a:latin typeface="Roboto"/>
                <a:ea typeface="Roboto"/>
                <a:cs typeface="Roboto"/>
                <a:sym typeface="Roboto"/>
              </a:rPr>
              <a:t>: 26.000 estudiantes, 2.400 PDI, 1.450 PAS.</a:t>
            </a:r>
            <a:endParaRPr sz="2300">
              <a:latin typeface="Roboto"/>
              <a:ea typeface="Roboto"/>
              <a:cs typeface="Roboto"/>
              <a:sym typeface="Roboto"/>
            </a:endParaRPr>
          </a:p>
          <a:p>
            <a:pPr indent="-3746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Font typeface="Roboto"/>
              <a:buChar char="●"/>
            </a:pPr>
            <a:r>
              <a:rPr lang="es-ES" sz="2300">
                <a:latin typeface="Roboto"/>
                <a:ea typeface="Roboto"/>
                <a:cs typeface="Roboto"/>
                <a:sym typeface="Roboto"/>
              </a:rPr>
              <a:t>Docencia presencial (principalmente).</a:t>
            </a:r>
            <a:endParaRPr sz="2300">
              <a:latin typeface="Roboto"/>
              <a:ea typeface="Roboto"/>
              <a:cs typeface="Roboto"/>
              <a:sym typeface="Roboto"/>
            </a:endParaRPr>
          </a:p>
          <a:p>
            <a:pPr indent="-3746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Font typeface="Roboto"/>
              <a:buChar char="●"/>
            </a:pPr>
            <a:r>
              <a:rPr lang="es-ES" sz="2300">
                <a:latin typeface="Roboto"/>
                <a:ea typeface="Roboto"/>
                <a:cs typeface="Roboto"/>
                <a:sym typeface="Roboto"/>
              </a:rPr>
              <a:t>Vídeos producidos por:</a:t>
            </a:r>
            <a:endParaRPr sz="2300">
              <a:latin typeface="Roboto"/>
              <a:ea typeface="Roboto"/>
              <a:cs typeface="Roboto"/>
              <a:sym typeface="Roboto"/>
            </a:endParaRPr>
          </a:p>
          <a:p>
            <a:pPr indent="-37465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Font typeface="Roboto"/>
              <a:buChar char="○"/>
            </a:pPr>
            <a:r>
              <a:rPr lang="es-ES" sz="2300">
                <a:latin typeface="Roboto"/>
                <a:ea typeface="Roboto"/>
                <a:cs typeface="Roboto"/>
                <a:sym typeface="Roboto"/>
              </a:rPr>
              <a:t>PDI y PAS</a:t>
            </a:r>
            <a:endParaRPr sz="2300">
              <a:latin typeface="Roboto"/>
              <a:ea typeface="Roboto"/>
              <a:cs typeface="Roboto"/>
              <a:sym typeface="Roboto"/>
            </a:endParaRPr>
          </a:p>
          <a:p>
            <a:pPr indent="-37465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Font typeface="Roboto"/>
              <a:buChar char="○"/>
            </a:pPr>
            <a:r>
              <a:rPr lang="es-ES" sz="2300">
                <a:latin typeface="Roboto"/>
                <a:ea typeface="Roboto"/>
                <a:cs typeface="Roboto"/>
                <a:sym typeface="Roboto"/>
              </a:rPr>
              <a:t>Eventos en directo (424 en curso 21-22)</a:t>
            </a:r>
            <a:endParaRPr sz="2300">
              <a:latin typeface="Roboto"/>
              <a:ea typeface="Roboto"/>
              <a:cs typeface="Roboto"/>
              <a:sym typeface="Roboto"/>
            </a:endParaRPr>
          </a:p>
          <a:p>
            <a:pPr indent="-37465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Font typeface="Roboto"/>
              <a:buChar char="○"/>
            </a:pPr>
            <a:r>
              <a:rPr lang="es-ES" sz="2300">
                <a:latin typeface="Roboto"/>
                <a:ea typeface="Roboto"/>
                <a:cs typeface="Roboto"/>
                <a:sym typeface="Roboto"/>
              </a:rPr>
              <a:t>No se </a:t>
            </a:r>
            <a:r>
              <a:rPr lang="es-ES" sz="2300">
                <a:latin typeface="Roboto"/>
                <a:ea typeface="Roboto"/>
                <a:cs typeface="Roboto"/>
                <a:sym typeface="Roboto"/>
              </a:rPr>
              <a:t>hacen</a:t>
            </a:r>
            <a:r>
              <a:rPr lang="es-ES" sz="2300">
                <a:latin typeface="Roboto"/>
                <a:ea typeface="Roboto"/>
                <a:cs typeface="Roboto"/>
                <a:sym typeface="Roboto"/>
              </a:rPr>
              <a:t> grabaciones de clases.</a:t>
            </a:r>
            <a:endParaRPr sz="2300">
              <a:latin typeface="Roboto"/>
              <a:ea typeface="Roboto"/>
              <a:cs typeface="Roboto"/>
              <a:sym typeface="Roboto"/>
            </a:endParaRPr>
          </a:p>
          <a:p>
            <a:pPr indent="-3746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Font typeface="Roboto"/>
              <a:buChar char="●"/>
            </a:pPr>
            <a:r>
              <a:rPr lang="es-ES" sz="2300">
                <a:latin typeface="Roboto"/>
                <a:ea typeface="Roboto"/>
                <a:cs typeface="Roboto"/>
                <a:sym typeface="Roboto"/>
              </a:rPr>
              <a:t>Streaming de Vídeo bajo demanda (VoD) y en directo.</a:t>
            </a:r>
            <a:endParaRPr sz="2300">
              <a:latin typeface="Roboto"/>
              <a:ea typeface="Roboto"/>
              <a:cs typeface="Roboto"/>
              <a:sym typeface="Roboto"/>
            </a:endParaRPr>
          </a:p>
          <a:p>
            <a:pPr indent="-37465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Font typeface="Roboto"/>
              <a:buChar char="○"/>
            </a:pPr>
            <a:r>
              <a:rPr lang="es-ES" sz="2300">
                <a:latin typeface="Roboto"/>
                <a:ea typeface="Roboto"/>
                <a:cs typeface="Roboto"/>
                <a:sym typeface="Roboto"/>
              </a:rPr>
              <a:t>VoD crítico durante la crisis COVID-19.</a:t>
            </a:r>
            <a:endParaRPr sz="2300">
              <a:latin typeface="Roboto"/>
              <a:ea typeface="Roboto"/>
              <a:cs typeface="Roboto"/>
              <a:sym typeface="Roboto"/>
            </a:endParaRPr>
          </a:p>
          <a:p>
            <a:pPr indent="-37465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Font typeface="Roboto"/>
              <a:buChar char="○"/>
            </a:pPr>
            <a:r>
              <a:rPr lang="es-ES" sz="2300">
                <a:latin typeface="Roboto"/>
                <a:ea typeface="Roboto"/>
                <a:cs typeface="Roboto"/>
                <a:sym typeface="Roboto"/>
              </a:rPr>
              <a:t>20 salones y auditorios dotados con todo lo necesario para emitir en directo.</a:t>
            </a:r>
            <a:endParaRPr sz="2300">
              <a:latin typeface="Roboto"/>
              <a:ea typeface="Roboto"/>
              <a:cs typeface="Roboto"/>
              <a:sym typeface="Roboto"/>
            </a:endParaRPr>
          </a:p>
          <a:p>
            <a:pPr indent="-3746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Font typeface="Roboto"/>
              <a:buChar char="●"/>
            </a:pPr>
            <a:r>
              <a:rPr lang="es-ES" sz="2300">
                <a:latin typeface="Roboto"/>
                <a:ea typeface="Roboto"/>
                <a:cs typeface="Roboto"/>
                <a:sym typeface="Roboto"/>
              </a:rPr>
              <a:t>Fondos UNIDigital.</a:t>
            </a:r>
            <a:endParaRPr sz="2300">
              <a:latin typeface="Roboto"/>
              <a:ea typeface="Roboto"/>
              <a:cs typeface="Roboto"/>
              <a:sym typeface="Roboto"/>
            </a:endParaRPr>
          </a:p>
          <a:p>
            <a:pPr indent="-3746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Font typeface="Roboto"/>
              <a:buChar char="●"/>
            </a:pPr>
            <a:r>
              <a:rPr lang="es-ES" sz="2300">
                <a:latin typeface="Roboto"/>
                <a:ea typeface="Roboto"/>
                <a:cs typeface="Roboto"/>
                <a:sym typeface="Roboto"/>
              </a:rPr>
              <a:t>Gracias Carlos Turro y a su equipo.</a:t>
            </a:r>
            <a:endParaRPr sz="23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6" name="Google Shape;106;p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12131" l="17513" r="67909" t="29986"/>
          <a:stretch/>
        </p:blipFill>
        <p:spPr>
          <a:xfrm>
            <a:off x="511800" y="3286725"/>
            <a:ext cx="2547451" cy="2844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"/>
          <p:cNvSpPr txBox="1"/>
          <p:nvPr>
            <p:ph type="title"/>
          </p:nvPr>
        </p:nvSpPr>
        <p:spPr>
          <a:xfrm>
            <a:off x="5421313" y="6350"/>
            <a:ext cx="5267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2100"/>
              <a:t>Integración LMS/CMS completa mediante API</a:t>
            </a:r>
            <a:endParaRPr sz="2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3"/>
          <p:cNvPicPr preferRelativeResize="0"/>
          <p:nvPr/>
        </p:nvPicPr>
        <p:blipFill rotWithShape="1">
          <a:blip r:embed="rId3">
            <a:alphaModFix/>
          </a:blip>
          <a:srcRect b="14573" l="13537" r="15914" t="0"/>
          <a:stretch/>
        </p:blipFill>
        <p:spPr>
          <a:xfrm>
            <a:off x="838175" y="3546875"/>
            <a:ext cx="3627900" cy="323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3"/>
          <p:cNvSpPr txBox="1"/>
          <p:nvPr>
            <p:ph idx="1" type="body"/>
          </p:nvPr>
        </p:nvSpPr>
        <p:spPr>
          <a:xfrm>
            <a:off x="1763713" y="1495425"/>
            <a:ext cx="7086600" cy="903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s-ES"/>
              <a:t>Contexto y motivación</a:t>
            </a:r>
            <a:endParaRPr/>
          </a:p>
        </p:txBody>
      </p:sp>
      <p:pic>
        <p:nvPicPr>
          <p:cNvPr id="114" name="Google Shape;114;p3"/>
          <p:cNvPicPr preferRelativeResize="0"/>
          <p:nvPr/>
        </p:nvPicPr>
        <p:blipFill rotWithShape="1">
          <a:blip r:embed="rId4">
            <a:alphaModFix/>
          </a:blip>
          <a:srcRect b="32366" l="15165" r="82669" t="61289"/>
          <a:stretch/>
        </p:blipFill>
        <p:spPr>
          <a:xfrm>
            <a:off x="1946950" y="4164888"/>
            <a:ext cx="733850" cy="60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05617" y="5295347"/>
            <a:ext cx="415333" cy="30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455600" y="4769546"/>
            <a:ext cx="415325" cy="398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968425" y="4467221"/>
            <a:ext cx="415325" cy="380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844350" y="4915120"/>
            <a:ext cx="402925" cy="38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277875" y="4826683"/>
            <a:ext cx="402925" cy="28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320622" y="5167571"/>
            <a:ext cx="295503" cy="39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454725" y="4715371"/>
            <a:ext cx="402925" cy="299141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3"/>
          <p:cNvSpPr txBox="1"/>
          <p:nvPr/>
        </p:nvSpPr>
        <p:spPr>
          <a:xfrm>
            <a:off x="396725" y="2886400"/>
            <a:ext cx="4048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s-ES" sz="1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60 </a:t>
            </a:r>
            <a:r>
              <a:rPr b="0" i="0" lang="es-ES" sz="1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UApps en un solo</a:t>
            </a: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es-ES" sz="1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portal </a:t>
            </a: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para dar servicio a todos</a:t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3" name="Google Shape;123;p3"/>
          <p:cNvPicPr preferRelativeResize="0"/>
          <p:nvPr/>
        </p:nvPicPr>
        <p:blipFill rotWithShape="1">
          <a:blip r:embed="rId12">
            <a:alphaModFix/>
          </a:blip>
          <a:srcRect b="22760" l="13693" r="17424" t="20586"/>
          <a:stretch/>
        </p:blipFill>
        <p:spPr>
          <a:xfrm>
            <a:off x="4273775" y="2781100"/>
            <a:ext cx="735240" cy="604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3"/>
          <p:cNvPicPr preferRelativeResize="0"/>
          <p:nvPr/>
        </p:nvPicPr>
        <p:blipFill rotWithShape="1">
          <a:blip r:embed="rId4">
            <a:alphaModFix/>
          </a:blip>
          <a:srcRect b="32366" l="15164" r="82759" t="61289"/>
          <a:stretch/>
        </p:blipFill>
        <p:spPr>
          <a:xfrm>
            <a:off x="6115050" y="2924450"/>
            <a:ext cx="3627899" cy="311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3"/>
          <p:cNvPicPr preferRelativeResize="0"/>
          <p:nvPr/>
        </p:nvPicPr>
        <p:blipFill rotWithShape="1">
          <a:blip r:embed="rId13">
            <a:alphaModFix/>
          </a:blip>
          <a:srcRect b="19399" l="24385" r="23387" t="19529"/>
          <a:stretch/>
        </p:blipFill>
        <p:spPr>
          <a:xfrm>
            <a:off x="6963425" y="4477687"/>
            <a:ext cx="1282173" cy="101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3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355175" y="2204593"/>
            <a:ext cx="958675" cy="95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3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7193425" y="6119626"/>
            <a:ext cx="1282175" cy="128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3"/>
          <p:cNvSpPr/>
          <p:nvPr/>
        </p:nvSpPr>
        <p:spPr>
          <a:xfrm>
            <a:off x="2274550" y="3751578"/>
            <a:ext cx="4116900" cy="865750"/>
          </a:xfrm>
          <a:custGeom>
            <a:rect b="b" l="l" r="r" t="t"/>
            <a:pathLst>
              <a:path extrusionOk="0" h="34630" w="164676">
                <a:moveTo>
                  <a:pt x="0" y="31900"/>
                </a:moveTo>
                <a:cubicBezTo>
                  <a:pt x="15998" y="26593"/>
                  <a:pt x="68539" y="-398"/>
                  <a:pt x="95985" y="57"/>
                </a:cubicBezTo>
                <a:cubicBezTo>
                  <a:pt x="123431" y="512"/>
                  <a:pt x="153228" y="28868"/>
                  <a:pt x="164676" y="34630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9" name="Google Shape;129;p3"/>
          <p:cNvCxnSpPr/>
          <p:nvPr/>
        </p:nvCxnSpPr>
        <p:spPr>
          <a:xfrm rot="10800000">
            <a:off x="6300600" y="4299000"/>
            <a:ext cx="79500" cy="329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0" name="Google Shape;130;p3"/>
          <p:cNvCxnSpPr/>
          <p:nvPr/>
        </p:nvCxnSpPr>
        <p:spPr>
          <a:xfrm flipH="1">
            <a:off x="6164100" y="4617325"/>
            <a:ext cx="216000" cy="102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1" name="Google Shape;131;p3"/>
          <p:cNvSpPr txBox="1"/>
          <p:nvPr/>
        </p:nvSpPr>
        <p:spPr>
          <a:xfrm>
            <a:off x="8563650" y="2152850"/>
            <a:ext cx="1865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S" sz="1200" u="sng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Front End</a:t>
            </a:r>
            <a:endParaRPr b="0" i="0" sz="1200" u="sng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S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PHP, Javascript, JQuery, Database on Apache Linux servers</a:t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2" name="Google Shape;132;p3"/>
          <p:cNvSpPr txBox="1"/>
          <p:nvPr/>
        </p:nvSpPr>
        <p:spPr>
          <a:xfrm>
            <a:off x="8716050" y="6191450"/>
            <a:ext cx="18651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S" sz="1200" u="sng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Back End</a:t>
            </a:r>
            <a:endParaRPr b="0" i="0" sz="1200" u="sng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S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MS Visual Basic, MS Scripts, FFMPEG, AviSynth </a:t>
            </a:r>
            <a:r>
              <a:rPr lang="es-ES" sz="1200">
                <a:latin typeface="Roboto"/>
                <a:ea typeface="Roboto"/>
                <a:cs typeface="Roboto"/>
                <a:sym typeface="Roboto"/>
              </a:rPr>
              <a:t>en servidores</a:t>
            </a:r>
            <a:r>
              <a:rPr b="0" i="0" lang="es-ES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MS Windows</a:t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" name="Google Shape;133;p3"/>
          <p:cNvSpPr txBox="1"/>
          <p:nvPr/>
        </p:nvSpPr>
        <p:spPr>
          <a:xfrm>
            <a:off x="4306850" y="3898800"/>
            <a:ext cx="875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S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Vértice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-ES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  App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34" name="Google Shape;134;p3"/>
          <p:cNvCxnSpPr>
            <a:stCxn id="127" idx="1"/>
          </p:cNvCxnSpPr>
          <p:nvPr/>
        </p:nvCxnSpPr>
        <p:spPr>
          <a:xfrm>
            <a:off x="7193425" y="6760713"/>
            <a:ext cx="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5" name="Google Shape;135;p3"/>
          <p:cNvSpPr txBox="1"/>
          <p:nvPr>
            <p:ph type="title"/>
          </p:nvPr>
        </p:nvSpPr>
        <p:spPr>
          <a:xfrm>
            <a:off x="5421313" y="6350"/>
            <a:ext cx="5267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2100"/>
              <a:t>Integración LMS/CMS completa mediante API</a:t>
            </a:r>
            <a:endParaRPr sz="2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1b6c3430bb_0_35"/>
          <p:cNvSpPr/>
          <p:nvPr/>
        </p:nvSpPr>
        <p:spPr>
          <a:xfrm>
            <a:off x="272950" y="3814450"/>
            <a:ext cx="3298200" cy="1830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g21b6c3430bb_0_35"/>
          <p:cNvSpPr txBox="1"/>
          <p:nvPr>
            <p:ph idx="1" type="body"/>
          </p:nvPr>
        </p:nvSpPr>
        <p:spPr>
          <a:xfrm>
            <a:off x="1763713" y="1495425"/>
            <a:ext cx="7086600" cy="9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s-ES"/>
              <a:t>Motivación y Objetivos</a:t>
            </a:r>
            <a:endParaRPr/>
          </a:p>
        </p:txBody>
      </p:sp>
      <p:pic>
        <p:nvPicPr>
          <p:cNvPr id="142" name="Google Shape;142;g21b6c3430bb_0_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2550" y="4295501"/>
            <a:ext cx="1282175" cy="128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g21b6c3430bb_0_35"/>
          <p:cNvSpPr txBox="1"/>
          <p:nvPr/>
        </p:nvSpPr>
        <p:spPr>
          <a:xfrm>
            <a:off x="1915175" y="4367325"/>
            <a:ext cx="18651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S" sz="1200" u="sng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Back End</a:t>
            </a:r>
            <a:endParaRPr b="0" i="0" sz="1200" u="sng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s-ES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MS Visual Basic, MS Scripts, FFMPEG, AviSynth </a:t>
            </a:r>
            <a:r>
              <a:rPr lang="es-ES" sz="1200">
                <a:latin typeface="Roboto"/>
                <a:ea typeface="Roboto"/>
                <a:cs typeface="Roboto"/>
                <a:sym typeface="Roboto"/>
              </a:rPr>
              <a:t>en servidores</a:t>
            </a:r>
            <a:r>
              <a:rPr b="0" i="0" lang="es-ES" sz="12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MS Windows</a:t>
            </a:r>
            <a:endParaRPr b="0" i="0" sz="12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44" name="Google Shape;144;g21b6c3430bb_0_35"/>
          <p:cNvCxnSpPr>
            <a:stCxn id="142" idx="1"/>
          </p:cNvCxnSpPr>
          <p:nvPr/>
        </p:nvCxnSpPr>
        <p:spPr>
          <a:xfrm>
            <a:off x="392550" y="4936589"/>
            <a:ext cx="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5" name="Google Shape;145;g21b6c3430bb_0_35"/>
          <p:cNvSpPr txBox="1"/>
          <p:nvPr/>
        </p:nvSpPr>
        <p:spPr>
          <a:xfrm>
            <a:off x="1062200" y="3848575"/>
            <a:ext cx="1865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>
                <a:latin typeface="Calibri"/>
                <a:ea typeface="Calibri"/>
                <a:cs typeface="Calibri"/>
                <a:sym typeface="Calibri"/>
              </a:rPr>
              <a:t>nuestro viejo problema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g21b6c3430bb_0_35"/>
          <p:cNvSpPr txBox="1"/>
          <p:nvPr/>
        </p:nvSpPr>
        <p:spPr>
          <a:xfrm>
            <a:off x="4230650" y="2740825"/>
            <a:ext cx="55953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Clara necesidad de mejorar nuestro backend pero teniendo en cuenta estas consideraciones</a:t>
            </a:r>
            <a:r>
              <a:rPr b="0" i="0" lang="es-ES" sz="1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Mantener nuestro </a:t>
            </a:r>
            <a:r>
              <a:rPr b="0" i="0" lang="es-ES" sz="1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front-end </a:t>
            </a: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y su estrecha integración en el portal UACloud con el resto del ecosistema de </a:t>
            </a:r>
            <a:r>
              <a:rPr b="0" i="0" lang="es-ES" sz="1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UApps (aut</a:t>
            </a: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enticación</a:t>
            </a:r>
            <a:r>
              <a:rPr b="0" i="0" lang="es-ES" sz="1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interfaz</a:t>
            </a:r>
            <a:r>
              <a:rPr b="0" i="0" lang="es-ES" sz="1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etc.)</a:t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Se busca una solución opensource que tenga un soporte total por </a:t>
            </a:r>
            <a:r>
              <a:rPr b="0" i="0" lang="es-ES" sz="1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API. </a:t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Los usuarios no han de notar en absoluto el cambio</a:t>
            </a:r>
            <a:r>
              <a:rPr b="0" i="0" lang="es-ES" sz="1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No solo se trata de reemplazar pero también de dotar de nuevas mejoras y herramientas</a:t>
            </a:r>
            <a:r>
              <a:rPr b="0" i="0" lang="es-ES" sz="1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a nuestro sistema de gestión de vídeos actual</a:t>
            </a:r>
            <a:r>
              <a:rPr b="0" i="0" lang="es-ES" sz="15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15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7" name="Google Shape;147;g21b6c3430bb_0_35"/>
          <p:cNvPicPr preferRelativeResize="0"/>
          <p:nvPr/>
        </p:nvPicPr>
        <p:blipFill rotWithShape="1">
          <a:blip r:embed="rId4">
            <a:alphaModFix/>
          </a:blip>
          <a:srcRect b="67364" l="10809" r="75570" t="19321"/>
          <a:stretch/>
        </p:blipFill>
        <p:spPr>
          <a:xfrm>
            <a:off x="5412175" y="5630425"/>
            <a:ext cx="3285750" cy="903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8" name="Google Shape;148;g21b6c3430bb_0_35"/>
          <p:cNvCxnSpPr>
            <a:stCxn id="146" idx="2"/>
            <a:endCxn id="147" idx="0"/>
          </p:cNvCxnSpPr>
          <p:nvPr/>
        </p:nvCxnSpPr>
        <p:spPr>
          <a:xfrm flipH="1" rot="10800000">
            <a:off x="7028300" y="5630425"/>
            <a:ext cx="26700" cy="65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49" name="Google Shape;149;g21b6c3430bb_0_35"/>
          <p:cNvSpPr txBox="1"/>
          <p:nvPr>
            <p:ph type="title"/>
          </p:nvPr>
        </p:nvSpPr>
        <p:spPr>
          <a:xfrm>
            <a:off x="5421313" y="6350"/>
            <a:ext cx="5267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2100"/>
              <a:t>Integración LMS/CMS completa mediante API</a:t>
            </a:r>
            <a:endParaRPr sz="2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"/>
          <p:cNvSpPr txBox="1"/>
          <p:nvPr>
            <p:ph idx="1" type="body"/>
          </p:nvPr>
        </p:nvSpPr>
        <p:spPr>
          <a:xfrm>
            <a:off x="1763713" y="1495425"/>
            <a:ext cx="7086600" cy="903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s-ES"/>
              <a:t>Fases del desarrollo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/>
          </a:p>
        </p:txBody>
      </p:sp>
      <p:sp>
        <p:nvSpPr>
          <p:cNvPr id="155" name="Google Shape;155;p4"/>
          <p:cNvSpPr txBox="1"/>
          <p:nvPr>
            <p:ph idx="2" type="body"/>
          </p:nvPr>
        </p:nvSpPr>
        <p:spPr>
          <a:xfrm>
            <a:off x="1763725" y="2638425"/>
            <a:ext cx="7973100" cy="45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/>
          <a:p>
            <a:pPr indent="-3048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A"/>
              </a:buClr>
              <a:buSzPts val="1200"/>
              <a:buFont typeface="Roboto"/>
              <a:buChar char="●"/>
            </a:pPr>
            <a:r>
              <a:rPr lang="es-ES" sz="1200">
                <a:solidFill>
                  <a:srgbClr val="00000A"/>
                </a:solidFill>
                <a:latin typeface="Roboto"/>
                <a:ea typeface="Roboto"/>
                <a:cs typeface="Roboto"/>
                <a:sym typeface="Roboto"/>
              </a:rPr>
              <a:t>Fase </a:t>
            </a:r>
            <a:r>
              <a:rPr lang="es-ES" sz="1200">
                <a:solidFill>
                  <a:srgbClr val="00000A"/>
                </a:solidFill>
                <a:latin typeface="Roboto"/>
                <a:ea typeface="Roboto"/>
                <a:cs typeface="Roboto"/>
                <a:sym typeface="Roboto"/>
              </a:rPr>
              <a:t>1: VOD básico</a:t>
            </a:r>
            <a:endParaRPr sz="1200">
              <a:solidFill>
                <a:srgbClr val="00000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A"/>
              </a:buClr>
              <a:buSzPts val="1200"/>
              <a:buFont typeface="Roboto"/>
              <a:buChar char="○"/>
            </a:pPr>
            <a:r>
              <a:rPr lang="es-ES" sz="1200">
                <a:solidFill>
                  <a:srgbClr val="00000A"/>
                </a:solidFill>
                <a:latin typeface="Roboto"/>
                <a:ea typeface="Roboto"/>
                <a:cs typeface="Roboto"/>
                <a:sym typeface="Roboto"/>
              </a:rPr>
              <a:t>Aprender los principios </a:t>
            </a:r>
            <a:r>
              <a:rPr lang="es-ES" sz="1200">
                <a:solidFill>
                  <a:srgbClr val="00000A"/>
                </a:solidFill>
                <a:latin typeface="Roboto"/>
                <a:ea typeface="Roboto"/>
                <a:cs typeface="Roboto"/>
                <a:sym typeface="Roboto"/>
              </a:rPr>
              <a:t>básicos, la arquitectura</a:t>
            </a:r>
            <a:r>
              <a:rPr lang="es-ES" sz="1200">
                <a:solidFill>
                  <a:srgbClr val="00000A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s-ES" sz="1200">
                <a:solidFill>
                  <a:srgbClr val="00000A"/>
                </a:solidFill>
                <a:latin typeface="Roboto"/>
                <a:ea typeface="Roboto"/>
                <a:cs typeface="Roboto"/>
                <a:sym typeface="Roboto"/>
              </a:rPr>
              <a:t>instalación y</a:t>
            </a:r>
            <a:r>
              <a:rPr lang="es-ES" sz="1200">
                <a:solidFill>
                  <a:srgbClr val="00000A"/>
                </a:solidFill>
                <a:latin typeface="Roboto"/>
                <a:ea typeface="Roboto"/>
                <a:cs typeface="Roboto"/>
                <a:sym typeface="Roboto"/>
              </a:rPr>
              <a:t> configuración. Despliegue de opencast en nuestro entorno de producción,  </a:t>
            </a:r>
            <a:r>
              <a:rPr lang="es-ES" sz="1200">
                <a:solidFill>
                  <a:srgbClr val="00000A"/>
                </a:solidFill>
                <a:latin typeface="Roboto"/>
                <a:ea typeface="Roboto"/>
                <a:cs typeface="Roboto"/>
                <a:sym typeface="Roboto"/>
              </a:rPr>
              <a:t>adaptándolo</a:t>
            </a:r>
            <a:r>
              <a:rPr lang="es-ES" sz="1200">
                <a:solidFill>
                  <a:srgbClr val="00000A"/>
                </a:solidFill>
                <a:latin typeface="Roboto"/>
                <a:ea typeface="Roboto"/>
                <a:cs typeface="Roboto"/>
                <a:sym typeface="Roboto"/>
              </a:rPr>
              <a:t> a nuestras necesidades y escalabilidad futura.</a:t>
            </a:r>
            <a:endParaRPr sz="1200">
              <a:solidFill>
                <a:srgbClr val="00000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A"/>
              </a:buClr>
              <a:buSzPts val="1200"/>
              <a:buFont typeface="Roboto"/>
              <a:buChar char="○"/>
            </a:pPr>
            <a:r>
              <a:rPr lang="es-ES" sz="1200">
                <a:solidFill>
                  <a:srgbClr val="00000A"/>
                </a:solidFill>
                <a:latin typeface="Roboto"/>
                <a:ea typeface="Roboto"/>
                <a:cs typeface="Roboto"/>
                <a:sym typeface="Roboto"/>
              </a:rPr>
              <a:t>Fase consolidada con una instalación distribuida por roles, manejando base de datos real con todo tipo de vídeos reales aportados por los usuarios.</a:t>
            </a:r>
            <a:endParaRPr sz="1200">
              <a:solidFill>
                <a:srgbClr val="00000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rgbClr val="00000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A"/>
              </a:buClr>
              <a:buSzPts val="1200"/>
              <a:buFont typeface="Roboto"/>
              <a:buChar char="●"/>
            </a:pPr>
            <a:r>
              <a:rPr lang="es-ES" sz="1200">
                <a:solidFill>
                  <a:srgbClr val="00000A"/>
                </a:solidFill>
                <a:latin typeface="Roboto"/>
                <a:ea typeface="Roboto"/>
                <a:cs typeface="Roboto"/>
                <a:sym typeface="Roboto"/>
              </a:rPr>
              <a:t>Fase 2: Streaming en directo básico</a:t>
            </a:r>
            <a:endParaRPr sz="1200">
              <a:solidFill>
                <a:srgbClr val="00000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A"/>
              </a:buClr>
              <a:buSzPts val="1200"/>
              <a:buFont typeface="Roboto"/>
              <a:buChar char="○"/>
            </a:pPr>
            <a:r>
              <a:rPr lang="es-ES" sz="1200">
                <a:solidFill>
                  <a:srgbClr val="00000A"/>
                </a:solidFill>
                <a:latin typeface="Roboto"/>
                <a:ea typeface="Roboto"/>
                <a:cs typeface="Roboto"/>
                <a:sym typeface="Roboto"/>
              </a:rPr>
              <a:t>Reemplazar nuestro sistema de gestión de vídeos de directos con Opencast. Único stream de vídeo,. ingesta de vídeo desde los encoder hardware, edición básica de directos. Generar estadísticas de visionado.</a:t>
            </a:r>
            <a:endParaRPr sz="1200">
              <a:solidFill>
                <a:srgbClr val="00000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A"/>
              </a:buClr>
              <a:buSzPts val="1200"/>
              <a:buFont typeface="Roboto"/>
              <a:buChar char="○"/>
            </a:pPr>
            <a:r>
              <a:rPr lang="es-ES" sz="1200">
                <a:solidFill>
                  <a:srgbClr val="00000A"/>
                </a:solidFill>
                <a:latin typeface="Roboto"/>
                <a:ea typeface="Roboto"/>
                <a:cs typeface="Roboto"/>
                <a:sym typeface="Roboto"/>
              </a:rPr>
              <a:t>Estamos ahora completando esta fase con la puesta en marcha del sistema de directos en producción.</a:t>
            </a:r>
            <a:endParaRPr sz="1200">
              <a:solidFill>
                <a:srgbClr val="00000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>
              <a:solidFill>
                <a:srgbClr val="00000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A"/>
              </a:buClr>
              <a:buSzPts val="1200"/>
              <a:buFont typeface="Roboto"/>
              <a:buChar char="●"/>
            </a:pPr>
            <a:r>
              <a:rPr lang="es-ES" sz="1200">
                <a:solidFill>
                  <a:srgbClr val="00000A"/>
                </a:solidFill>
                <a:latin typeface="Roboto"/>
                <a:ea typeface="Roboto"/>
                <a:cs typeface="Roboto"/>
                <a:sym typeface="Roboto"/>
              </a:rPr>
              <a:t>Fase 3:Capacidades extra y mejoras.</a:t>
            </a:r>
            <a:endParaRPr sz="1200">
              <a:solidFill>
                <a:srgbClr val="00000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A"/>
              </a:buClr>
              <a:buSzPts val="1200"/>
              <a:buFont typeface="Roboto"/>
              <a:buChar char="○"/>
            </a:pPr>
            <a:r>
              <a:rPr lang="es-ES" sz="1200">
                <a:solidFill>
                  <a:srgbClr val="00000A"/>
                </a:solidFill>
                <a:latin typeface="Roboto"/>
                <a:ea typeface="Roboto"/>
                <a:cs typeface="Roboto"/>
                <a:sym typeface="Roboto"/>
              </a:rPr>
              <a:t>Integración de paella player.</a:t>
            </a:r>
            <a:endParaRPr sz="1200">
              <a:solidFill>
                <a:srgbClr val="00000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A"/>
              </a:buClr>
              <a:buSzPts val="1200"/>
              <a:buFont typeface="Roboto"/>
              <a:buChar char="○"/>
            </a:pPr>
            <a:r>
              <a:rPr lang="es-ES" sz="1200">
                <a:solidFill>
                  <a:srgbClr val="00000A"/>
                </a:solidFill>
                <a:latin typeface="Roboto"/>
                <a:ea typeface="Roboto"/>
                <a:cs typeface="Roboto"/>
                <a:sym typeface="Roboto"/>
              </a:rPr>
              <a:t>Mejoras en VoD. Uso del editor Opencast, Opencast Studio, ocr, transcripción automática de audio a texto para subtítulos (whisper), etc.</a:t>
            </a:r>
            <a:endParaRPr sz="1200">
              <a:solidFill>
                <a:srgbClr val="00000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A"/>
              </a:buClr>
              <a:buSzPts val="1200"/>
              <a:buFont typeface="Roboto"/>
              <a:buChar char="○"/>
            </a:pPr>
            <a:r>
              <a:rPr lang="es-ES" sz="1200">
                <a:solidFill>
                  <a:srgbClr val="00000A"/>
                </a:solidFill>
                <a:latin typeface="Roboto"/>
                <a:ea typeface="Roboto"/>
                <a:cs typeface="Roboto"/>
                <a:sym typeface="Roboto"/>
              </a:rPr>
              <a:t>Mejoras en Streaming en directo: dual stream.</a:t>
            </a:r>
            <a:endParaRPr sz="1200">
              <a:solidFill>
                <a:srgbClr val="00000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A"/>
              </a:buClr>
              <a:buSzPts val="1200"/>
              <a:buFont typeface="Roboto"/>
              <a:buChar char="○"/>
            </a:pPr>
            <a:r>
              <a:rPr lang="es-ES" sz="1200">
                <a:solidFill>
                  <a:srgbClr val="00000A"/>
                </a:solidFill>
                <a:latin typeface="Roboto"/>
                <a:ea typeface="Roboto"/>
                <a:cs typeface="Roboto"/>
                <a:sym typeface="Roboto"/>
              </a:rPr>
              <a:t>Subidas a redes Sociales</a:t>
            </a:r>
            <a:endParaRPr sz="1200">
              <a:solidFill>
                <a:srgbClr val="00000A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04800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A"/>
              </a:buClr>
              <a:buSzPts val="1200"/>
              <a:buFont typeface="Roboto"/>
              <a:buChar char="○"/>
            </a:pPr>
            <a:r>
              <a:rPr lang="es-ES" sz="1200">
                <a:solidFill>
                  <a:srgbClr val="00000A"/>
                </a:solidFill>
                <a:latin typeface="Roboto"/>
                <a:ea typeface="Roboto"/>
                <a:cs typeface="Roboto"/>
                <a:sym typeface="Roboto"/>
              </a:rPr>
              <a:t>Gestión de vídeos generados desde </a:t>
            </a:r>
            <a:r>
              <a:rPr lang="es-ES" sz="1200">
                <a:solidFill>
                  <a:srgbClr val="00000A"/>
                </a:solidFill>
                <a:latin typeface="Roboto"/>
                <a:ea typeface="Roboto"/>
                <a:cs typeface="Roboto"/>
                <a:sym typeface="Roboto"/>
              </a:rPr>
              <a:t>videoconferencias (</a:t>
            </a:r>
            <a:r>
              <a:rPr lang="es-ES" sz="1200">
                <a:solidFill>
                  <a:srgbClr val="00000A"/>
                </a:solidFill>
                <a:latin typeface="Roboto"/>
                <a:ea typeface="Roboto"/>
                <a:cs typeface="Roboto"/>
                <a:sym typeface="Roboto"/>
              </a:rPr>
              <a:t>appUA Aula Virtual)</a:t>
            </a:r>
            <a:endParaRPr sz="1200">
              <a:solidFill>
                <a:srgbClr val="00000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" name="Google Shape;156;p4"/>
          <p:cNvSpPr txBox="1"/>
          <p:nvPr>
            <p:ph type="title"/>
          </p:nvPr>
        </p:nvSpPr>
        <p:spPr>
          <a:xfrm>
            <a:off x="5421313" y="6350"/>
            <a:ext cx="5267325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2100"/>
              <a:t>Integración LMS/CMS completa mediante API</a:t>
            </a:r>
            <a:endParaRPr sz="2100"/>
          </a:p>
        </p:txBody>
      </p:sp>
      <p:pic>
        <p:nvPicPr>
          <p:cNvPr id="157" name="Google Shape;15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3859" y="2724625"/>
            <a:ext cx="1308750" cy="1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6224" y="4188575"/>
            <a:ext cx="1864025" cy="139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4"/>
          <p:cNvPicPr preferRelativeResize="0"/>
          <p:nvPr/>
        </p:nvPicPr>
        <p:blipFill rotWithShape="1">
          <a:blip r:embed="rId5">
            <a:alphaModFix/>
          </a:blip>
          <a:srcRect b="75349" l="2020" r="82560" t="13111"/>
          <a:stretch/>
        </p:blipFill>
        <p:spPr>
          <a:xfrm>
            <a:off x="224250" y="5894225"/>
            <a:ext cx="1647974" cy="346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"/>
          <p:cNvSpPr txBox="1"/>
          <p:nvPr>
            <p:ph idx="1" type="body"/>
          </p:nvPr>
        </p:nvSpPr>
        <p:spPr>
          <a:xfrm>
            <a:off x="1763713" y="1495425"/>
            <a:ext cx="7086600" cy="903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s-ES"/>
              <a:t>Detalles de integración</a:t>
            </a:r>
            <a:endParaRPr/>
          </a:p>
        </p:txBody>
      </p:sp>
      <p:pic>
        <p:nvPicPr>
          <p:cNvPr id="165" name="Google Shape;16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31875" y="2277013"/>
            <a:ext cx="7200920" cy="4859337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5"/>
          <p:cNvSpPr txBox="1"/>
          <p:nvPr>
            <p:ph type="title"/>
          </p:nvPr>
        </p:nvSpPr>
        <p:spPr>
          <a:xfrm>
            <a:off x="5421313" y="6350"/>
            <a:ext cx="5267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2100"/>
              <a:t>Integración LMS/CMS completa mediante API</a:t>
            </a:r>
            <a:endParaRPr sz="2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1f23894822_0_0"/>
          <p:cNvSpPr txBox="1"/>
          <p:nvPr>
            <p:ph idx="1" type="body"/>
          </p:nvPr>
        </p:nvSpPr>
        <p:spPr>
          <a:xfrm>
            <a:off x="1763713" y="1495425"/>
            <a:ext cx="7086600" cy="9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s-ES"/>
              <a:t>Detalles de integración</a:t>
            </a:r>
            <a:endParaRPr/>
          </a:p>
        </p:txBody>
      </p:sp>
      <p:sp>
        <p:nvSpPr>
          <p:cNvPr id="172" name="Google Shape;172;g21f23894822_0_0"/>
          <p:cNvSpPr txBox="1"/>
          <p:nvPr>
            <p:ph idx="2" type="body"/>
          </p:nvPr>
        </p:nvSpPr>
        <p:spPr>
          <a:xfrm>
            <a:off x="1763713" y="2638425"/>
            <a:ext cx="7973100" cy="41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/>
          <a:p>
            <a:pPr indent="0" lvl="2" marL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API de Vértice para OpenCast: Manejar la comunicación entre Vértice y OpenCast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2" marL="0" rtl="0" algn="just">
              <a:lnSpc>
                <a:spcPct val="2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2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Ingest → Llamadas a la API de OpenCast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EndWorkflow → Procesa los metadatos generados por OpenCast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EndWorkflowError → Procesa los metadatos de un error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UpdateEventMetadata → Actualiza metadatos de OpenCast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3" name="Google Shape;173;g21f23894822_0_0"/>
          <p:cNvPicPr preferRelativeResize="0"/>
          <p:nvPr/>
        </p:nvPicPr>
        <p:blipFill rotWithShape="1">
          <a:blip r:embed="rId3">
            <a:alphaModFix/>
          </a:blip>
          <a:srcRect b="46212" l="0" r="21203" t="5568"/>
          <a:stretch/>
        </p:blipFill>
        <p:spPr>
          <a:xfrm>
            <a:off x="7382450" y="5663513"/>
            <a:ext cx="2354425" cy="68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g21f23894822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63725" y="5702948"/>
            <a:ext cx="2300725" cy="6042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5" name="Google Shape;175;g21f23894822_0_0"/>
          <p:cNvCxnSpPr/>
          <p:nvPr/>
        </p:nvCxnSpPr>
        <p:spPr>
          <a:xfrm>
            <a:off x="4240850" y="6003863"/>
            <a:ext cx="29880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176" name="Google Shape;176;g21f23894822_0_0"/>
          <p:cNvSpPr txBox="1"/>
          <p:nvPr>
            <p:ph type="title"/>
          </p:nvPr>
        </p:nvSpPr>
        <p:spPr>
          <a:xfrm>
            <a:off x="5421313" y="6350"/>
            <a:ext cx="5267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2100"/>
              <a:t>Integración LMS/CMS completa mediante API</a:t>
            </a:r>
            <a:endParaRPr sz="2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g21f23894822_0_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88325" y="825625"/>
            <a:ext cx="4057224" cy="265422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g21f23894822_0_6"/>
          <p:cNvSpPr txBox="1"/>
          <p:nvPr>
            <p:ph idx="2" type="body"/>
          </p:nvPr>
        </p:nvSpPr>
        <p:spPr>
          <a:xfrm>
            <a:off x="1763726" y="2638425"/>
            <a:ext cx="8353800" cy="41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52125" lIns="104275" spcFirstLastPara="1" rIns="104275" wrap="square" tIns="52125">
            <a:noAutofit/>
          </a:bodyPr>
          <a:lstStyle/>
          <a:p>
            <a:pPr indent="0" lvl="2" marL="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Proceso de Ingesta</a:t>
            </a: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: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2" marL="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Un usuario sube un vídeo a Vértice y selecciona el tipo de codificación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La BBDD invoca el proceso de ingesta (llamadas API) y cambia el estado a “procesando”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/ingest/createMediaPackage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/ingest/addDCCatalog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/ingest/addTrack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/ingest/ingest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Durante las llamadas a la API en el proceso de ingesta, controlamos los códigos de respuesta para notificar a Vértice si hay algún error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Finalmente, se ejecuta el workflow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3" name="Google Shape;183;g21f23894822_0_6"/>
          <p:cNvSpPr txBox="1"/>
          <p:nvPr>
            <p:ph type="title"/>
          </p:nvPr>
        </p:nvSpPr>
        <p:spPr>
          <a:xfrm>
            <a:off x="5421313" y="6350"/>
            <a:ext cx="5267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2100"/>
              <a:t>Integración LMS/CMS completa mediante API</a:t>
            </a:r>
            <a:endParaRPr sz="2100"/>
          </a:p>
        </p:txBody>
      </p:sp>
      <p:sp>
        <p:nvSpPr>
          <p:cNvPr id="184" name="Google Shape;184;g21f23894822_0_6"/>
          <p:cNvSpPr txBox="1"/>
          <p:nvPr>
            <p:ph idx="1" type="body"/>
          </p:nvPr>
        </p:nvSpPr>
        <p:spPr>
          <a:xfrm>
            <a:off x="1763713" y="1495425"/>
            <a:ext cx="7086600" cy="9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s-ES"/>
              <a:t>Detalles de integración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1f23894822_0_20"/>
          <p:cNvSpPr txBox="1"/>
          <p:nvPr>
            <p:ph idx="2" type="body"/>
          </p:nvPr>
        </p:nvSpPr>
        <p:spPr>
          <a:xfrm>
            <a:off x="1763713" y="2638425"/>
            <a:ext cx="7973100" cy="4118100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52125" lIns="104275" spcFirstLastPara="1" rIns="104275" wrap="square" tIns="52125">
            <a:noAutofit/>
          </a:bodyPr>
          <a:lstStyle/>
          <a:p>
            <a:pPr indent="0" lvl="2" marL="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b="1" lang="es-ES" sz="15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Error en el workflow</a:t>
            </a:r>
            <a:endParaRPr b="1" sz="15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2" marL="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Durante la ejecución del Workflow controlamos los posibles errores de las operaciones. Si alguna operación falla, ejecutamos el workflow “partial-error”.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Partial-error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send-email → Plantilla personalizada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○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mattermost-notify → API de Vértice: EndWorkflowError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2" marL="13716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■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Message = Error at MediaPackage *%I* - Workflow *%i*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API de Vértice: EndWorkflowError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Obtenemos información de las operaciones y los errores para procesarla y almacenarla en Vértice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operations.json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errors.json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Font typeface="Roboto"/>
              <a:buChar char="●"/>
            </a:pPr>
            <a:r>
              <a:rPr lang="es-ES" sz="1500">
                <a:latin typeface="Roboto"/>
                <a:ea typeface="Roboto"/>
                <a:cs typeface="Roboto"/>
                <a:sym typeface="Roboto"/>
              </a:rPr>
              <a:t>id_error.json</a:t>
            </a:r>
            <a:endParaRPr sz="15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" name="Google Shape;190;g21f23894822_0_20"/>
          <p:cNvSpPr txBox="1"/>
          <p:nvPr>
            <p:ph type="title"/>
          </p:nvPr>
        </p:nvSpPr>
        <p:spPr>
          <a:xfrm>
            <a:off x="5421313" y="6350"/>
            <a:ext cx="5267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2100"/>
              <a:t>Integración LMS/CMS completa mediante API</a:t>
            </a:r>
            <a:endParaRPr sz="2100"/>
          </a:p>
        </p:txBody>
      </p:sp>
      <p:sp>
        <p:nvSpPr>
          <p:cNvPr id="191" name="Google Shape;191;g21f23894822_0_20"/>
          <p:cNvSpPr txBox="1"/>
          <p:nvPr>
            <p:ph idx="1" type="body"/>
          </p:nvPr>
        </p:nvSpPr>
        <p:spPr>
          <a:xfrm>
            <a:off x="1763713" y="1495425"/>
            <a:ext cx="7086600" cy="9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2125" lIns="104275" spcFirstLastPara="1" rIns="104275" wrap="square" tIns="521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s-ES"/>
              <a:t>Detalles de integración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lantilla U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2010-10-05T17:28:44Z</dcterms:created>
  <dc:creator>CAROKI</dc:creator>
</cp:coreProperties>
</file>