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  <p:sldMasterId id="2147483690" r:id="rId6"/>
  </p:sldMasterIdLst>
  <p:notesMasterIdLst>
    <p:notesMasterId r:id="rId28"/>
  </p:notesMasterIdLst>
  <p:handoutMasterIdLst>
    <p:handoutMasterId r:id="rId29"/>
  </p:handoutMasterIdLst>
  <p:sldIdLst>
    <p:sldId id="256" r:id="rId7"/>
    <p:sldId id="323" r:id="rId8"/>
    <p:sldId id="332" r:id="rId9"/>
    <p:sldId id="334" r:id="rId10"/>
    <p:sldId id="324" r:id="rId11"/>
    <p:sldId id="318" r:id="rId12"/>
    <p:sldId id="317" r:id="rId13"/>
    <p:sldId id="316" r:id="rId14"/>
    <p:sldId id="313" r:id="rId15"/>
    <p:sldId id="292" r:id="rId16"/>
    <p:sldId id="312" r:id="rId17"/>
    <p:sldId id="310" r:id="rId18"/>
    <p:sldId id="311" r:id="rId19"/>
    <p:sldId id="325" r:id="rId20"/>
    <p:sldId id="305" r:id="rId21"/>
    <p:sldId id="304" r:id="rId22"/>
    <p:sldId id="326" r:id="rId23"/>
    <p:sldId id="320" r:id="rId24"/>
    <p:sldId id="321" r:id="rId25"/>
    <p:sldId id="291" r:id="rId26"/>
    <p:sldId id="327" r:id="rId27"/>
  </p:sldIdLst>
  <p:sldSz cx="12192000" cy="6858000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2BFC5"/>
    <a:srgbClr val="FFFF00"/>
    <a:srgbClr val="BBE0E3"/>
    <a:srgbClr val="287886"/>
    <a:srgbClr val="00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8EDE8-E392-98C8-D16F-488A1BEA7BBA}" v="605" dt="2023-06-13T22:59:33.695"/>
    <p1510:client id="{11AD4629-8D81-CC55-3363-F7FA1C0D92FA}" v="830" dt="2023-06-13T21:26:14.052"/>
    <p1510:client id="{43514CDF-254C-2B47-4E8D-98C77CCD44B8}" v="1834" dt="2023-06-14T01:10:02.321"/>
    <p1510:client id="{48926405-1FC0-06D0-6D59-C5ED4261FE9E}" v="520" dt="2023-06-13T13:11:09.180"/>
    <p1510:client id="{5291F717-20D3-1D15-216B-3010311C9A7B}" v="8" dt="2023-06-13T12:43:30.250"/>
    <p1510:client id="{962970A6-D403-4995-BCC2-3DEBED4BCA18}" v="318" dt="2023-06-13T12:48:08.783"/>
    <p1510:client id="{A4161772-ECDA-46DA-B1D0-F4EA75C9354E}" v="43" dt="2023-06-14T04:40:46.679"/>
    <p1510:client id="{F91E208C-E313-724E-3430-F00ADC75109A}" v="178" dt="2023-06-14T06:19:51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169168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EDA6CF73-5B32-4B59-850B-0686AE221736}" type="datetimeFigureOut">
              <a:rPr lang="ca-ES" smtClean="0"/>
              <a:pPr algn="l"/>
              <a:t>13/6/2023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pPr algn="r"/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17032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1A9F4608-4A92-4B6E-AE20-E931816FAAA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12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 altLang="ca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a-ES" altLang="ca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Haga clic para modificar el estilo de texto del patrón</a:t>
            </a:r>
          </a:p>
          <a:p>
            <a:pPr lvl="1"/>
            <a:r>
              <a:rPr lang="ca-ES" altLang="ca-ES"/>
              <a:t>Segundo nivel</a:t>
            </a:r>
          </a:p>
          <a:p>
            <a:pPr lvl="2"/>
            <a:r>
              <a:rPr lang="ca-ES" altLang="ca-ES"/>
              <a:t>Tercer nivel</a:t>
            </a:r>
          </a:p>
          <a:p>
            <a:pPr lvl="3"/>
            <a:r>
              <a:rPr lang="ca-ES" altLang="ca-ES"/>
              <a:t>Cuarto nivel</a:t>
            </a:r>
          </a:p>
          <a:p>
            <a:pPr lvl="4"/>
            <a:r>
              <a:rPr lang="ca-ES" altLang="ca-ES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a-ES" altLang="ca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E31DE8-8CDE-4FE6-A77C-CBE8D30343F6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51208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D9CD762-EDB6-4C50-9EA5-AD8DD8091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/>
          <a:stretch/>
        </p:blipFill>
        <p:spPr>
          <a:xfrm>
            <a:off x="0" y="5386252"/>
            <a:ext cx="12192000" cy="1471748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7518" y="2204864"/>
            <a:ext cx="9596967" cy="936104"/>
          </a:xfrm>
        </p:spPr>
        <p:txBody>
          <a:bodyPr anchor="ctr"/>
          <a:lstStyle>
            <a:lvl1pPr algn="ctr">
              <a:lnSpc>
                <a:spcPct val="150000"/>
              </a:lnSpc>
              <a:defRPr sz="3200" baseline="0">
                <a:solidFill>
                  <a:srgbClr val="287886"/>
                </a:solidFill>
              </a:defRPr>
            </a:lvl1pPr>
          </a:lstStyle>
          <a:p>
            <a:pPr lvl="0"/>
            <a:r>
              <a:rPr lang="ca-ES" altLang="ca-ES" noProof="0" err="1"/>
              <a:t>Haga</a:t>
            </a:r>
            <a:r>
              <a:rPr lang="ca-ES" altLang="ca-ES" noProof="0"/>
              <a:t> clic para </a:t>
            </a:r>
            <a:r>
              <a:rPr lang="ca-ES" altLang="ca-ES" noProof="0" err="1"/>
              <a:t>cambiar</a:t>
            </a:r>
            <a:r>
              <a:rPr lang="ca-ES" altLang="ca-ES" noProof="0"/>
              <a:t> el estilo de </a:t>
            </a:r>
            <a:r>
              <a:rPr lang="ca-ES" altLang="ca-ES" noProof="0" err="1"/>
              <a:t>título</a:t>
            </a:r>
            <a:endParaRPr lang="ca-ES" altLang="ca-E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7518" y="3501008"/>
            <a:ext cx="9596967" cy="1368152"/>
          </a:xfrm>
        </p:spPr>
        <p:txBody>
          <a:bodyPr anchor="t" anchorCtr="1"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1800">
                <a:solidFill>
                  <a:srgbClr val="287886"/>
                </a:solidFill>
              </a:defRPr>
            </a:lvl1pPr>
          </a:lstStyle>
          <a:p>
            <a:pPr lvl="0"/>
            <a:r>
              <a:rPr lang="ca-ES" altLang="ca-ES" noProof="0"/>
              <a:t>Feu clic aquí per editar l'estil de subtítols del patró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10FE41E9-07FE-4CD9-80CF-AE1D663346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17" y="504463"/>
            <a:ext cx="5294367" cy="101668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788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 dirty="0"/>
              <a:t>Restringit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CD01380-D9E4-4787-9F82-C168EB9C202A}" type="slidenum">
              <a:rPr lang="ca-ES" altLang="ca-ES" smtClean="0"/>
              <a:pPr/>
              <a:t>‹#›</a:t>
            </a:fld>
            <a:endParaRPr lang="ca-ES" altLang="ca-ES" dirty="0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E8B9A529-30CA-D64B-9254-E4F9EE66D5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7584" y="6324600"/>
            <a:ext cx="53109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A7886"/>
                </a:solidFill>
              </a:defRPr>
            </a:lvl1pPr>
          </a:lstStyle>
          <a:p>
            <a:r>
              <a:rPr lang="ca-ES" noProof="0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2925" indent="-276225">
              <a:defRPr/>
            </a:lvl2pPr>
            <a:lvl3pPr marL="809625" indent="-266700">
              <a:defRPr/>
            </a:lvl3pPr>
            <a:lvl4pPr marL="1076325" indent="-266700">
              <a:defRPr/>
            </a:lvl4pPr>
            <a:lvl5pPr marL="1343025" indent="-266700"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/>
              <a:t>Restringit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389B96A-C7A4-4072-A052-44514241F2A3}" type="slidenum">
              <a:rPr lang="ca-ES" altLang="ca-ES" smtClean="0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5333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7886"/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765175"/>
            <a:ext cx="5384800" cy="5544145"/>
          </a:xfrm>
        </p:spPr>
        <p:txBody>
          <a:bodyPr/>
          <a:lstStyle>
            <a:lvl1pPr marL="361950" indent="-361950">
              <a:defRPr sz="2800"/>
            </a:lvl1pPr>
            <a:lvl2pPr marL="542925" indent="-180975">
              <a:defRPr sz="2400"/>
            </a:lvl2pPr>
            <a:lvl3pPr marL="809625" indent="-266700">
              <a:defRPr sz="2000"/>
            </a:lvl3pPr>
            <a:lvl4pPr marL="1076325" indent="-266700">
              <a:defRPr sz="1800"/>
            </a:lvl4pPr>
            <a:lvl5pPr marL="1343025" indent="-2667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765175"/>
            <a:ext cx="5384800" cy="5544145"/>
          </a:xfrm>
        </p:spPr>
        <p:txBody>
          <a:bodyPr/>
          <a:lstStyle>
            <a:lvl1pPr marL="361950" indent="-361950">
              <a:defRPr sz="2800"/>
            </a:lvl1pPr>
            <a:lvl2pPr marL="542925" indent="-180975">
              <a:defRPr sz="2400"/>
            </a:lvl2pPr>
            <a:lvl3pPr marL="809625" indent="-266700">
              <a:defRPr sz="2000"/>
            </a:lvl3pPr>
            <a:lvl4pPr marL="1076325" indent="-266700">
              <a:defRPr sz="1800"/>
            </a:lvl4pPr>
            <a:lvl5pPr marL="1343025" indent="-2667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/>
              <a:t>Restringit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3BA7433-1BEB-42D5-B602-2402B5204CFB}" type="slidenum">
              <a:rPr lang="ca-ES" altLang="ca-ES" smtClean="0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582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7886"/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/>
              <a:t>Restringit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CD01380-D9E4-4787-9F82-C168EB9C202A}" type="slidenum">
              <a:rPr lang="ca-ES" altLang="ca-ES" smtClean="0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3905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788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/>
              <a:t>Restringit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5CD01380-D9E4-4787-9F82-C168EB9C202A}" type="slidenum">
              <a:rPr lang="ca-ES" altLang="ca-ES" smtClean="0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13462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A7886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ca-ES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2925" indent="-276225">
              <a:defRPr/>
            </a:lvl2pPr>
            <a:lvl3pPr marL="809625" indent="-266700">
              <a:defRPr/>
            </a:lvl3pPr>
            <a:lvl4pPr marL="1076325" indent="-266700">
              <a:defRPr/>
            </a:lvl4pPr>
            <a:lvl5pPr marL="1343025" indent="-266700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/>
              <a:t>Restringit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389B96A-C7A4-4072-A052-44514241F2A3}" type="slidenum">
              <a:rPr lang="ca-ES" altLang="ca-ES" smtClean="0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42317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D9CD762-EDB6-4C50-9EA5-AD8DD8091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/>
          <a:stretch/>
        </p:blipFill>
        <p:spPr>
          <a:xfrm>
            <a:off x="0" y="5386252"/>
            <a:ext cx="12192000" cy="1471748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7518" y="2204864"/>
            <a:ext cx="9596967" cy="936104"/>
          </a:xfrm>
        </p:spPr>
        <p:txBody>
          <a:bodyPr anchor="ctr"/>
          <a:lstStyle>
            <a:lvl1pPr algn="ctr">
              <a:lnSpc>
                <a:spcPct val="150000"/>
              </a:lnSpc>
              <a:defRPr sz="3200" baseline="0">
                <a:solidFill>
                  <a:srgbClr val="287886"/>
                </a:solidFill>
              </a:defRPr>
            </a:lvl1pPr>
          </a:lstStyle>
          <a:p>
            <a:pPr lvl="0"/>
            <a:r>
              <a:rPr lang="ca-ES" altLang="ca-ES" noProof="0" dirty="0" err="1"/>
              <a:t>Haga</a:t>
            </a:r>
            <a:r>
              <a:rPr lang="ca-ES" altLang="ca-ES" noProof="0" dirty="0"/>
              <a:t> clic para </a:t>
            </a:r>
            <a:r>
              <a:rPr lang="ca-ES" altLang="ca-ES" noProof="0" dirty="0" err="1"/>
              <a:t>cambiar</a:t>
            </a:r>
            <a:r>
              <a:rPr lang="ca-ES" altLang="ca-ES" noProof="0" dirty="0"/>
              <a:t> el estilo de </a:t>
            </a:r>
            <a:r>
              <a:rPr lang="ca-ES" altLang="ca-ES" noProof="0" dirty="0" err="1"/>
              <a:t>título</a:t>
            </a:r>
            <a:endParaRPr lang="ca-ES" altLang="ca-ES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7518" y="3501008"/>
            <a:ext cx="9596967" cy="1368152"/>
          </a:xfrm>
        </p:spPr>
        <p:txBody>
          <a:bodyPr anchor="t" anchorCtr="1"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1800">
                <a:solidFill>
                  <a:srgbClr val="287886"/>
                </a:solidFill>
              </a:defRPr>
            </a:lvl1pPr>
          </a:lstStyle>
          <a:p>
            <a:pPr lvl="0"/>
            <a:r>
              <a:rPr lang="es-ES" altLang="ca-ES" noProof="0"/>
              <a:t>Haga clic para modificar el estilo de subtítulo del patrón</a:t>
            </a:r>
            <a:endParaRPr lang="ca-ES" altLang="ca-ES" noProof="0"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10FE41E9-07FE-4CD9-80CF-AE1D663346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17" y="504463"/>
            <a:ext cx="5294367" cy="101668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A7886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ca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2925" indent="-276225">
              <a:defRPr/>
            </a:lvl2pPr>
            <a:lvl3pPr marL="809625" indent="-266700">
              <a:defRPr/>
            </a:lvl3pPr>
            <a:lvl4pPr marL="1076325" indent="-266700">
              <a:defRPr/>
            </a:lvl4pPr>
            <a:lvl5pPr marL="1343025" indent="-266700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 dirty="0"/>
              <a:t>Restringit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389B96A-C7A4-4072-A052-44514241F2A3}" type="slidenum">
              <a:rPr lang="ca-ES" altLang="ca-ES" smtClean="0"/>
              <a:pPr/>
              <a:t>‹#›</a:t>
            </a:fld>
            <a:endParaRPr lang="ca-ES" altLang="ca-ES" dirty="0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0C1AA211-E6B4-5166-E1EA-FA8834C2A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7584" y="6324600"/>
            <a:ext cx="53109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3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788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765175"/>
            <a:ext cx="5384800" cy="5544145"/>
          </a:xfrm>
        </p:spPr>
        <p:txBody>
          <a:bodyPr/>
          <a:lstStyle>
            <a:lvl1pPr marL="361950" indent="-361950">
              <a:defRPr sz="2800"/>
            </a:lvl1pPr>
            <a:lvl2pPr marL="542925" indent="-180975">
              <a:defRPr sz="2400"/>
            </a:lvl2pPr>
            <a:lvl3pPr marL="809625" indent="-266700">
              <a:defRPr sz="2000"/>
            </a:lvl3pPr>
            <a:lvl4pPr marL="1076325" indent="-266700">
              <a:defRPr sz="1800"/>
            </a:lvl4pPr>
            <a:lvl5pPr marL="1343025" indent="-2667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765175"/>
            <a:ext cx="5384800" cy="5544145"/>
          </a:xfrm>
        </p:spPr>
        <p:txBody>
          <a:bodyPr/>
          <a:lstStyle>
            <a:lvl1pPr marL="361950" indent="-361950">
              <a:defRPr sz="2800"/>
            </a:lvl1pPr>
            <a:lvl2pPr marL="542925" indent="-180975">
              <a:defRPr sz="2400"/>
            </a:lvl2pPr>
            <a:lvl3pPr marL="809625" indent="-266700">
              <a:defRPr sz="2000"/>
            </a:lvl3pPr>
            <a:lvl4pPr marL="1076325" indent="-266700">
              <a:defRPr sz="1800"/>
            </a:lvl4pPr>
            <a:lvl5pPr marL="1343025" indent="-2667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a-ES" altLang="ca-ES" dirty="0"/>
              <a:t>Restringit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3BA7433-1BEB-42D5-B602-2402B5204CFB}" type="slidenum">
              <a:rPr lang="ca-ES" altLang="ca-ES" smtClean="0"/>
              <a:pPr/>
              <a:t>‹#›</a:t>
            </a:fld>
            <a:endParaRPr lang="ca-ES" altLang="ca-ES" dirty="0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E25018B0-D607-9D04-F3C7-DFC8D27CD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7584" y="6324600"/>
            <a:ext cx="53109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8900"/>
            <a:ext cx="109728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 err="1"/>
              <a:t>Haga</a:t>
            </a:r>
            <a:r>
              <a:rPr lang="ca-ES" altLang="ca-ES" noProof="0"/>
              <a:t> clic para </a:t>
            </a:r>
            <a:r>
              <a:rPr lang="ca-ES" altLang="ca-ES" noProof="0" err="1"/>
              <a:t>cambiar</a:t>
            </a:r>
            <a:r>
              <a:rPr lang="ca-ES" altLang="ca-ES" noProof="0"/>
              <a:t> el estilo de </a:t>
            </a:r>
            <a:r>
              <a:rPr lang="ca-ES" altLang="ca-ES" noProof="0" err="1"/>
              <a:t>título</a:t>
            </a:r>
            <a:r>
              <a:rPr lang="ca-ES" altLang="ca-ES" noProof="0"/>
              <a:t>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5175"/>
            <a:ext cx="10972800" cy="55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err="1"/>
              <a:t>Haga</a:t>
            </a:r>
            <a:r>
              <a:rPr lang="ca-ES" altLang="ca-ES"/>
              <a:t> clic para modificar el estilo de </a:t>
            </a:r>
            <a:r>
              <a:rPr lang="ca-ES" altLang="ca-ES" err="1"/>
              <a:t>texto</a:t>
            </a:r>
            <a:r>
              <a:rPr lang="ca-ES" altLang="ca-ES"/>
              <a:t> del </a:t>
            </a:r>
            <a:r>
              <a:rPr lang="ca-ES" altLang="ca-ES" err="1"/>
              <a:t>patrón</a:t>
            </a:r>
            <a:endParaRPr lang="ca-ES" altLang="ca-ES"/>
          </a:p>
          <a:p>
            <a:pPr lvl="1"/>
            <a:r>
              <a:rPr lang="ca-ES" altLang="ca-ES" err="1"/>
              <a:t>Segundo</a:t>
            </a:r>
            <a:r>
              <a:rPr lang="ca-ES" altLang="ca-ES"/>
              <a:t> </a:t>
            </a:r>
            <a:r>
              <a:rPr lang="ca-ES" altLang="ca-ES" err="1"/>
              <a:t>nivel</a:t>
            </a:r>
            <a:endParaRPr lang="ca-ES" altLang="ca-ES"/>
          </a:p>
          <a:p>
            <a:pPr lvl="2"/>
            <a:r>
              <a:rPr lang="ca-ES" altLang="ca-ES"/>
              <a:t>Tercer </a:t>
            </a:r>
            <a:r>
              <a:rPr lang="ca-ES" altLang="ca-ES" err="1"/>
              <a:t>nivel</a:t>
            </a:r>
            <a:endParaRPr lang="ca-ES" altLang="ca-ES"/>
          </a:p>
          <a:p>
            <a:pPr lvl="3"/>
            <a:r>
              <a:rPr lang="ca-ES" altLang="ca-ES" err="1"/>
              <a:t>Cuarto</a:t>
            </a:r>
            <a:r>
              <a:rPr lang="ca-ES" altLang="ca-ES"/>
              <a:t> </a:t>
            </a:r>
            <a:r>
              <a:rPr lang="ca-ES" altLang="ca-ES" err="1"/>
              <a:t>nivel</a:t>
            </a:r>
            <a:endParaRPr lang="ca-ES" altLang="ca-ES"/>
          </a:p>
          <a:p>
            <a:pPr lvl="4"/>
            <a:r>
              <a:rPr lang="ca-ES" altLang="ca-ES"/>
              <a:t>Quinto </a:t>
            </a:r>
            <a:r>
              <a:rPr lang="ca-ES" altLang="ca-ES" err="1"/>
              <a:t>nivel</a:t>
            </a:r>
            <a:endParaRPr lang="ca-ES" alt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88917" y="6420694"/>
            <a:ext cx="28786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ca-ES" altLang="ca-ES"/>
              <a:t>Restringit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74785" y="6433394"/>
            <a:ext cx="840316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>
              <a:defRPr sz="1400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87C264EE-E373-46F5-866A-226551EFCFA7}" type="slidenum">
              <a:rPr lang="ca-ES" altLang="ca-ES" smtClean="0"/>
              <a:pPr/>
              <a:t>‹#›</a:t>
            </a:fld>
            <a:endParaRPr lang="ca-ES" altLang="ca-E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549275"/>
            <a:ext cx="12192000" cy="0"/>
          </a:xfrm>
          <a:prstGeom prst="line">
            <a:avLst/>
          </a:prstGeom>
          <a:noFill/>
          <a:ln w="25400">
            <a:solidFill>
              <a:srgbClr val="2878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A62742-C368-47B9-AE6F-90D31781A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8"/>
          <a:stretch/>
        </p:blipFill>
        <p:spPr>
          <a:xfrm>
            <a:off x="0" y="6265020"/>
            <a:ext cx="12218818" cy="6017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7" r:id="rId3"/>
    <p:sldLayoutId id="2147483688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8788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46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990600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3493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6986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1558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613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30702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5274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84F2D-EB18-4BA6-9FA3-F84E251300CF}" type="datetimeFigureOut">
              <a:rPr lang="ca-ES" smtClean="0"/>
              <a:t>13/6/2023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 altLang="ca-ES"/>
              <a:t>Restringit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64EE-E373-46F5-866A-226551EFCFA7}" type="slidenum">
              <a:rPr lang="ca-ES" altLang="ca-ES" smtClean="0"/>
              <a:pPr/>
              <a:t>‹#›</a:t>
            </a:fld>
            <a:endParaRPr lang="ca-ES" altLang="ca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267"/>
            <a:ext cx="12192000" cy="5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8900"/>
            <a:ext cx="109728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 dirty="0" err="1"/>
              <a:t>Haga</a:t>
            </a:r>
            <a:r>
              <a:rPr lang="ca-ES" altLang="ca-ES" noProof="0" dirty="0"/>
              <a:t> clic para </a:t>
            </a:r>
            <a:r>
              <a:rPr lang="ca-ES" altLang="ca-ES" noProof="0" dirty="0" err="1"/>
              <a:t>cambiar</a:t>
            </a:r>
            <a:r>
              <a:rPr lang="ca-ES" altLang="ca-ES" noProof="0" dirty="0"/>
              <a:t> el estilo de </a:t>
            </a:r>
            <a:r>
              <a:rPr lang="ca-ES" altLang="ca-ES" noProof="0" dirty="0" err="1"/>
              <a:t>título</a:t>
            </a:r>
            <a:r>
              <a:rPr lang="ca-ES" altLang="ca-ES" noProof="0" dirty="0"/>
              <a:t>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5175"/>
            <a:ext cx="10972800" cy="55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dirty="0" err="1"/>
              <a:t>Haga</a:t>
            </a:r>
            <a:r>
              <a:rPr lang="ca-ES" altLang="ca-ES" dirty="0"/>
              <a:t> clic para modificar el estilo de </a:t>
            </a:r>
            <a:r>
              <a:rPr lang="ca-ES" altLang="ca-ES" dirty="0" err="1"/>
              <a:t>texto</a:t>
            </a:r>
            <a:r>
              <a:rPr lang="ca-ES" altLang="ca-ES" dirty="0"/>
              <a:t> del </a:t>
            </a:r>
            <a:r>
              <a:rPr lang="ca-ES" altLang="ca-ES" dirty="0" err="1"/>
              <a:t>patrón</a:t>
            </a:r>
            <a:endParaRPr lang="ca-ES" altLang="ca-ES" dirty="0"/>
          </a:p>
          <a:p>
            <a:pPr lvl="1"/>
            <a:r>
              <a:rPr lang="ca-ES" altLang="ca-ES" dirty="0" err="1"/>
              <a:t>Segundo</a:t>
            </a:r>
            <a:r>
              <a:rPr lang="ca-ES" altLang="ca-ES" dirty="0"/>
              <a:t> </a:t>
            </a:r>
            <a:r>
              <a:rPr lang="ca-ES" altLang="ca-ES" dirty="0" err="1"/>
              <a:t>nivel</a:t>
            </a:r>
            <a:endParaRPr lang="ca-ES" altLang="ca-ES" dirty="0"/>
          </a:p>
          <a:p>
            <a:pPr lvl="2"/>
            <a:r>
              <a:rPr lang="ca-ES" altLang="ca-ES" dirty="0"/>
              <a:t>Tercer </a:t>
            </a:r>
            <a:r>
              <a:rPr lang="ca-ES" altLang="ca-ES" dirty="0" err="1"/>
              <a:t>nivel</a:t>
            </a:r>
            <a:endParaRPr lang="ca-ES" altLang="ca-ES" dirty="0"/>
          </a:p>
          <a:p>
            <a:pPr lvl="3"/>
            <a:r>
              <a:rPr lang="ca-ES" altLang="ca-ES" dirty="0" err="1"/>
              <a:t>Cuarto</a:t>
            </a:r>
            <a:r>
              <a:rPr lang="ca-ES" altLang="ca-ES" dirty="0"/>
              <a:t> </a:t>
            </a:r>
            <a:r>
              <a:rPr lang="ca-ES" altLang="ca-ES" dirty="0" err="1"/>
              <a:t>nivel</a:t>
            </a:r>
            <a:endParaRPr lang="ca-ES" altLang="ca-ES" dirty="0"/>
          </a:p>
          <a:p>
            <a:pPr lvl="4"/>
            <a:r>
              <a:rPr lang="ca-ES" altLang="ca-ES" dirty="0"/>
              <a:t>Quinto </a:t>
            </a:r>
            <a:r>
              <a:rPr lang="ca-ES" altLang="ca-ES" dirty="0" err="1"/>
              <a:t>nivel</a:t>
            </a:r>
            <a:endParaRPr lang="ca-ES" alt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88917" y="6420694"/>
            <a:ext cx="28786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ca-ES" altLang="ca-ES" dirty="0"/>
              <a:t>Restringit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74785" y="6433394"/>
            <a:ext cx="840316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>
              <a:defRPr sz="1400" b="1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87C264EE-E373-46F5-866A-226551EFCFA7}" type="slidenum">
              <a:rPr lang="ca-ES" altLang="ca-ES" smtClean="0"/>
              <a:pPr/>
              <a:t>‹#›</a:t>
            </a:fld>
            <a:endParaRPr lang="ca-ES" altLang="ca-ES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549275"/>
            <a:ext cx="12192000" cy="0"/>
          </a:xfrm>
          <a:prstGeom prst="line">
            <a:avLst/>
          </a:prstGeom>
          <a:noFill/>
          <a:ln w="25400">
            <a:solidFill>
              <a:srgbClr val="2878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A62742-C368-47B9-AE6F-90D31781A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8"/>
          <a:stretch/>
        </p:blipFill>
        <p:spPr>
          <a:xfrm>
            <a:off x="0" y="6265020"/>
            <a:ext cx="12218818" cy="601788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02185060-9050-5948-C8BC-5C3B1E5781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67584" y="6324600"/>
            <a:ext cx="531091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0" r:id="rId2"/>
    <p:sldLayoutId id="2147483652" r:id="rId3"/>
    <p:sldLayoutId id="214748365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8788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0096"/>
          </a:solidFill>
          <a:latin typeface="Arial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46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990600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3493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6986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1558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613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30702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5274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sv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15.png"/><Relationship Id="rId7" Type="http://schemas.openxmlformats.org/officeDocument/2006/relationships/image" Target="../media/image41.jpe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" Type="http://schemas.openxmlformats.org/officeDocument/2006/relationships/image" Target="../media/image14.png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4" Type="http://schemas.openxmlformats.org/officeDocument/2006/relationships/image" Target="../media/image16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7.png"/><Relationship Id="rId7" Type="http://schemas.openxmlformats.org/officeDocument/2006/relationships/image" Target="../media/image19.png"/><Relationship Id="rId12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9.png"/><Relationship Id="rId5" Type="http://schemas.openxmlformats.org/officeDocument/2006/relationships/image" Target="../media/image17.png"/><Relationship Id="rId10" Type="http://schemas.openxmlformats.org/officeDocument/2006/relationships/image" Target="../media/image16.svg"/><Relationship Id="rId4" Type="http://schemas.openxmlformats.org/officeDocument/2006/relationships/image" Target="../media/image58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mailto:Mireia.alcala@csuc.cat" TargetMode="External"/><Relationship Id="rId7" Type="http://schemas.openxmlformats.org/officeDocument/2006/relationships/image" Target="../media/image62.png"/><Relationship Id="rId2" Type="http://schemas.openxmlformats.org/officeDocument/2006/relationships/hyperlink" Target="mailto:Ricard.delavega@csuc.ca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mailto:nuria.raga@csuc.c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a-ES" sz="4000">
                <a:cs typeface="Arial"/>
              </a:rPr>
              <a:t>Servicios de </a:t>
            </a:r>
            <a:r>
              <a:rPr lang="ca-ES" sz="4000" err="1">
                <a:cs typeface="Arial"/>
              </a:rPr>
              <a:t>datos</a:t>
            </a:r>
            <a:r>
              <a:rPr lang="ca-ES" sz="4000">
                <a:cs typeface="Arial"/>
              </a:rPr>
              <a:t> para </a:t>
            </a:r>
            <a:r>
              <a:rPr lang="ca-ES" sz="4000" err="1">
                <a:cs typeface="Arial"/>
              </a:rPr>
              <a:t>todo</a:t>
            </a:r>
            <a:r>
              <a:rPr lang="ca-ES" sz="4000">
                <a:cs typeface="Arial"/>
              </a:rPr>
              <a:t> el </a:t>
            </a:r>
            <a:br>
              <a:rPr lang="ca-ES" sz="4000">
                <a:cs typeface="Arial"/>
              </a:rPr>
            </a:br>
            <a:r>
              <a:rPr lang="ca-ES" sz="4000" err="1">
                <a:cs typeface="Arial"/>
              </a:rPr>
              <a:t>ciclo</a:t>
            </a:r>
            <a:r>
              <a:rPr lang="ca-ES" sz="4000">
                <a:cs typeface="Arial"/>
              </a:rPr>
              <a:t> de la </a:t>
            </a:r>
            <a:r>
              <a:rPr lang="ca-ES" sz="4000" err="1">
                <a:cs typeface="Arial"/>
              </a:rPr>
              <a:t>investigación</a:t>
            </a:r>
            <a:endParaRPr lang="ca-ES" sz="4000">
              <a:cs typeface="Arial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7518" y="4061724"/>
            <a:ext cx="9596967" cy="807436"/>
          </a:xfrm>
        </p:spPr>
        <p:txBody>
          <a:bodyPr/>
          <a:lstStyle/>
          <a:p>
            <a:pPr algn="ctr"/>
            <a:r>
              <a:rPr lang="ca-ES" sz="2400">
                <a:cs typeface="Arial"/>
              </a:rPr>
              <a:t>Ricard de la Vega, Mireia </a:t>
            </a:r>
            <a:r>
              <a:rPr lang="ca-ES" sz="2400" dirty="0">
                <a:cs typeface="Arial"/>
              </a:rPr>
              <a:t>Alcalá</a:t>
            </a:r>
            <a:r>
              <a:rPr lang="ca-ES" sz="2400">
                <a:cs typeface="Arial"/>
              </a:rPr>
              <a:t> i Núria </a:t>
            </a:r>
            <a:r>
              <a:rPr lang="ca-ES" sz="2400" dirty="0">
                <a:cs typeface="Arial"/>
              </a:rPr>
              <a:t>Raga</a:t>
            </a:r>
            <a:endParaRPr lang="ca-ES" sz="2400">
              <a:cs typeface="Arial"/>
            </a:endParaRPr>
          </a:p>
          <a:p>
            <a:pPr algn="ctr"/>
            <a:endParaRPr lang="ca-ES">
              <a:cs typeface="Arial"/>
            </a:endParaRPr>
          </a:p>
          <a:p>
            <a:pPr algn="ctr"/>
            <a:r>
              <a:rPr lang="ca-ES">
                <a:cs typeface="Arial"/>
              </a:rPr>
              <a:t>XXXI </a:t>
            </a:r>
            <a:r>
              <a:rPr lang="ca-ES" err="1">
                <a:cs typeface="Arial"/>
              </a:rPr>
              <a:t>Jornadas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Técnicas</a:t>
            </a:r>
            <a:r>
              <a:rPr lang="ca-ES">
                <a:cs typeface="Arial"/>
              </a:rPr>
              <a:t> de </a:t>
            </a:r>
            <a:r>
              <a:rPr lang="ca-ES" err="1">
                <a:cs typeface="Arial"/>
              </a:rPr>
              <a:t>RedIRIS</a:t>
            </a:r>
            <a:endParaRPr lang="ca-ES">
              <a:cs typeface="Arial"/>
            </a:endParaRPr>
          </a:p>
          <a:p>
            <a:endParaRPr lang="ca-ES">
              <a:cs typeface="Arial"/>
            </a:endParaRPr>
          </a:p>
          <a:p>
            <a:endParaRPr lang="ca-ES"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tge 20" descr="Imatge que conté logotip&#10;&#10;Descripció generada automàticament">
            <a:extLst>
              <a:ext uri="{FF2B5EF4-FFF2-40B4-BE49-F238E27FC236}">
                <a16:creationId xmlns:a16="http://schemas.microsoft.com/office/drawing/2014/main" id="{400136E8-7329-BC2F-A4BF-9DBC0FBDD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60" r="375" b="388"/>
          <a:stretch/>
        </p:blipFill>
        <p:spPr>
          <a:xfrm>
            <a:off x="4776785" y="1024493"/>
            <a:ext cx="2628544" cy="147423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0" err="1">
                <a:cs typeface="Arial"/>
              </a:rPr>
              <a:t>Herramienta</a:t>
            </a:r>
            <a:r>
              <a:rPr lang="ca-ES" b="0">
                <a:cs typeface="Arial"/>
              </a:rPr>
              <a:t> para la </a:t>
            </a:r>
            <a:r>
              <a:rPr lang="ca-ES" b="0" err="1">
                <a:cs typeface="Arial"/>
              </a:rPr>
              <a:t>creación</a:t>
            </a:r>
            <a:r>
              <a:rPr lang="ca-ES" b="0">
                <a:cs typeface="Arial"/>
              </a:rPr>
              <a:t> de </a:t>
            </a:r>
            <a:r>
              <a:rPr lang="ca-ES">
                <a:cs typeface="Arial"/>
              </a:rPr>
              <a:t>Data Management Plans</a:t>
            </a:r>
            <a:endParaRPr lang="ca-ES" b="0">
              <a:cs typeface="Arial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8247C8E-EDDD-C74E-2799-30B0FD28AFCC}"/>
              </a:ext>
            </a:extLst>
          </p:cNvPr>
          <p:cNvSpPr/>
          <p:nvPr/>
        </p:nvSpPr>
        <p:spPr>
          <a:xfrm flipH="1" flipV="1">
            <a:off x="1270870" y="5932455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EB32B7B-3EC3-7D9B-D434-7520871A4F95}"/>
              </a:ext>
            </a:extLst>
          </p:cNvPr>
          <p:cNvSpPr/>
          <p:nvPr/>
        </p:nvSpPr>
        <p:spPr>
          <a:xfrm rot="350229">
            <a:off x="1900887" y="5486390"/>
            <a:ext cx="1926227" cy="438552"/>
          </a:xfrm>
          <a:custGeom>
            <a:avLst/>
            <a:gdLst/>
            <a:ahLst/>
            <a:cxnLst/>
            <a:rect l="l" t="t" r="r" b="b"/>
            <a:pathLst>
              <a:path w="2054642" h="467789">
                <a:moveTo>
                  <a:pt x="0" y="0"/>
                </a:moveTo>
                <a:lnTo>
                  <a:pt x="2054642" y="0"/>
                </a:lnTo>
                <a:lnTo>
                  <a:pt x="2054642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780" t="-83459" r="-8537"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1497CA1-2270-F834-8098-EAC106EF5C06}"/>
              </a:ext>
            </a:extLst>
          </p:cNvPr>
          <p:cNvSpPr/>
          <p:nvPr/>
        </p:nvSpPr>
        <p:spPr>
          <a:xfrm>
            <a:off x="1833131" y="4583107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C0B3C8D-36E1-6E1A-A5B9-155C6D8BAC17}"/>
              </a:ext>
            </a:extLst>
          </p:cNvPr>
          <p:cNvSpPr txBox="1"/>
          <p:nvPr/>
        </p:nvSpPr>
        <p:spPr>
          <a:xfrm rot="362228">
            <a:off x="1897515" y="5090895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ACE9359-9872-1A62-A239-D14C4E7ED2D3}"/>
              </a:ext>
            </a:extLst>
          </p:cNvPr>
          <p:cNvSpPr txBox="1"/>
          <p:nvPr/>
        </p:nvSpPr>
        <p:spPr>
          <a:xfrm>
            <a:off x="2111810" y="2491286"/>
            <a:ext cx="5191191" cy="1750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Desde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2017</a:t>
            </a:r>
            <a:endParaRPr lang="en-US">
              <a:cs typeface="Arial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+ de 1.300 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usuarios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registrados</a:t>
            </a: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Creación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/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actualización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colectiva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 </a:t>
            </a: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 err="1">
              <a:solidFill>
                <a:srgbClr val="454D40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Personalización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institucional</a:t>
            </a: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marL="171450" indent="-171450">
              <a:lnSpc>
                <a:spcPts val="1680"/>
              </a:lnSpc>
              <a:buFont typeface="Arial,Sans-Serif"/>
              <a:buChar char="•"/>
            </a:pPr>
            <a:endParaRPr lang="en-US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60F7D84D-4DAC-FA4B-EE93-8C8C9383121B}"/>
              </a:ext>
            </a:extLst>
          </p:cNvPr>
          <p:cNvCxnSpPr/>
          <p:nvPr/>
        </p:nvCxnSpPr>
        <p:spPr>
          <a:xfrm>
            <a:off x="1947553" y="2457203"/>
            <a:ext cx="3960" cy="220089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8" name="Imatge 13" descr="Imatge que conté logotip&#10;&#10;Descripció generada automàticament">
            <a:extLst>
              <a:ext uri="{FF2B5EF4-FFF2-40B4-BE49-F238E27FC236}">
                <a16:creationId xmlns:a16="http://schemas.microsoft.com/office/drawing/2014/main" id="{D0B25913-EFC2-854C-22BA-ADB696FCC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06" y="1065763"/>
            <a:ext cx="2743200" cy="1124774"/>
          </a:xfrm>
          <a:prstGeom prst="rect">
            <a:avLst/>
          </a:prstGeom>
        </p:spPr>
      </p:pic>
      <p:pic>
        <p:nvPicPr>
          <p:cNvPr id="20" name="Imatge 20" descr="Imatge que conté logotip&#10;&#10;Descripció generada automàticament">
            <a:extLst>
              <a:ext uri="{FF2B5EF4-FFF2-40B4-BE49-F238E27FC236}">
                <a16:creationId xmlns:a16="http://schemas.microsoft.com/office/drawing/2014/main" id="{CEFC9ECB-E257-DE2C-4CBB-184107EC7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" r="21723" b="56589"/>
          <a:stretch/>
        </p:blipFill>
        <p:spPr>
          <a:xfrm>
            <a:off x="2926215" y="1018555"/>
            <a:ext cx="2065296" cy="1084405"/>
          </a:xfrm>
          <a:prstGeom prst="rect">
            <a:avLst/>
          </a:prstGeom>
        </p:spPr>
      </p:pic>
      <p:pic>
        <p:nvPicPr>
          <p:cNvPr id="24" name="Imatge 4" descr="Imatge que conté text, captura de pantalla, pantalla&#10;&#10;Descripció generada automàticament">
            <a:extLst>
              <a:ext uri="{FF2B5EF4-FFF2-40B4-BE49-F238E27FC236}">
                <a16:creationId xmlns:a16="http://schemas.microsoft.com/office/drawing/2014/main" id="{D51F8458-2166-E29D-4913-0A698519E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353310" y="945478"/>
            <a:ext cx="4597541" cy="55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07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tge 20" descr="Imatge que conté logotip&#10;&#10;Descripció generada automàticament">
            <a:extLst>
              <a:ext uri="{FF2B5EF4-FFF2-40B4-BE49-F238E27FC236}">
                <a16:creationId xmlns:a16="http://schemas.microsoft.com/office/drawing/2014/main" id="{400136E8-7329-BC2F-A4BF-9DBC0FBDD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60" r="375" b="388"/>
          <a:stretch/>
        </p:blipFill>
        <p:spPr>
          <a:xfrm>
            <a:off x="4776785" y="1024493"/>
            <a:ext cx="2628544" cy="147423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0" err="1">
                <a:cs typeface="Arial"/>
              </a:rPr>
              <a:t>Herramienta</a:t>
            </a:r>
            <a:r>
              <a:rPr lang="ca-ES" b="0">
                <a:cs typeface="Arial"/>
              </a:rPr>
              <a:t> para la </a:t>
            </a:r>
            <a:r>
              <a:rPr lang="ca-ES" b="0" err="1">
                <a:cs typeface="Arial"/>
              </a:rPr>
              <a:t>creación</a:t>
            </a:r>
            <a:r>
              <a:rPr lang="ca-ES" b="0">
                <a:cs typeface="Arial"/>
              </a:rPr>
              <a:t> de </a:t>
            </a:r>
            <a:r>
              <a:rPr lang="ca-ES">
                <a:cs typeface="Arial"/>
              </a:rPr>
              <a:t>Data Management Plans</a:t>
            </a:r>
            <a:endParaRPr lang="ca-ES" b="0">
              <a:cs typeface="Arial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8247C8E-EDDD-C74E-2799-30B0FD28AFCC}"/>
              </a:ext>
            </a:extLst>
          </p:cNvPr>
          <p:cNvSpPr/>
          <p:nvPr/>
        </p:nvSpPr>
        <p:spPr>
          <a:xfrm flipH="1" flipV="1">
            <a:off x="1270870" y="5932455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EB32B7B-3EC3-7D9B-D434-7520871A4F95}"/>
              </a:ext>
            </a:extLst>
          </p:cNvPr>
          <p:cNvSpPr/>
          <p:nvPr/>
        </p:nvSpPr>
        <p:spPr>
          <a:xfrm rot="350229">
            <a:off x="1900887" y="5486390"/>
            <a:ext cx="1926227" cy="438552"/>
          </a:xfrm>
          <a:custGeom>
            <a:avLst/>
            <a:gdLst/>
            <a:ahLst/>
            <a:cxnLst/>
            <a:rect l="l" t="t" r="r" b="b"/>
            <a:pathLst>
              <a:path w="2054642" h="467789">
                <a:moveTo>
                  <a:pt x="0" y="0"/>
                </a:moveTo>
                <a:lnTo>
                  <a:pt x="2054642" y="0"/>
                </a:lnTo>
                <a:lnTo>
                  <a:pt x="2054642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780" t="-83459" r="-8537"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1497CA1-2270-F834-8098-EAC106EF5C06}"/>
              </a:ext>
            </a:extLst>
          </p:cNvPr>
          <p:cNvSpPr/>
          <p:nvPr/>
        </p:nvSpPr>
        <p:spPr>
          <a:xfrm>
            <a:off x="1833131" y="4583107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C0B3C8D-36E1-6E1A-A5B9-155C6D8BAC17}"/>
              </a:ext>
            </a:extLst>
          </p:cNvPr>
          <p:cNvSpPr txBox="1"/>
          <p:nvPr/>
        </p:nvSpPr>
        <p:spPr>
          <a:xfrm rot="362228">
            <a:off x="1897515" y="5090895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ACE9359-9872-1A62-A239-D14C4E7ED2D3}"/>
              </a:ext>
            </a:extLst>
          </p:cNvPr>
          <p:cNvSpPr txBox="1"/>
          <p:nvPr/>
        </p:nvSpPr>
        <p:spPr>
          <a:xfrm>
            <a:off x="2111810" y="2491286"/>
            <a:ext cx="5191191" cy="1750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Desde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2017</a:t>
            </a:r>
            <a:endParaRPr lang="en-US">
              <a:cs typeface="Arial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+ de 1.300 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usuarios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registrados</a:t>
            </a: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Creación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/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actualización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colectiva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 </a:t>
            </a: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 err="1">
              <a:solidFill>
                <a:srgbClr val="454D40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Personalización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institucional</a:t>
            </a: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marL="171450" indent="-171450">
              <a:lnSpc>
                <a:spcPts val="1680"/>
              </a:lnSpc>
              <a:buFont typeface="Arial,Sans-Serif"/>
              <a:buChar char="•"/>
            </a:pPr>
            <a:endParaRPr lang="en-US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60F7D84D-4DAC-FA4B-EE93-8C8C9383121B}"/>
              </a:ext>
            </a:extLst>
          </p:cNvPr>
          <p:cNvCxnSpPr/>
          <p:nvPr/>
        </p:nvCxnSpPr>
        <p:spPr>
          <a:xfrm>
            <a:off x="1947553" y="2457203"/>
            <a:ext cx="3960" cy="220089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8" name="Imatge 13" descr="Imatge que conté logotip&#10;&#10;Descripció generada automàticament">
            <a:extLst>
              <a:ext uri="{FF2B5EF4-FFF2-40B4-BE49-F238E27FC236}">
                <a16:creationId xmlns:a16="http://schemas.microsoft.com/office/drawing/2014/main" id="{D0B25913-EFC2-854C-22BA-ADB696FCC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06" y="1065763"/>
            <a:ext cx="2743200" cy="1124774"/>
          </a:xfrm>
          <a:prstGeom prst="rect">
            <a:avLst/>
          </a:prstGeom>
        </p:spPr>
      </p:pic>
      <p:pic>
        <p:nvPicPr>
          <p:cNvPr id="20" name="Imatge 20" descr="Imatge que conté logotip&#10;&#10;Descripció generada automàticament">
            <a:extLst>
              <a:ext uri="{FF2B5EF4-FFF2-40B4-BE49-F238E27FC236}">
                <a16:creationId xmlns:a16="http://schemas.microsoft.com/office/drawing/2014/main" id="{CEFC9ECB-E257-DE2C-4CBB-184107EC7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" r="21723" b="56589"/>
          <a:stretch/>
        </p:blipFill>
        <p:spPr>
          <a:xfrm>
            <a:off x="2926215" y="1018555"/>
            <a:ext cx="2065296" cy="1084405"/>
          </a:xfrm>
          <a:prstGeom prst="rect">
            <a:avLst/>
          </a:prstGeom>
        </p:spPr>
      </p:pic>
      <p:pic>
        <p:nvPicPr>
          <p:cNvPr id="9" name="Imatge 11" descr="Imatge que conté text&#10;&#10;Descripció generada automàticament">
            <a:extLst>
              <a:ext uri="{FF2B5EF4-FFF2-40B4-BE49-F238E27FC236}">
                <a16:creationId xmlns:a16="http://schemas.microsoft.com/office/drawing/2014/main" id="{5ED4B02B-BA42-F460-C12E-D666AB32D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9592" y="46175"/>
            <a:ext cx="4054289" cy="3606638"/>
          </a:xfrm>
          <a:prstGeom prst="rect">
            <a:avLst/>
          </a:prstGeom>
        </p:spPr>
      </p:pic>
      <p:pic>
        <p:nvPicPr>
          <p:cNvPr id="13" name="Imatge 12" descr="Imatge que conté text, Lloc web&#10;&#10;Descripció generada automàticament">
            <a:extLst>
              <a:ext uri="{FF2B5EF4-FFF2-40B4-BE49-F238E27FC236}">
                <a16:creationId xmlns:a16="http://schemas.microsoft.com/office/drawing/2014/main" id="{DCD56293-7BAC-C14C-03D9-5E79F6A0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954" y="3429752"/>
            <a:ext cx="6239161" cy="32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3" name="Imatge 52">
            <a:extLst>
              <a:ext uri="{FF2B5EF4-FFF2-40B4-BE49-F238E27FC236}">
                <a16:creationId xmlns:a16="http://schemas.microsoft.com/office/drawing/2014/main" id="{1E64A20E-B244-08AB-0AB9-05342B05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39" y="2941202"/>
            <a:ext cx="3640397" cy="3360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0" err="1">
                <a:cs typeface="Arial"/>
              </a:rPr>
              <a:t>Repositorio</a:t>
            </a:r>
            <a:r>
              <a:rPr lang="ca-ES" b="0">
                <a:cs typeface="Arial"/>
              </a:rPr>
              <a:t> de </a:t>
            </a:r>
            <a:r>
              <a:rPr lang="ca-ES" err="1">
                <a:cs typeface="Arial"/>
              </a:rPr>
              <a:t>datos</a:t>
            </a:r>
            <a:r>
              <a:rPr lang="ca-ES">
                <a:cs typeface="Arial"/>
              </a:rPr>
              <a:t> de </a:t>
            </a:r>
            <a:r>
              <a:rPr lang="ca-ES" err="1">
                <a:cs typeface="Arial"/>
              </a:rPr>
              <a:t>investigación</a:t>
            </a:r>
            <a:r>
              <a:rPr lang="ca-ES">
                <a:cs typeface="Arial"/>
              </a:rPr>
              <a:t> FAIR</a:t>
            </a:r>
            <a:endParaRPr lang="ca-ES"/>
          </a:p>
        </p:txBody>
      </p:sp>
      <p:sp>
        <p:nvSpPr>
          <p:cNvPr id="22" name="AutoShape 2">
            <a:extLst>
              <a:ext uri="{FF2B5EF4-FFF2-40B4-BE49-F238E27FC236}">
                <a16:creationId xmlns:a16="http://schemas.microsoft.com/office/drawing/2014/main" id="{2243E95D-2800-5720-ACE5-B11712852234}"/>
              </a:ext>
            </a:extLst>
          </p:cNvPr>
          <p:cNvSpPr/>
          <p:nvPr/>
        </p:nvSpPr>
        <p:spPr>
          <a:xfrm flipH="1" flipV="1">
            <a:off x="1270870" y="5932455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DABCF426-009C-3E2C-7CA5-40B88DE900F1}"/>
              </a:ext>
            </a:extLst>
          </p:cNvPr>
          <p:cNvSpPr/>
          <p:nvPr/>
        </p:nvSpPr>
        <p:spPr>
          <a:xfrm rot="350229">
            <a:off x="3737491" y="5443877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11" r="-3911"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EE2D34C5-F9F7-8AE6-859E-925EA7748993}"/>
              </a:ext>
            </a:extLst>
          </p:cNvPr>
          <p:cNvSpPr/>
          <p:nvPr/>
        </p:nvSpPr>
        <p:spPr>
          <a:xfrm rot="369542">
            <a:off x="5579881" y="5593707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81" r="-3781"/>
            </a:stretch>
          </a:blipFill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5B611C1-90F9-DE13-F777-3C76F6AEE2FF}"/>
              </a:ext>
            </a:extLst>
          </p:cNvPr>
          <p:cNvSpPr/>
          <p:nvPr/>
        </p:nvSpPr>
        <p:spPr>
          <a:xfrm rot="350229">
            <a:off x="2627145" y="5695443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11" t="-83459" r="-3911"/>
            </a:stretch>
          </a:blipFill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1565371C-884A-2DE0-9E14-B339E605FD12}"/>
              </a:ext>
            </a:extLst>
          </p:cNvPr>
          <p:cNvSpPr/>
          <p:nvPr/>
        </p:nvSpPr>
        <p:spPr>
          <a:xfrm>
            <a:off x="1833131" y="4583107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727C80B9-AD53-EC93-EAC5-5E95C248416B}"/>
              </a:ext>
            </a:extLst>
          </p:cNvPr>
          <p:cNvSpPr/>
          <p:nvPr/>
        </p:nvSpPr>
        <p:spPr>
          <a:xfrm>
            <a:off x="3002882" y="4704704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FE8DE46A-EA48-358C-C073-BE562020C010}"/>
              </a:ext>
            </a:extLst>
          </p:cNvPr>
          <p:cNvSpPr/>
          <p:nvPr/>
        </p:nvSpPr>
        <p:spPr>
          <a:xfrm>
            <a:off x="4182444" y="4829377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F83F4983-C38E-65C6-E8E4-A23D3158208B}"/>
              </a:ext>
            </a:extLst>
          </p:cNvPr>
          <p:cNvSpPr/>
          <p:nvPr/>
        </p:nvSpPr>
        <p:spPr>
          <a:xfrm>
            <a:off x="5388144" y="494673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CA5BD71E-424F-9E4E-6495-A3A376F7CFCC}"/>
              </a:ext>
            </a:extLst>
          </p:cNvPr>
          <p:cNvSpPr/>
          <p:nvPr/>
        </p:nvSpPr>
        <p:spPr>
          <a:xfrm>
            <a:off x="6567705" y="506685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B332DB07-F008-0F92-37DE-BB7DDD7E3663}"/>
              </a:ext>
            </a:extLst>
          </p:cNvPr>
          <p:cNvSpPr/>
          <p:nvPr/>
        </p:nvSpPr>
        <p:spPr>
          <a:xfrm>
            <a:off x="7776410" y="5177697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A20C59AB-F2D8-019A-47CE-48D76A796AE0}"/>
              </a:ext>
            </a:extLst>
          </p:cNvPr>
          <p:cNvSpPr txBox="1"/>
          <p:nvPr/>
        </p:nvSpPr>
        <p:spPr>
          <a:xfrm rot="362228">
            <a:off x="3026912" y="5204343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665A0B19-B86C-5F63-D1CB-0BE04EF14FA3}"/>
              </a:ext>
            </a:extLst>
          </p:cNvPr>
          <p:cNvSpPr txBox="1"/>
          <p:nvPr/>
        </p:nvSpPr>
        <p:spPr>
          <a:xfrm rot="362228">
            <a:off x="4282500" y="5327466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E2DE1C73-B31F-3604-8914-0C3950F6467A}"/>
              </a:ext>
            </a:extLst>
          </p:cNvPr>
          <p:cNvSpPr txBox="1"/>
          <p:nvPr/>
        </p:nvSpPr>
        <p:spPr>
          <a:xfrm rot="362228">
            <a:off x="5481643" y="547971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0FB2FB0C-0658-C177-1027-0377155BEFD7}"/>
              </a:ext>
            </a:extLst>
          </p:cNvPr>
          <p:cNvSpPr txBox="1"/>
          <p:nvPr/>
        </p:nvSpPr>
        <p:spPr>
          <a:xfrm rot="362228">
            <a:off x="6687588" y="5611141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32D614F6-1CBD-3332-5A0A-F8B9A66A06DB}"/>
              </a:ext>
            </a:extLst>
          </p:cNvPr>
          <p:cNvSpPr txBox="1"/>
          <p:nvPr/>
        </p:nvSpPr>
        <p:spPr>
          <a:xfrm rot="362228">
            <a:off x="7818422" y="5624274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45" name="TextBox 17">
            <a:extLst>
              <a:ext uri="{FF2B5EF4-FFF2-40B4-BE49-F238E27FC236}">
                <a16:creationId xmlns:a16="http://schemas.microsoft.com/office/drawing/2014/main" id="{93AFF4B4-1274-C26A-B186-1E40B1F9D704}"/>
              </a:ext>
            </a:extLst>
          </p:cNvPr>
          <p:cNvSpPr txBox="1"/>
          <p:nvPr/>
        </p:nvSpPr>
        <p:spPr>
          <a:xfrm rot="362228">
            <a:off x="1897515" y="5090895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pic>
        <p:nvPicPr>
          <p:cNvPr id="46" name="Imatge 46" descr="Imatge que conté text, indicador&#10;&#10;Descripció generada automàticament">
            <a:extLst>
              <a:ext uri="{FF2B5EF4-FFF2-40B4-BE49-F238E27FC236}">
                <a16:creationId xmlns:a16="http://schemas.microsoft.com/office/drawing/2014/main" id="{9CC2CCE4-9750-2D4B-8A53-50758948D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399" y="965919"/>
            <a:ext cx="3287485" cy="720320"/>
          </a:xfrm>
          <a:prstGeom prst="rect">
            <a:avLst/>
          </a:prstGeom>
        </p:spPr>
      </p:pic>
      <p:sp>
        <p:nvSpPr>
          <p:cNvPr id="48" name="TextBox 5">
            <a:extLst>
              <a:ext uri="{FF2B5EF4-FFF2-40B4-BE49-F238E27FC236}">
                <a16:creationId xmlns:a16="http://schemas.microsoft.com/office/drawing/2014/main" id="{5DE4347B-D31A-A40D-4070-A28A6A680891}"/>
              </a:ext>
            </a:extLst>
          </p:cNvPr>
          <p:cNvSpPr txBox="1"/>
          <p:nvPr/>
        </p:nvSpPr>
        <p:spPr>
          <a:xfrm>
            <a:off x="7970304" y="2065753"/>
            <a:ext cx="4003659" cy="3253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Desde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2021</a:t>
            </a:r>
            <a:endParaRPr lang="en-US">
              <a:cs typeface="Arial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Dataverse (software libre)</a:t>
            </a: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Servicios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gestión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 de 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los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datos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 y control de 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acceso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, de 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preservación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, de 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transformación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formatos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ficheros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, de 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curación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b="1" err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datos</a:t>
            </a:r>
            <a:r>
              <a:rPr lang="en-US" b="1">
                <a:solidFill>
                  <a:srgbClr val="454D40"/>
                </a:solidFill>
                <a:latin typeface="Calibri"/>
                <a:ea typeface="Calibri"/>
                <a:cs typeface="Calibri"/>
              </a:rPr>
              <a:t>...</a:t>
            </a:r>
          </a:p>
          <a:p>
            <a:pPr marL="628650" lvl="1" indent="-171450">
              <a:buFont typeface="Arial,Sans-Serif"/>
              <a:buChar char="•"/>
            </a:pP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 err="1">
              <a:solidFill>
                <a:srgbClr val="454D40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50" name="Connector de fletxa recta 49">
            <a:extLst>
              <a:ext uri="{FF2B5EF4-FFF2-40B4-BE49-F238E27FC236}">
                <a16:creationId xmlns:a16="http://schemas.microsoft.com/office/drawing/2014/main" id="{5C27B401-ED26-C29B-E242-8E7BFED446B5}"/>
              </a:ext>
            </a:extLst>
          </p:cNvPr>
          <p:cNvCxnSpPr/>
          <p:nvPr/>
        </p:nvCxnSpPr>
        <p:spPr>
          <a:xfrm flipH="1">
            <a:off x="7899072" y="1675411"/>
            <a:ext cx="15832" cy="3606139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1" name="Imatge 51" descr="Imatge que conté logotip&#10;&#10;Descripció generada automàticament">
            <a:extLst>
              <a:ext uri="{FF2B5EF4-FFF2-40B4-BE49-F238E27FC236}">
                <a16:creationId xmlns:a16="http://schemas.microsoft.com/office/drawing/2014/main" id="{37EA4285-6703-E134-B561-1CCC4BC321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0998" y="849224"/>
            <a:ext cx="5484421" cy="2091761"/>
          </a:xfrm>
          <a:prstGeom prst="rect">
            <a:avLst/>
          </a:prstGeom>
        </p:spPr>
      </p:pic>
      <p:sp>
        <p:nvSpPr>
          <p:cNvPr id="59" name="TextBox 5">
            <a:extLst>
              <a:ext uri="{FF2B5EF4-FFF2-40B4-BE49-F238E27FC236}">
                <a16:creationId xmlns:a16="http://schemas.microsoft.com/office/drawing/2014/main" id="{4C7E4C47-018F-E51F-4CCA-927DEBC0AC30}"/>
              </a:ext>
            </a:extLst>
          </p:cNvPr>
          <p:cNvSpPr txBox="1"/>
          <p:nvPr/>
        </p:nvSpPr>
        <p:spPr>
          <a:xfrm>
            <a:off x="4130615" y="2887128"/>
            <a:ext cx="363750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Permite la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publicación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 de datasets de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investigación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en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modo FAIR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siguiendo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las directrices de EOSC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B80953-5307-80DF-CC9B-F1EC36ED9B2F}"/>
              </a:ext>
            </a:extLst>
          </p:cNvPr>
          <p:cNvSpPr/>
          <p:nvPr/>
        </p:nvSpPr>
        <p:spPr>
          <a:xfrm>
            <a:off x="4880740" y="3590746"/>
            <a:ext cx="674503" cy="446049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AAE2977-1D23-8265-914A-2628BC2B6BF5}"/>
              </a:ext>
            </a:extLst>
          </p:cNvPr>
          <p:cNvSpPr/>
          <p:nvPr/>
        </p:nvSpPr>
        <p:spPr>
          <a:xfrm>
            <a:off x="5880245" y="3976694"/>
            <a:ext cx="714087" cy="446049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4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7" name="Imatge 67">
            <a:extLst>
              <a:ext uri="{FF2B5EF4-FFF2-40B4-BE49-F238E27FC236}">
                <a16:creationId xmlns:a16="http://schemas.microsoft.com/office/drawing/2014/main" id="{F335CF5D-0AB8-0C34-F308-6CA79F07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61" y="2520161"/>
            <a:ext cx="4108862" cy="40937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0">
                <a:cs typeface="Arial"/>
              </a:rPr>
              <a:t>Portal de </a:t>
            </a:r>
            <a:r>
              <a:rPr lang="ca-ES">
                <a:cs typeface="Arial"/>
              </a:rPr>
              <a:t>la </a:t>
            </a:r>
            <a:r>
              <a:rPr lang="ca-ES" err="1">
                <a:cs typeface="Arial"/>
              </a:rPr>
              <a:t>investigación</a:t>
            </a:r>
            <a:r>
              <a:rPr lang="ca-ES">
                <a:cs typeface="Arial"/>
              </a:rPr>
              <a:t> de Catalunya</a:t>
            </a:r>
            <a:endParaRPr lang="ca-ES"/>
          </a:p>
        </p:txBody>
      </p:sp>
      <p:sp>
        <p:nvSpPr>
          <p:cNvPr id="22" name="AutoShape 2">
            <a:extLst>
              <a:ext uri="{FF2B5EF4-FFF2-40B4-BE49-F238E27FC236}">
                <a16:creationId xmlns:a16="http://schemas.microsoft.com/office/drawing/2014/main" id="{2243E95D-2800-5720-ACE5-B11712852234}"/>
              </a:ext>
            </a:extLst>
          </p:cNvPr>
          <p:cNvSpPr/>
          <p:nvPr/>
        </p:nvSpPr>
        <p:spPr>
          <a:xfrm flipH="1" flipV="1">
            <a:off x="1270870" y="5932455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4A42126-1C85-6C8E-1F78-005F89D48A03}"/>
              </a:ext>
            </a:extLst>
          </p:cNvPr>
          <p:cNvSpPr/>
          <p:nvPr/>
        </p:nvSpPr>
        <p:spPr>
          <a:xfrm rot="350229">
            <a:off x="3737491" y="5443877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11" r="-3911"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CFB7E199-5730-2B56-CA10-A24DADA5EDAE}"/>
              </a:ext>
            </a:extLst>
          </p:cNvPr>
          <p:cNvSpPr/>
          <p:nvPr/>
        </p:nvSpPr>
        <p:spPr>
          <a:xfrm rot="369542">
            <a:off x="6850422" y="5759679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81" r="-3781"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DE4823A-BDC3-C236-69D4-C5B8611F1073}"/>
              </a:ext>
            </a:extLst>
          </p:cNvPr>
          <p:cNvSpPr/>
          <p:nvPr/>
        </p:nvSpPr>
        <p:spPr>
          <a:xfrm rot="350229">
            <a:off x="2627145" y="5695443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11" t="-83459" r="-3911"/>
            </a:stretch>
          </a:blipFill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C122238-9AE3-081C-36B1-FDC5DD06ECB6}"/>
              </a:ext>
            </a:extLst>
          </p:cNvPr>
          <p:cNvSpPr/>
          <p:nvPr/>
        </p:nvSpPr>
        <p:spPr>
          <a:xfrm>
            <a:off x="1833131" y="4583107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DBA857E-F6FD-BDF7-A5C2-F5FBBEEA8A20}"/>
              </a:ext>
            </a:extLst>
          </p:cNvPr>
          <p:cNvSpPr/>
          <p:nvPr/>
        </p:nvSpPr>
        <p:spPr>
          <a:xfrm>
            <a:off x="3002882" y="4704704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288F22E1-FFC6-A2E4-45CF-13B6111B05FC}"/>
              </a:ext>
            </a:extLst>
          </p:cNvPr>
          <p:cNvSpPr/>
          <p:nvPr/>
        </p:nvSpPr>
        <p:spPr>
          <a:xfrm>
            <a:off x="4182444" y="4829377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C610F310-29B4-1216-3A5C-40F50E3DA232}"/>
              </a:ext>
            </a:extLst>
          </p:cNvPr>
          <p:cNvSpPr/>
          <p:nvPr/>
        </p:nvSpPr>
        <p:spPr>
          <a:xfrm>
            <a:off x="5388144" y="494673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0ABDB9FD-8A1F-4248-733C-25C4F3E9117F}"/>
              </a:ext>
            </a:extLst>
          </p:cNvPr>
          <p:cNvSpPr/>
          <p:nvPr/>
        </p:nvSpPr>
        <p:spPr>
          <a:xfrm>
            <a:off x="6567705" y="506685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116EA5BB-402F-E005-4871-60242957FD17}"/>
              </a:ext>
            </a:extLst>
          </p:cNvPr>
          <p:cNvSpPr/>
          <p:nvPr/>
        </p:nvSpPr>
        <p:spPr>
          <a:xfrm>
            <a:off x="7776410" y="5177697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699C14BF-92A7-CE52-8A05-C1AF0551C67E}"/>
              </a:ext>
            </a:extLst>
          </p:cNvPr>
          <p:cNvSpPr/>
          <p:nvPr/>
        </p:nvSpPr>
        <p:spPr>
          <a:xfrm>
            <a:off x="8955971" y="5297822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6"/>
                </a:lnTo>
                <a:lnTo>
                  <a:pt x="0" y="1420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9FC36A60-DC6F-1655-A315-739E3E0DC03D}"/>
              </a:ext>
            </a:extLst>
          </p:cNvPr>
          <p:cNvSpPr txBox="1"/>
          <p:nvPr/>
        </p:nvSpPr>
        <p:spPr>
          <a:xfrm rot="362228">
            <a:off x="3026912" y="5204343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4E94D1C3-E2CA-B0A1-27AD-EDD7645CFAA1}"/>
              </a:ext>
            </a:extLst>
          </p:cNvPr>
          <p:cNvSpPr txBox="1"/>
          <p:nvPr/>
        </p:nvSpPr>
        <p:spPr>
          <a:xfrm rot="362228">
            <a:off x="4282500" y="5327466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3EB35F18-790A-CEC8-CABB-02274F5F8A73}"/>
              </a:ext>
            </a:extLst>
          </p:cNvPr>
          <p:cNvSpPr txBox="1"/>
          <p:nvPr/>
        </p:nvSpPr>
        <p:spPr>
          <a:xfrm rot="362228">
            <a:off x="5481643" y="547971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9A9FFEF7-D1EF-8105-D1F0-913F90C5B353}"/>
              </a:ext>
            </a:extLst>
          </p:cNvPr>
          <p:cNvSpPr txBox="1"/>
          <p:nvPr/>
        </p:nvSpPr>
        <p:spPr>
          <a:xfrm rot="362228">
            <a:off x="6687588" y="5611141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DF143191-4A7A-FE6B-1D6B-5691E36CFDA8}"/>
              </a:ext>
            </a:extLst>
          </p:cNvPr>
          <p:cNvSpPr txBox="1"/>
          <p:nvPr/>
        </p:nvSpPr>
        <p:spPr>
          <a:xfrm rot="362228">
            <a:off x="7818422" y="5624274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51" name="TextBox 18">
            <a:extLst>
              <a:ext uri="{FF2B5EF4-FFF2-40B4-BE49-F238E27FC236}">
                <a16:creationId xmlns:a16="http://schemas.microsoft.com/office/drawing/2014/main" id="{84B8B32C-EA7F-70C0-687D-B57197C535FB}"/>
              </a:ext>
            </a:extLst>
          </p:cNvPr>
          <p:cNvSpPr txBox="1"/>
          <p:nvPr/>
        </p:nvSpPr>
        <p:spPr>
          <a:xfrm rot="362228">
            <a:off x="9034778" y="5848576"/>
            <a:ext cx="92760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DESCUBIERTA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EE83E989-CC84-1623-4CBA-DC6DAFADC83B}"/>
              </a:ext>
            </a:extLst>
          </p:cNvPr>
          <p:cNvSpPr txBox="1"/>
          <p:nvPr/>
        </p:nvSpPr>
        <p:spPr>
          <a:xfrm rot="362228">
            <a:off x="1897515" y="5090895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8199B802-F904-35F7-86E0-742A6343EDEB}"/>
              </a:ext>
            </a:extLst>
          </p:cNvPr>
          <p:cNvSpPr txBox="1"/>
          <p:nvPr/>
        </p:nvSpPr>
        <p:spPr>
          <a:xfrm>
            <a:off x="9751603" y="1877728"/>
            <a:ext cx="1816619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680"/>
              </a:lnSpc>
              <a:buFont typeface="Calibri"/>
              <a:buChar char="-"/>
            </a:pPr>
            <a:r>
              <a:rPr lang="en-US" b="1" err="1">
                <a:solidFill>
                  <a:srgbClr val="454D40"/>
                </a:solidFill>
                <a:latin typeface="Calibri"/>
                <a:cs typeface="Calibri"/>
              </a:rPr>
              <a:t>Desde</a:t>
            </a:r>
            <a:r>
              <a:rPr lang="en-US" b="1">
                <a:solidFill>
                  <a:srgbClr val="454D40"/>
                </a:solidFill>
                <a:latin typeface="Calibri"/>
                <a:cs typeface="Calibri"/>
              </a:rPr>
              <a:t> 2016</a:t>
            </a:r>
            <a:endParaRPr lang="en-US">
              <a:cs typeface="Arial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marL="285750" indent="-285750" algn="r">
              <a:lnSpc>
                <a:spcPts val="1680"/>
              </a:lnSpc>
              <a:buFont typeface="Calibri"/>
              <a:buChar char="-"/>
            </a:pP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 algn="r">
              <a:lnSpc>
                <a:spcPts val="1680"/>
              </a:lnSpc>
            </a:pPr>
            <a:endParaRPr lang="en-US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59" name="Connector de fletxa recta 58">
            <a:extLst>
              <a:ext uri="{FF2B5EF4-FFF2-40B4-BE49-F238E27FC236}">
                <a16:creationId xmlns:a16="http://schemas.microsoft.com/office/drawing/2014/main" id="{872C3BDA-A8A3-3D03-7B85-F2F46A5CA088}"/>
              </a:ext>
            </a:extLst>
          </p:cNvPr>
          <p:cNvCxnSpPr/>
          <p:nvPr/>
        </p:nvCxnSpPr>
        <p:spPr>
          <a:xfrm flipH="1">
            <a:off x="9591306" y="1764476"/>
            <a:ext cx="15832" cy="3606139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9" name="Imatge 69" descr="Imatge que conté text, pissarra, cartell&#10;&#10;Descripció generada automàticament">
            <a:extLst>
              <a:ext uri="{FF2B5EF4-FFF2-40B4-BE49-F238E27FC236}">
                <a16:creationId xmlns:a16="http://schemas.microsoft.com/office/drawing/2014/main" id="{7809FB6F-22ED-20E9-0A90-F7FC73B50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933" y="982613"/>
            <a:ext cx="7364680" cy="1102567"/>
          </a:xfrm>
          <a:prstGeom prst="rect">
            <a:avLst/>
          </a:prstGeom>
        </p:spPr>
      </p:pic>
      <p:sp>
        <p:nvSpPr>
          <p:cNvPr id="71" name="TextBox 5">
            <a:extLst>
              <a:ext uri="{FF2B5EF4-FFF2-40B4-BE49-F238E27FC236}">
                <a16:creationId xmlns:a16="http://schemas.microsoft.com/office/drawing/2014/main" id="{B20208A8-C869-75D5-0DDB-E31AD46FA174}"/>
              </a:ext>
            </a:extLst>
          </p:cNvPr>
          <p:cNvSpPr txBox="1"/>
          <p:nvPr/>
        </p:nvSpPr>
        <p:spPr>
          <a:xfrm>
            <a:off x="4298849" y="2738686"/>
            <a:ext cx="49338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454D40"/>
                </a:solidFill>
                <a:latin typeface="Calibri"/>
                <a:cs typeface="Calibri"/>
              </a:rPr>
              <a:t>Recolecta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 de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los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sistemas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CRIS de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los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participantentes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 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segun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el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estàndard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CERIF, y 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deduplica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por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</a:t>
            </a:r>
            <a:r>
              <a:rPr lang="en-US" sz="2400" b="1" err="1">
                <a:solidFill>
                  <a:srgbClr val="454D40"/>
                </a:solidFill>
                <a:latin typeface="Calibri"/>
                <a:cs typeface="Calibri"/>
              </a:rPr>
              <a:t>identificadores</a:t>
            </a:r>
            <a:r>
              <a:rPr lang="en-US" sz="2400" b="1">
                <a:solidFill>
                  <a:srgbClr val="454D40"/>
                </a:solidFill>
                <a:latin typeface="Calibri"/>
                <a:cs typeface="Calibri"/>
              </a:rPr>
              <a:t> (ORCID, DOI...)</a:t>
            </a:r>
            <a:endParaRPr lang="en-US" sz="2400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2" name="Imatge 72">
            <a:extLst>
              <a:ext uri="{FF2B5EF4-FFF2-40B4-BE49-F238E27FC236}">
                <a16:creationId xmlns:a16="http://schemas.microsoft.com/office/drawing/2014/main" id="{BFF1CC03-26CE-434F-98CC-FD99016C9F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1387" y="1117307"/>
            <a:ext cx="2743200" cy="526398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496E3F7-D0C4-6CEC-947C-74DCDAE0649B}"/>
              </a:ext>
            </a:extLst>
          </p:cNvPr>
          <p:cNvSpPr/>
          <p:nvPr/>
        </p:nvSpPr>
        <p:spPr>
          <a:xfrm>
            <a:off x="4277078" y="3432408"/>
            <a:ext cx="783359" cy="446049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914181C-C196-B069-9608-3318D2819D88}"/>
              </a:ext>
            </a:extLst>
          </p:cNvPr>
          <p:cNvSpPr/>
          <p:nvPr/>
        </p:nvSpPr>
        <p:spPr>
          <a:xfrm>
            <a:off x="4366143" y="3877733"/>
            <a:ext cx="852632" cy="386673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76D17D-8747-2EBB-2422-3FBFE4097681}"/>
              </a:ext>
            </a:extLst>
          </p:cNvPr>
          <p:cNvSpPr/>
          <p:nvPr/>
        </p:nvSpPr>
        <p:spPr>
          <a:xfrm>
            <a:off x="5306272" y="3877732"/>
            <a:ext cx="605230" cy="386673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pic>
        <p:nvPicPr>
          <p:cNvPr id="79" name="Imatge 66" descr="Imatge que conté logotip&#10;&#10;Descripció generada automàticament">
            <a:extLst>
              <a:ext uri="{FF2B5EF4-FFF2-40B4-BE49-F238E27FC236}">
                <a16:creationId xmlns:a16="http://schemas.microsoft.com/office/drawing/2014/main" id="{C610254A-FCCE-54A6-6D8D-DE57345C9D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82" t="42631" r="54217"/>
          <a:stretch/>
        </p:blipFill>
        <p:spPr>
          <a:xfrm>
            <a:off x="9712036" y="2196688"/>
            <a:ext cx="1861369" cy="10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3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0064-7718-43A5-96A7-980CE2D9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Calibri"/>
              </a:rPr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7530-22B1-4DB7-ABC9-E458C6BC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solidFill>
                  <a:schemeClr val="bg1">
                    <a:lumMod val="75000"/>
                  </a:schemeClr>
                </a:solidFill>
                <a:cs typeface="Calibri"/>
              </a:rPr>
              <a:t>El CSUC y la ciencia abierta</a:t>
            </a:r>
            <a:endParaRPr lang="es-ES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r>
              <a:rPr lang="es-ES">
                <a:solidFill>
                  <a:schemeClr val="bg1">
                    <a:lumMod val="75000"/>
                  </a:schemeClr>
                </a:solidFill>
                <a:cs typeface="Calibri"/>
              </a:rPr>
              <a:t>Servicios de datos para todo el ciclo de investigación</a:t>
            </a:r>
          </a:p>
          <a:p>
            <a:r>
              <a:rPr lang="es-ES" b="1">
                <a:ea typeface="Calibri"/>
                <a:cs typeface="Calibri"/>
              </a:rPr>
              <a:t>Un ejemplo de uso de diferentes servicios</a:t>
            </a:r>
          </a:p>
          <a:p>
            <a:r>
              <a:rPr lang="es-ES">
                <a:ea typeface="Calibri"/>
                <a:cs typeface="Calibri"/>
              </a:rPr>
              <a:t>Crecimiento gracias a fondos europeos</a:t>
            </a: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81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716D4-CC3C-94C7-158E-FAF7B9CE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47EFD-2C9B-E115-FD4F-C3CF4A385696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tge 7" descr="Imatge que conté text&#10;&#10;Descripció generada automàticament">
            <a:extLst>
              <a:ext uri="{FF2B5EF4-FFF2-40B4-BE49-F238E27FC236}">
                <a16:creationId xmlns:a16="http://schemas.microsoft.com/office/drawing/2014/main" id="{54BA9984-CC48-9158-F99A-B25E1FB2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7" y="3713588"/>
            <a:ext cx="2185638" cy="2841237"/>
          </a:xfrm>
          <a:prstGeom prst="rect">
            <a:avLst/>
          </a:prstGeom>
        </p:spPr>
      </p:pic>
      <p:pic>
        <p:nvPicPr>
          <p:cNvPr id="9" name="Imatge 9" descr="Imatge que conté text&#10;&#10;Descripció generada automàticament">
            <a:extLst>
              <a:ext uri="{FF2B5EF4-FFF2-40B4-BE49-F238E27FC236}">
                <a16:creationId xmlns:a16="http://schemas.microsoft.com/office/drawing/2014/main" id="{12316DF3-9D0D-E59D-96C8-316D5BBD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" y="1107969"/>
            <a:ext cx="7315199" cy="2514036"/>
          </a:xfrm>
          <a:prstGeom prst="rect">
            <a:avLst/>
          </a:prstGeom>
        </p:spPr>
      </p:pic>
      <p:pic>
        <p:nvPicPr>
          <p:cNvPr id="10" name="Imatge 10" descr="Imatge que conté text&#10;&#10;Descripció generada automàticament">
            <a:extLst>
              <a:ext uri="{FF2B5EF4-FFF2-40B4-BE49-F238E27FC236}">
                <a16:creationId xmlns:a16="http://schemas.microsoft.com/office/drawing/2014/main" id="{3492C0D7-E30D-5E4E-B73B-B53F82609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" y="-4241"/>
            <a:ext cx="12175272" cy="1160775"/>
          </a:xfrm>
          <a:prstGeom prst="rect">
            <a:avLst/>
          </a:prstGeom>
        </p:spPr>
      </p:pic>
      <p:pic>
        <p:nvPicPr>
          <p:cNvPr id="16" name="Imatge 16" descr="Imatge que conté text&#10;&#10;Descripció generada automàticament">
            <a:extLst>
              <a:ext uri="{FF2B5EF4-FFF2-40B4-BE49-F238E27FC236}">
                <a16:creationId xmlns:a16="http://schemas.microsoft.com/office/drawing/2014/main" id="{C87C0F1A-3616-567C-7B85-D9EF1F850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351" y="1230197"/>
            <a:ext cx="4787590" cy="5438388"/>
          </a:xfrm>
          <a:prstGeom prst="rect">
            <a:avLst/>
          </a:prstGeom>
        </p:spPr>
      </p:pic>
      <p:pic>
        <p:nvPicPr>
          <p:cNvPr id="17" name="Imatge 17" descr="Imatge que conté text&#10;&#10;Descripció generada automàticament">
            <a:extLst>
              <a:ext uri="{FF2B5EF4-FFF2-40B4-BE49-F238E27FC236}">
                <a16:creationId xmlns:a16="http://schemas.microsoft.com/office/drawing/2014/main" id="{DE388F6B-DB00-17D3-9819-986B60B81F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27" b="11648"/>
          <a:stretch/>
        </p:blipFill>
        <p:spPr>
          <a:xfrm>
            <a:off x="2531327" y="3630094"/>
            <a:ext cx="4536692" cy="31850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627AF1-667D-FCC3-8BC0-D4D369AB3C94}"/>
              </a:ext>
            </a:extLst>
          </p:cNvPr>
          <p:cNvSpPr/>
          <p:nvPr/>
        </p:nvSpPr>
        <p:spPr>
          <a:xfrm>
            <a:off x="10909609" y="3463847"/>
            <a:ext cx="771293" cy="390292"/>
          </a:xfrm>
          <a:prstGeom prst="rect">
            <a:avLst/>
          </a:prstGeom>
          <a:solidFill>
            <a:srgbClr val="BBE0E3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254F72-2FB3-8D1A-530B-67C64EECD31D}"/>
              </a:ext>
            </a:extLst>
          </p:cNvPr>
          <p:cNvSpPr/>
          <p:nvPr/>
        </p:nvSpPr>
        <p:spPr>
          <a:xfrm>
            <a:off x="7294755" y="3714750"/>
            <a:ext cx="1124414" cy="380998"/>
          </a:xfrm>
          <a:prstGeom prst="rect">
            <a:avLst/>
          </a:prstGeom>
          <a:solidFill>
            <a:srgbClr val="BBE0E3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66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0">
                <a:cs typeface="Arial"/>
              </a:rPr>
              <a:t>Programa de </a:t>
            </a:r>
            <a:r>
              <a:rPr lang="ca-ES" b="0" err="1">
                <a:cs typeface="Arial"/>
              </a:rPr>
              <a:t>seguimiento</a:t>
            </a:r>
            <a:r>
              <a:rPr lang="ca-ES" b="0">
                <a:cs typeface="Arial"/>
              </a:rPr>
              <a:t> de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murciélagos</a:t>
            </a:r>
            <a:endParaRPr lang="ca-ES" err="1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DC8D4888-A981-0FCB-9EFA-E9E1BA3AC91E}"/>
              </a:ext>
            </a:extLst>
          </p:cNvPr>
          <p:cNvSpPr/>
          <p:nvPr/>
        </p:nvSpPr>
        <p:spPr>
          <a:xfrm rot="350229">
            <a:off x="2448815" y="4547406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11" r="-3911"/>
            </a:stretch>
          </a:blipFill>
        </p:spPr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00E0FDB-AE10-6804-F9D9-281410C35E05}"/>
              </a:ext>
            </a:extLst>
          </p:cNvPr>
          <p:cNvSpPr/>
          <p:nvPr/>
        </p:nvSpPr>
        <p:spPr>
          <a:xfrm flipH="1" flipV="1">
            <a:off x="-17806" y="5035984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BAA3C30F-3D85-4F03-8859-3FB318430CE4}"/>
              </a:ext>
            </a:extLst>
          </p:cNvPr>
          <p:cNvSpPr/>
          <p:nvPr/>
        </p:nvSpPr>
        <p:spPr>
          <a:xfrm rot="369542">
            <a:off x="5561746" y="4863208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81" r="-3781"/>
            </a:stretch>
          </a:blipFill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4744D72-1246-C7F1-5284-A83EF62E6952}"/>
              </a:ext>
            </a:extLst>
          </p:cNvPr>
          <p:cNvSpPr/>
          <p:nvPr/>
        </p:nvSpPr>
        <p:spPr>
          <a:xfrm rot="350229">
            <a:off x="1338469" y="4798972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11" t="-83459" r="-3911"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9901567-AFC6-FFFC-D03E-C4FE3F148B10}"/>
              </a:ext>
            </a:extLst>
          </p:cNvPr>
          <p:cNvSpPr/>
          <p:nvPr/>
        </p:nvSpPr>
        <p:spPr>
          <a:xfrm>
            <a:off x="544454" y="368663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1D8A102-F8FE-FAE6-D93B-109DCFA6DED7}"/>
              </a:ext>
            </a:extLst>
          </p:cNvPr>
          <p:cNvSpPr/>
          <p:nvPr/>
        </p:nvSpPr>
        <p:spPr>
          <a:xfrm>
            <a:off x="1714206" y="3808233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AE1DD980-CAC2-A945-999E-0D359F7A9C0E}"/>
              </a:ext>
            </a:extLst>
          </p:cNvPr>
          <p:cNvSpPr/>
          <p:nvPr/>
        </p:nvSpPr>
        <p:spPr>
          <a:xfrm>
            <a:off x="2893768" y="393290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8FF1EC0-207B-8EEF-9DEC-CD6D39F51D10}"/>
              </a:ext>
            </a:extLst>
          </p:cNvPr>
          <p:cNvSpPr/>
          <p:nvPr/>
        </p:nvSpPr>
        <p:spPr>
          <a:xfrm>
            <a:off x="4099468" y="4050260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79FEB630-A7CF-81B0-A711-D810E9C108E1}"/>
              </a:ext>
            </a:extLst>
          </p:cNvPr>
          <p:cNvSpPr/>
          <p:nvPr/>
        </p:nvSpPr>
        <p:spPr>
          <a:xfrm>
            <a:off x="5279029" y="4170385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2608D66F-E775-7D39-AA76-29B9863A3C51}"/>
              </a:ext>
            </a:extLst>
          </p:cNvPr>
          <p:cNvSpPr/>
          <p:nvPr/>
        </p:nvSpPr>
        <p:spPr>
          <a:xfrm>
            <a:off x="6487734" y="428122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6F4BF543-4D78-A04C-30EC-B5AB82811FDF}"/>
              </a:ext>
            </a:extLst>
          </p:cNvPr>
          <p:cNvSpPr/>
          <p:nvPr/>
        </p:nvSpPr>
        <p:spPr>
          <a:xfrm>
            <a:off x="7667295" y="440135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6"/>
                </a:lnTo>
                <a:lnTo>
                  <a:pt x="0" y="1420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94A643B-DD53-69E1-4527-FBC503552B42}"/>
              </a:ext>
            </a:extLst>
          </p:cNvPr>
          <p:cNvSpPr txBox="1"/>
          <p:nvPr/>
        </p:nvSpPr>
        <p:spPr>
          <a:xfrm rot="362228">
            <a:off x="1738236" y="4307872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9D18CAE8-744F-555C-DE9A-A40AB05ACCCA}"/>
              </a:ext>
            </a:extLst>
          </p:cNvPr>
          <p:cNvSpPr txBox="1"/>
          <p:nvPr/>
        </p:nvSpPr>
        <p:spPr>
          <a:xfrm rot="362228">
            <a:off x="2993823" y="4430995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3714E140-D5CF-978E-6A11-D814F5EEC58C}"/>
              </a:ext>
            </a:extLst>
          </p:cNvPr>
          <p:cNvSpPr txBox="1"/>
          <p:nvPr/>
        </p:nvSpPr>
        <p:spPr>
          <a:xfrm rot="362228">
            <a:off x="4192967" y="4583239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0AB3C3A3-043A-5B10-A31E-2095ACA2219D}"/>
              </a:ext>
            </a:extLst>
          </p:cNvPr>
          <p:cNvSpPr txBox="1"/>
          <p:nvPr/>
        </p:nvSpPr>
        <p:spPr>
          <a:xfrm rot="362228">
            <a:off x="5398912" y="471467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E41D0C4-48FD-61E0-98C5-70D397142459}"/>
              </a:ext>
            </a:extLst>
          </p:cNvPr>
          <p:cNvSpPr txBox="1"/>
          <p:nvPr/>
        </p:nvSpPr>
        <p:spPr>
          <a:xfrm rot="362228">
            <a:off x="6529746" y="4727803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DE4DB38C-17FC-EF34-1920-BD1B0FFAA89C}"/>
              </a:ext>
            </a:extLst>
          </p:cNvPr>
          <p:cNvSpPr txBox="1"/>
          <p:nvPr/>
        </p:nvSpPr>
        <p:spPr>
          <a:xfrm rot="362228">
            <a:off x="7746101" y="4952105"/>
            <a:ext cx="92760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DESCUBIERTA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BE359F7C-502B-707C-0F47-AABBB701002B}"/>
              </a:ext>
            </a:extLst>
          </p:cNvPr>
          <p:cNvSpPr txBox="1"/>
          <p:nvPr/>
        </p:nvSpPr>
        <p:spPr>
          <a:xfrm rot="362228">
            <a:off x="608839" y="4194424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sp>
        <p:nvSpPr>
          <p:cNvPr id="59" name="TextBox 5">
            <a:extLst>
              <a:ext uri="{FF2B5EF4-FFF2-40B4-BE49-F238E27FC236}">
                <a16:creationId xmlns:a16="http://schemas.microsoft.com/office/drawing/2014/main" id="{15D59DB2-2CCD-A50B-7C0D-F8958789DDFD}"/>
              </a:ext>
            </a:extLst>
          </p:cNvPr>
          <p:cNvSpPr txBox="1"/>
          <p:nvPr/>
        </p:nvSpPr>
        <p:spPr>
          <a:xfrm>
            <a:off x="1082615" y="1511572"/>
            <a:ext cx="1292127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CORA.EINA DMP</a:t>
            </a:r>
          </a:p>
        </p:txBody>
      </p:sp>
      <p:sp>
        <p:nvSpPr>
          <p:cNvPr id="66" name="TextBox 5">
            <a:extLst>
              <a:ext uri="{FF2B5EF4-FFF2-40B4-BE49-F238E27FC236}">
                <a16:creationId xmlns:a16="http://schemas.microsoft.com/office/drawing/2014/main" id="{34FF98DB-C918-9E9B-3D79-8F2ED5CE5E3D}"/>
              </a:ext>
            </a:extLst>
          </p:cNvPr>
          <p:cNvSpPr txBox="1"/>
          <p:nvPr/>
        </p:nvSpPr>
        <p:spPr>
          <a:xfrm>
            <a:off x="1913888" y="2016273"/>
            <a:ext cx="1579114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STORAGE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UNIDISC (OWNCLOUD)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69" name="Connector de fletxa recta 68">
            <a:extLst>
              <a:ext uri="{FF2B5EF4-FFF2-40B4-BE49-F238E27FC236}">
                <a16:creationId xmlns:a16="http://schemas.microsoft.com/office/drawing/2014/main" id="{18A8E3CC-D9DF-B8FC-48D4-10D1ACB5DBC3}"/>
              </a:ext>
            </a:extLst>
          </p:cNvPr>
          <p:cNvCxnSpPr/>
          <p:nvPr/>
        </p:nvCxnSpPr>
        <p:spPr>
          <a:xfrm>
            <a:off x="918358" y="1477489"/>
            <a:ext cx="3960" cy="220089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Connector de fletxa recta 69">
            <a:extLst>
              <a:ext uri="{FF2B5EF4-FFF2-40B4-BE49-F238E27FC236}">
                <a16:creationId xmlns:a16="http://schemas.microsoft.com/office/drawing/2014/main" id="{C18E271F-AA4D-D000-BC07-38F8A25ECF6D}"/>
              </a:ext>
            </a:extLst>
          </p:cNvPr>
          <p:cNvCxnSpPr>
            <a:cxnSpLocks/>
          </p:cNvCxnSpPr>
          <p:nvPr/>
        </p:nvCxnSpPr>
        <p:spPr>
          <a:xfrm>
            <a:off x="3649682" y="2051462"/>
            <a:ext cx="3960" cy="187432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de fletxa recta 70">
            <a:extLst>
              <a:ext uri="{FF2B5EF4-FFF2-40B4-BE49-F238E27FC236}">
                <a16:creationId xmlns:a16="http://schemas.microsoft.com/office/drawing/2014/main" id="{7A3042EB-ACA8-2B81-010E-D5497F58E4AA}"/>
              </a:ext>
            </a:extLst>
          </p:cNvPr>
          <p:cNvCxnSpPr>
            <a:cxnSpLocks/>
          </p:cNvCxnSpPr>
          <p:nvPr/>
        </p:nvCxnSpPr>
        <p:spPr>
          <a:xfrm>
            <a:off x="5282539" y="1378527"/>
            <a:ext cx="3960" cy="2666009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de fletxa recta 71">
            <a:extLst>
              <a:ext uri="{FF2B5EF4-FFF2-40B4-BE49-F238E27FC236}">
                <a16:creationId xmlns:a16="http://schemas.microsoft.com/office/drawing/2014/main" id="{C0C9484F-55CC-2400-27FA-825BCCDE1366}"/>
              </a:ext>
            </a:extLst>
          </p:cNvPr>
          <p:cNvCxnSpPr>
            <a:cxnSpLocks/>
          </p:cNvCxnSpPr>
          <p:nvPr/>
        </p:nvCxnSpPr>
        <p:spPr>
          <a:xfrm>
            <a:off x="6628408" y="1972292"/>
            <a:ext cx="3960" cy="237902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TextBox 5">
            <a:extLst>
              <a:ext uri="{FF2B5EF4-FFF2-40B4-BE49-F238E27FC236}">
                <a16:creationId xmlns:a16="http://schemas.microsoft.com/office/drawing/2014/main" id="{2C08E3D1-DB30-C88B-0B5D-09C56AC01784}"/>
              </a:ext>
            </a:extLst>
          </p:cNvPr>
          <p:cNvSpPr txBox="1"/>
          <p:nvPr/>
        </p:nvSpPr>
        <p:spPr>
          <a:xfrm>
            <a:off x="3546746" y="1382922"/>
            <a:ext cx="1579114" cy="1512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HPC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CLOUD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IA</a:t>
            </a: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(QUANTUM)</a:t>
            </a: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CB150453-8ED0-DD53-32A6-70B4F153787A}"/>
              </a:ext>
            </a:extLst>
          </p:cNvPr>
          <p:cNvSpPr txBox="1"/>
          <p:nvPr/>
        </p:nvSpPr>
        <p:spPr>
          <a:xfrm>
            <a:off x="6832252" y="2016273"/>
            <a:ext cx="1579114" cy="216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</a:t>
            </a:r>
            <a:r>
              <a:rPr lang="en-US" sz="1200" b="1" dirty="0">
                <a:solidFill>
                  <a:srgbClr val="454D40"/>
                </a:solidFill>
                <a:latin typeface="Calibri"/>
                <a:cs typeface="Calibri"/>
              </a:rPr>
              <a:t>RDR</a:t>
            </a: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TDX</a:t>
            </a:r>
            <a:endParaRPr lang="en-US" sz="1200" b="1">
              <a:solidFill>
                <a:srgbClr val="454D4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REPOSITORIOS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PRESERVACIÓN</a:t>
            </a:r>
            <a:endParaRPr lang="en-US"/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BACKUP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sp>
        <p:nvSpPr>
          <p:cNvPr id="75" name="QuadreDeText 74">
            <a:extLst>
              <a:ext uri="{FF2B5EF4-FFF2-40B4-BE49-F238E27FC236}">
                <a16:creationId xmlns:a16="http://schemas.microsoft.com/office/drawing/2014/main" id="{D9316A36-9E5D-6FC4-B73B-97847046C6E5}"/>
              </a:ext>
            </a:extLst>
          </p:cNvPr>
          <p:cNvSpPr txBox="1"/>
          <p:nvPr/>
        </p:nvSpPr>
        <p:spPr>
          <a:xfrm>
            <a:off x="3840026" y="3489800"/>
            <a:ext cx="13874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54D40"/>
                </a:solidFill>
                <a:latin typeface="Calibri"/>
              </a:rPr>
              <a:t>OTROS SERVICIOS</a:t>
            </a:r>
            <a:r>
              <a:rPr lang="ca-ES" sz="1200">
                <a:solidFill>
                  <a:srgbClr val="454D40"/>
                </a:solidFill>
                <a:latin typeface="Calibri"/>
                <a:cs typeface="Calibri"/>
              </a:rPr>
              <a:t>​</a:t>
            </a:r>
            <a:endParaRPr lang="ca-ES"/>
          </a:p>
        </p:txBody>
      </p:sp>
      <p:cxnSp>
        <p:nvCxnSpPr>
          <p:cNvPr id="76" name="Connector de fletxa recta 75">
            <a:extLst>
              <a:ext uri="{FF2B5EF4-FFF2-40B4-BE49-F238E27FC236}">
                <a16:creationId xmlns:a16="http://schemas.microsoft.com/office/drawing/2014/main" id="{DC711F77-9DD1-17A2-18C6-3AC514D2C807}"/>
              </a:ext>
            </a:extLst>
          </p:cNvPr>
          <p:cNvCxnSpPr>
            <a:cxnSpLocks/>
          </p:cNvCxnSpPr>
          <p:nvPr/>
        </p:nvCxnSpPr>
        <p:spPr>
          <a:xfrm flipH="1">
            <a:off x="8799615" y="3804761"/>
            <a:ext cx="6540" cy="75437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7" name="TextBox 5">
            <a:extLst>
              <a:ext uri="{FF2B5EF4-FFF2-40B4-BE49-F238E27FC236}">
                <a16:creationId xmlns:a16="http://schemas.microsoft.com/office/drawing/2014/main" id="{9D199DE8-A65F-A709-E5AE-1BE37A2C559E}"/>
              </a:ext>
            </a:extLst>
          </p:cNvPr>
          <p:cNvSpPr txBox="1"/>
          <p:nvPr/>
        </p:nvSpPr>
        <p:spPr>
          <a:xfrm>
            <a:off x="7134443" y="3761004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PRC</a:t>
            </a:r>
          </a:p>
        </p:txBody>
      </p:sp>
      <p:pic>
        <p:nvPicPr>
          <p:cNvPr id="4" name="Gràfic 35" descr="Bats with solid fill">
            <a:extLst>
              <a:ext uri="{FF2B5EF4-FFF2-40B4-BE49-F238E27FC236}">
                <a16:creationId xmlns:a16="http://schemas.microsoft.com/office/drawing/2014/main" id="{B263F34A-7EEF-D933-4194-1B4D9F87B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8646" y="88444"/>
            <a:ext cx="542695" cy="5798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1DD05-A928-39E2-867C-1B1753C84C8E}"/>
              </a:ext>
            </a:extLst>
          </p:cNvPr>
          <p:cNvSpPr/>
          <p:nvPr/>
        </p:nvSpPr>
        <p:spPr>
          <a:xfrm>
            <a:off x="4258371" y="1712176"/>
            <a:ext cx="1031487" cy="427464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41387-E110-B866-617B-7F5790019863}"/>
              </a:ext>
            </a:extLst>
          </p:cNvPr>
          <p:cNvSpPr/>
          <p:nvPr/>
        </p:nvSpPr>
        <p:spPr>
          <a:xfrm>
            <a:off x="6665622" y="3161834"/>
            <a:ext cx="1291681" cy="427464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F173A4-A798-FC2D-E036-486637DBA4B1}"/>
              </a:ext>
            </a:extLst>
          </p:cNvPr>
          <p:cNvSpPr/>
          <p:nvPr/>
        </p:nvSpPr>
        <p:spPr>
          <a:xfrm>
            <a:off x="6628408" y="1958910"/>
            <a:ext cx="1031487" cy="427464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EBA0D-4E6F-BB87-C142-E208B337B81E}"/>
              </a:ext>
            </a:extLst>
          </p:cNvPr>
          <p:cNvSpPr/>
          <p:nvPr/>
        </p:nvSpPr>
        <p:spPr>
          <a:xfrm>
            <a:off x="922298" y="1386932"/>
            <a:ext cx="1300974" cy="436756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1DEB4-C05F-7BB5-A9F3-AA1CA0A6788C}"/>
              </a:ext>
            </a:extLst>
          </p:cNvPr>
          <p:cNvSpPr/>
          <p:nvPr/>
        </p:nvSpPr>
        <p:spPr>
          <a:xfrm>
            <a:off x="2613566" y="1925907"/>
            <a:ext cx="1031487" cy="427464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pic>
        <p:nvPicPr>
          <p:cNvPr id="14" name="Imatge 15" descr="Imatge que conté text, clipart&#10;&#10;Descripció generada automàticament">
            <a:extLst>
              <a:ext uri="{FF2B5EF4-FFF2-40B4-BE49-F238E27FC236}">
                <a16:creationId xmlns:a16="http://schemas.microsoft.com/office/drawing/2014/main" id="{D06CB529-085B-4BED-EAF9-134B9E5B8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8057" y="5383368"/>
            <a:ext cx="895350" cy="904875"/>
          </a:xfrm>
          <a:prstGeom prst="rect">
            <a:avLst/>
          </a:prstGeom>
        </p:spPr>
      </p:pic>
      <p:pic>
        <p:nvPicPr>
          <p:cNvPr id="16" name="Imatge 16" descr="Imatge que conté text, clipart&#10;&#10;Descripció generada automàticament">
            <a:extLst>
              <a:ext uri="{FF2B5EF4-FFF2-40B4-BE49-F238E27FC236}">
                <a16:creationId xmlns:a16="http://schemas.microsoft.com/office/drawing/2014/main" id="{8DF7B3FC-76C7-7906-E264-7D49DE5E5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0447" y="5132465"/>
            <a:ext cx="895350" cy="904875"/>
          </a:xfrm>
          <a:prstGeom prst="rect">
            <a:avLst/>
          </a:prstGeom>
        </p:spPr>
      </p:pic>
      <p:pic>
        <p:nvPicPr>
          <p:cNvPr id="17" name="Imatge 17">
            <a:extLst>
              <a:ext uri="{FF2B5EF4-FFF2-40B4-BE49-F238E27FC236}">
                <a16:creationId xmlns:a16="http://schemas.microsoft.com/office/drawing/2014/main" id="{F9AB90E8-AFEF-4B2B-4BBE-50CE9D808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7324" y="5062654"/>
            <a:ext cx="933450" cy="914400"/>
          </a:xfrm>
          <a:prstGeom prst="rect">
            <a:avLst/>
          </a:prstGeom>
        </p:spPr>
      </p:pic>
      <p:pic>
        <p:nvPicPr>
          <p:cNvPr id="18" name="Imatge 18">
            <a:extLst>
              <a:ext uri="{FF2B5EF4-FFF2-40B4-BE49-F238E27FC236}">
                <a16:creationId xmlns:a16="http://schemas.microsoft.com/office/drawing/2014/main" id="{18F93C73-6EC4-58C2-09D4-5AC691636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251" y="5434361"/>
            <a:ext cx="933450" cy="914400"/>
          </a:xfrm>
          <a:prstGeom prst="rect">
            <a:avLst/>
          </a:prstGeom>
        </p:spPr>
      </p:pic>
      <p:pic>
        <p:nvPicPr>
          <p:cNvPr id="20" name="Graphic 52" descr="Voice with solid fill">
            <a:extLst>
              <a:ext uri="{FF2B5EF4-FFF2-40B4-BE49-F238E27FC236}">
                <a16:creationId xmlns:a16="http://schemas.microsoft.com/office/drawing/2014/main" id="{1827172F-A3FA-B03B-AB72-56FBE0732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5148" y="5729962"/>
            <a:ext cx="908385" cy="908385"/>
          </a:xfrm>
          <a:prstGeom prst="rect">
            <a:avLst/>
          </a:prstGeom>
        </p:spPr>
      </p:pic>
      <p:pic>
        <p:nvPicPr>
          <p:cNvPr id="21" name="Graphic 52" descr="Voice with solid fill">
            <a:extLst>
              <a:ext uri="{FF2B5EF4-FFF2-40B4-BE49-F238E27FC236}">
                <a16:creationId xmlns:a16="http://schemas.microsoft.com/office/drawing/2014/main" id="{3EF58CCE-C6B6-0DF4-A7A9-B29E58CE58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36734" y="5729961"/>
            <a:ext cx="908385" cy="908385"/>
          </a:xfrm>
          <a:prstGeom prst="rect">
            <a:avLst/>
          </a:prstGeom>
        </p:spPr>
      </p:pic>
      <p:pic>
        <p:nvPicPr>
          <p:cNvPr id="22" name="Graphic 52" descr="Voice with solid fill">
            <a:extLst>
              <a:ext uri="{FF2B5EF4-FFF2-40B4-BE49-F238E27FC236}">
                <a16:creationId xmlns:a16="http://schemas.microsoft.com/office/drawing/2014/main" id="{67723EF9-B43D-B8D2-C82A-859DEE66C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2489" y="5887937"/>
            <a:ext cx="908385" cy="908385"/>
          </a:xfrm>
          <a:prstGeom prst="rect">
            <a:avLst/>
          </a:prstGeom>
        </p:spPr>
      </p:pic>
      <p:pic>
        <p:nvPicPr>
          <p:cNvPr id="26" name="Graphic 57" descr="Table with solid fill">
            <a:extLst>
              <a:ext uri="{FF2B5EF4-FFF2-40B4-BE49-F238E27FC236}">
                <a16:creationId xmlns:a16="http://schemas.microsoft.com/office/drawing/2014/main" id="{ED1DB317-C32F-3446-E24C-C599F6017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2879" y="1912491"/>
            <a:ext cx="573849" cy="592435"/>
          </a:xfrm>
          <a:prstGeom prst="rect">
            <a:avLst/>
          </a:prstGeom>
        </p:spPr>
      </p:pic>
      <p:pic>
        <p:nvPicPr>
          <p:cNvPr id="31" name="Graphic 57" descr="Document with solid fill">
            <a:extLst>
              <a:ext uri="{FF2B5EF4-FFF2-40B4-BE49-F238E27FC236}">
                <a16:creationId xmlns:a16="http://schemas.microsoft.com/office/drawing/2014/main" id="{A89880C3-000B-40ED-6E3D-FB7E1541D2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8532" y="869888"/>
            <a:ext cx="620313" cy="648190"/>
          </a:xfrm>
          <a:prstGeom prst="rect">
            <a:avLst/>
          </a:prstGeom>
        </p:spPr>
      </p:pic>
      <p:sp>
        <p:nvSpPr>
          <p:cNvPr id="33" name="TextBox 5">
            <a:extLst>
              <a:ext uri="{FF2B5EF4-FFF2-40B4-BE49-F238E27FC236}">
                <a16:creationId xmlns:a16="http://schemas.microsoft.com/office/drawing/2014/main" id="{EEA4B4F9-5B17-836A-F516-740E2509B55B}"/>
              </a:ext>
            </a:extLst>
          </p:cNvPr>
          <p:cNvSpPr txBox="1"/>
          <p:nvPr/>
        </p:nvSpPr>
        <p:spPr>
          <a:xfrm>
            <a:off x="1021790" y="6290907"/>
            <a:ext cx="157911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 .WAV (RAW)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2AE68C05-FBBA-7580-7752-93A5BECA653D}"/>
              </a:ext>
            </a:extLst>
          </p:cNvPr>
          <p:cNvSpPr txBox="1"/>
          <p:nvPr/>
        </p:nvSpPr>
        <p:spPr>
          <a:xfrm>
            <a:off x="3270619" y="6383833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 .WAV (CLEAN)</a:t>
            </a:r>
            <a:endParaRPr lang="en-US">
              <a:cs typeface="Arial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8317B37B-0B83-FAB3-1D61-709B823FC76C}"/>
              </a:ext>
            </a:extLst>
          </p:cNvPr>
          <p:cNvSpPr txBox="1"/>
          <p:nvPr/>
        </p:nvSpPr>
        <p:spPr>
          <a:xfrm>
            <a:off x="7173545" y="6040005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 .WAV (RAW)</a:t>
            </a:r>
            <a:endParaRPr lang="en-US">
              <a:cs typeface="Arial"/>
            </a:endParaRPr>
          </a:p>
        </p:txBody>
      </p:sp>
      <p:pic>
        <p:nvPicPr>
          <p:cNvPr id="42" name="Gràfic 43" descr="Web design with solid fill">
            <a:extLst>
              <a:ext uri="{FF2B5EF4-FFF2-40B4-BE49-F238E27FC236}">
                <a16:creationId xmlns:a16="http://schemas.microsoft.com/office/drawing/2014/main" id="{13C59600-B452-BA02-732E-87E76E3E83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58897" y="3557240"/>
            <a:ext cx="747132" cy="756425"/>
          </a:xfrm>
          <a:prstGeom prst="rect">
            <a:avLst/>
          </a:prstGeom>
        </p:spPr>
      </p:pic>
      <p:pic>
        <p:nvPicPr>
          <p:cNvPr id="44" name="Imatge 45" descr="Imatge que conté text&#10;&#10;Descripció generada automàticament">
            <a:extLst>
              <a:ext uri="{FF2B5EF4-FFF2-40B4-BE49-F238E27FC236}">
                <a16:creationId xmlns:a16="http://schemas.microsoft.com/office/drawing/2014/main" id="{D677C1F4-7C45-0BDA-61FC-7F87732B0E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92498" y="1244169"/>
            <a:ext cx="689519" cy="392393"/>
          </a:xfrm>
          <a:prstGeom prst="rect">
            <a:avLst/>
          </a:prstGeom>
        </p:spPr>
      </p:pic>
      <p:pic>
        <p:nvPicPr>
          <p:cNvPr id="46" name="Imatge 45" descr="Imatge que conté text&#10;&#10;Descripció generada automàticament">
            <a:extLst>
              <a:ext uri="{FF2B5EF4-FFF2-40B4-BE49-F238E27FC236}">
                <a16:creationId xmlns:a16="http://schemas.microsoft.com/office/drawing/2014/main" id="{5CA331DB-32D1-8CDE-BFE0-43FD4364AA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89302" y="1439315"/>
            <a:ext cx="801032" cy="438857"/>
          </a:xfrm>
          <a:prstGeom prst="rect">
            <a:avLst/>
          </a:prstGeom>
        </p:spPr>
      </p:pic>
      <p:sp>
        <p:nvSpPr>
          <p:cNvPr id="48" name="TextBox 5">
            <a:extLst>
              <a:ext uri="{FF2B5EF4-FFF2-40B4-BE49-F238E27FC236}">
                <a16:creationId xmlns:a16="http://schemas.microsoft.com/office/drawing/2014/main" id="{30C355D1-7F2C-9D7C-2661-4456CA7ED5D0}"/>
              </a:ext>
            </a:extLst>
          </p:cNvPr>
          <p:cNvSpPr txBox="1"/>
          <p:nvPr/>
        </p:nvSpPr>
        <p:spPr>
          <a:xfrm>
            <a:off x="5138448" y="1821127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DATASETS</a:t>
            </a:r>
            <a:endParaRPr lang="ca-ES"/>
          </a:p>
        </p:txBody>
      </p:sp>
      <p:pic>
        <p:nvPicPr>
          <p:cNvPr id="3" name="Imatge 4" descr="Imatge que conté text&#10;&#10;Descripció generada automàticament">
            <a:extLst>
              <a:ext uri="{FF2B5EF4-FFF2-40B4-BE49-F238E27FC236}">
                <a16:creationId xmlns:a16="http://schemas.microsoft.com/office/drawing/2014/main" id="{98955E47-F6CD-9197-6927-3098E805E2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5523" y="755446"/>
            <a:ext cx="3718930" cy="1444181"/>
          </a:xfrm>
          <a:prstGeom prst="rect">
            <a:avLst/>
          </a:prstGeom>
        </p:spPr>
      </p:pic>
      <p:pic>
        <p:nvPicPr>
          <p:cNvPr id="5" name="Gràfic 10" descr="Group of people with solid fill">
            <a:extLst>
              <a:ext uri="{FF2B5EF4-FFF2-40B4-BE49-F238E27FC236}">
                <a16:creationId xmlns:a16="http://schemas.microsoft.com/office/drawing/2014/main" id="{38205A12-009C-B01B-7F69-E563D4A975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10215" y="2869580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88C091-87B9-FD56-C36A-3FA6739419BE}"/>
              </a:ext>
            </a:extLst>
          </p:cNvPr>
          <p:cNvSpPr/>
          <p:nvPr/>
        </p:nvSpPr>
        <p:spPr>
          <a:xfrm>
            <a:off x="7916622" y="3678381"/>
            <a:ext cx="889534" cy="427464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E3171CA-24D8-6640-C900-6CF2DE1CA297}"/>
              </a:ext>
            </a:extLst>
          </p:cNvPr>
          <p:cNvSpPr txBox="1"/>
          <p:nvPr/>
        </p:nvSpPr>
        <p:spPr>
          <a:xfrm>
            <a:off x="3270619" y="6532516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 dirty="0">
                <a:solidFill>
                  <a:srgbClr val="454D40"/>
                </a:solidFill>
                <a:latin typeface="Calibri"/>
                <a:cs typeface="Calibri"/>
              </a:rPr>
              <a:t>DATASET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7882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0064-7718-43A5-96A7-980CE2D9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Calibri"/>
              </a:rPr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7530-22B1-4DB7-ABC9-E458C6BC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solidFill>
                  <a:schemeClr val="bg1">
                    <a:lumMod val="75000"/>
                  </a:schemeClr>
                </a:solidFill>
                <a:cs typeface="Calibri"/>
              </a:rPr>
              <a:t>El CSUC y la ciencia abierta</a:t>
            </a:r>
            <a:endParaRPr lang="es-ES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r>
              <a:rPr lang="es-ES">
                <a:solidFill>
                  <a:schemeClr val="bg1">
                    <a:lumMod val="75000"/>
                  </a:schemeClr>
                </a:solidFill>
                <a:cs typeface="Calibri"/>
              </a:rPr>
              <a:t>Servicios de datos para todo el ciclo de investigación</a:t>
            </a:r>
          </a:p>
          <a:p>
            <a:r>
              <a:rPr lang="es-ES">
                <a:solidFill>
                  <a:schemeClr val="bg1">
                    <a:lumMod val="75000"/>
                  </a:schemeClr>
                </a:solidFill>
                <a:cs typeface="Calibri"/>
              </a:rPr>
              <a:t>Un ejemplo de uso de diferentes servicios</a:t>
            </a:r>
          </a:p>
          <a:p>
            <a:r>
              <a:rPr lang="es-ES" b="1">
                <a:ea typeface="Calibri"/>
                <a:cs typeface="Calibri"/>
              </a:rPr>
              <a:t>Crecimiento gracias a fondos europeos</a:t>
            </a: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42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err="1">
                <a:cs typeface="Arial"/>
              </a:rPr>
              <a:t>Crecimiento</a:t>
            </a:r>
            <a:r>
              <a:rPr lang="ca-ES">
                <a:cs typeface="Arial"/>
              </a:rPr>
              <a:t> </a:t>
            </a:r>
            <a:r>
              <a:rPr lang="ca-ES" b="0">
                <a:cs typeface="Arial"/>
              </a:rPr>
              <a:t>en infraestructura y </a:t>
            </a:r>
            <a:r>
              <a:rPr lang="ca-ES" b="0" err="1">
                <a:cs typeface="Arial"/>
              </a:rPr>
              <a:t>servicios</a:t>
            </a:r>
            <a:r>
              <a:rPr lang="ca-ES" b="0">
                <a:cs typeface="Arial"/>
              </a:rPr>
              <a:t> </a:t>
            </a:r>
            <a:r>
              <a:rPr lang="ca-ES" b="0" err="1">
                <a:cs typeface="Arial"/>
              </a:rPr>
              <a:t>gracias</a:t>
            </a:r>
            <a:r>
              <a:rPr lang="ca-ES" b="0">
                <a:cs typeface="Arial"/>
              </a:rPr>
              <a:t> a</a:t>
            </a:r>
            <a:r>
              <a:rPr lang="ca-ES">
                <a:cs typeface="Arial"/>
              </a:rPr>
              <a:t> fondos </a:t>
            </a:r>
            <a:r>
              <a:rPr lang="ca-ES" err="1">
                <a:cs typeface="Arial"/>
              </a:rPr>
              <a:t>europeos</a:t>
            </a:r>
            <a:endParaRPr lang="ca-ES" err="1"/>
          </a:p>
        </p:txBody>
      </p:sp>
      <p:pic>
        <p:nvPicPr>
          <p:cNvPr id="27" name="Imatge 6" descr="Imatge que conté logotip&#10;&#10;Descripció generada automàticament">
            <a:extLst>
              <a:ext uri="{FF2B5EF4-FFF2-40B4-BE49-F238E27FC236}">
                <a16:creationId xmlns:a16="http://schemas.microsoft.com/office/drawing/2014/main" id="{86ADA3F5-77EC-B979-FBF3-6C321594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4" y="5385064"/>
            <a:ext cx="879890" cy="1063626"/>
          </a:xfrm>
          <a:prstGeom prst="rect">
            <a:avLst/>
          </a:prstGeom>
        </p:spPr>
      </p:pic>
      <p:pic>
        <p:nvPicPr>
          <p:cNvPr id="34" name="Imatge 7">
            <a:extLst>
              <a:ext uri="{FF2B5EF4-FFF2-40B4-BE49-F238E27FC236}">
                <a16:creationId xmlns:a16="http://schemas.microsoft.com/office/drawing/2014/main" id="{E914DB96-28A6-D05C-7C0F-03F1D8F1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50" y="5693124"/>
            <a:ext cx="924933" cy="913889"/>
          </a:xfrm>
          <a:prstGeom prst="rect">
            <a:avLst/>
          </a:prstGeom>
        </p:spPr>
      </p:pic>
      <p:pic>
        <p:nvPicPr>
          <p:cNvPr id="37" name="Imatge 10">
            <a:extLst>
              <a:ext uri="{FF2B5EF4-FFF2-40B4-BE49-F238E27FC236}">
                <a16:creationId xmlns:a16="http://schemas.microsoft.com/office/drawing/2014/main" id="{65CDD96B-4536-91AE-2A1D-7D12E5C58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791" y="5640125"/>
            <a:ext cx="898940" cy="899083"/>
          </a:xfrm>
          <a:prstGeom prst="rect">
            <a:avLst/>
          </a:prstGeom>
        </p:spPr>
      </p:pic>
      <p:sp>
        <p:nvSpPr>
          <p:cNvPr id="13" name="Freeform 2">
            <a:extLst>
              <a:ext uri="{FF2B5EF4-FFF2-40B4-BE49-F238E27FC236}">
                <a16:creationId xmlns:a16="http://schemas.microsoft.com/office/drawing/2014/main" id="{DC8D4888-A981-0FCB-9EFA-E9E1BA3AC91E}"/>
              </a:ext>
            </a:extLst>
          </p:cNvPr>
          <p:cNvSpPr/>
          <p:nvPr/>
        </p:nvSpPr>
        <p:spPr>
          <a:xfrm rot="350229">
            <a:off x="2448815" y="4547406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1" r="-3911"/>
            </a:stretch>
          </a:blipFill>
        </p:spPr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00E0FDB-AE10-6804-F9D9-281410C35E05}"/>
              </a:ext>
            </a:extLst>
          </p:cNvPr>
          <p:cNvSpPr/>
          <p:nvPr/>
        </p:nvSpPr>
        <p:spPr>
          <a:xfrm flipH="1" flipV="1">
            <a:off x="-17806" y="5035984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BAA3C30F-3D85-4F03-8859-3FB318430CE4}"/>
              </a:ext>
            </a:extLst>
          </p:cNvPr>
          <p:cNvSpPr/>
          <p:nvPr/>
        </p:nvSpPr>
        <p:spPr>
          <a:xfrm rot="369542">
            <a:off x="5561746" y="4863208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81" r="-3781"/>
            </a:stretch>
          </a:blipFill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4744D72-1246-C7F1-5284-A83EF62E6952}"/>
              </a:ext>
            </a:extLst>
          </p:cNvPr>
          <p:cNvSpPr/>
          <p:nvPr/>
        </p:nvSpPr>
        <p:spPr>
          <a:xfrm rot="350229">
            <a:off x="1338469" y="4798972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1" t="-83459" r="-3911"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9901567-AFC6-FFFC-D03E-C4FE3F148B10}"/>
              </a:ext>
            </a:extLst>
          </p:cNvPr>
          <p:cNvSpPr/>
          <p:nvPr/>
        </p:nvSpPr>
        <p:spPr>
          <a:xfrm>
            <a:off x="544454" y="368663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1D8A102-F8FE-FAE6-D93B-109DCFA6DED7}"/>
              </a:ext>
            </a:extLst>
          </p:cNvPr>
          <p:cNvSpPr/>
          <p:nvPr/>
        </p:nvSpPr>
        <p:spPr>
          <a:xfrm>
            <a:off x="1714206" y="3808233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AE1DD980-CAC2-A945-999E-0D359F7A9C0E}"/>
              </a:ext>
            </a:extLst>
          </p:cNvPr>
          <p:cNvSpPr/>
          <p:nvPr/>
        </p:nvSpPr>
        <p:spPr>
          <a:xfrm>
            <a:off x="2893768" y="393290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8FF1EC0-207B-8EEF-9DEC-CD6D39F51D10}"/>
              </a:ext>
            </a:extLst>
          </p:cNvPr>
          <p:cNvSpPr/>
          <p:nvPr/>
        </p:nvSpPr>
        <p:spPr>
          <a:xfrm>
            <a:off x="4099468" y="4050260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79FEB630-A7CF-81B0-A711-D810E9C108E1}"/>
              </a:ext>
            </a:extLst>
          </p:cNvPr>
          <p:cNvSpPr/>
          <p:nvPr/>
        </p:nvSpPr>
        <p:spPr>
          <a:xfrm>
            <a:off x="5279029" y="4170385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2608D66F-E775-7D39-AA76-29B9863A3C51}"/>
              </a:ext>
            </a:extLst>
          </p:cNvPr>
          <p:cNvSpPr/>
          <p:nvPr/>
        </p:nvSpPr>
        <p:spPr>
          <a:xfrm>
            <a:off x="6487734" y="428122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6F4BF543-4D78-A04C-30EC-B5AB82811FDF}"/>
              </a:ext>
            </a:extLst>
          </p:cNvPr>
          <p:cNvSpPr/>
          <p:nvPr/>
        </p:nvSpPr>
        <p:spPr>
          <a:xfrm>
            <a:off x="7667295" y="440135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6"/>
                </a:lnTo>
                <a:lnTo>
                  <a:pt x="0" y="1420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94A643B-DD53-69E1-4527-FBC503552B42}"/>
              </a:ext>
            </a:extLst>
          </p:cNvPr>
          <p:cNvSpPr txBox="1"/>
          <p:nvPr/>
        </p:nvSpPr>
        <p:spPr>
          <a:xfrm rot="362228">
            <a:off x="1738236" y="4307872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9D18CAE8-744F-555C-DE9A-A40AB05ACCCA}"/>
              </a:ext>
            </a:extLst>
          </p:cNvPr>
          <p:cNvSpPr txBox="1"/>
          <p:nvPr/>
        </p:nvSpPr>
        <p:spPr>
          <a:xfrm rot="362228">
            <a:off x="2993823" y="4430995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3714E140-D5CF-978E-6A11-D814F5EEC58C}"/>
              </a:ext>
            </a:extLst>
          </p:cNvPr>
          <p:cNvSpPr txBox="1"/>
          <p:nvPr/>
        </p:nvSpPr>
        <p:spPr>
          <a:xfrm rot="362228">
            <a:off x="4192967" y="4583239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0AB3C3A3-043A-5B10-A31E-2095ACA2219D}"/>
              </a:ext>
            </a:extLst>
          </p:cNvPr>
          <p:cNvSpPr txBox="1"/>
          <p:nvPr/>
        </p:nvSpPr>
        <p:spPr>
          <a:xfrm rot="362228">
            <a:off x="5398912" y="471467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E41D0C4-48FD-61E0-98C5-70D397142459}"/>
              </a:ext>
            </a:extLst>
          </p:cNvPr>
          <p:cNvSpPr txBox="1"/>
          <p:nvPr/>
        </p:nvSpPr>
        <p:spPr>
          <a:xfrm rot="362228">
            <a:off x="6529746" y="4727803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DE4DB38C-17FC-EF34-1920-BD1B0FFAA89C}"/>
              </a:ext>
            </a:extLst>
          </p:cNvPr>
          <p:cNvSpPr txBox="1"/>
          <p:nvPr/>
        </p:nvSpPr>
        <p:spPr>
          <a:xfrm rot="362228">
            <a:off x="7746101" y="4952105"/>
            <a:ext cx="92760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DESCUBIERTA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BE359F7C-502B-707C-0F47-AABBB701002B}"/>
              </a:ext>
            </a:extLst>
          </p:cNvPr>
          <p:cNvSpPr txBox="1"/>
          <p:nvPr/>
        </p:nvSpPr>
        <p:spPr>
          <a:xfrm rot="362228">
            <a:off x="608839" y="4194424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sp>
        <p:nvSpPr>
          <p:cNvPr id="59" name="TextBox 5">
            <a:extLst>
              <a:ext uri="{FF2B5EF4-FFF2-40B4-BE49-F238E27FC236}">
                <a16:creationId xmlns:a16="http://schemas.microsoft.com/office/drawing/2014/main" id="{15D59DB2-2CCD-A50B-7C0D-F8958789DDFD}"/>
              </a:ext>
            </a:extLst>
          </p:cNvPr>
          <p:cNvSpPr txBox="1"/>
          <p:nvPr/>
        </p:nvSpPr>
        <p:spPr>
          <a:xfrm>
            <a:off x="1082615" y="1511572"/>
            <a:ext cx="1292127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CORA.EINA DMP</a:t>
            </a:r>
          </a:p>
        </p:txBody>
      </p:sp>
      <p:sp>
        <p:nvSpPr>
          <p:cNvPr id="66" name="TextBox 5">
            <a:extLst>
              <a:ext uri="{FF2B5EF4-FFF2-40B4-BE49-F238E27FC236}">
                <a16:creationId xmlns:a16="http://schemas.microsoft.com/office/drawing/2014/main" id="{34FF98DB-C918-9E9B-3D79-8F2ED5CE5E3D}"/>
              </a:ext>
            </a:extLst>
          </p:cNvPr>
          <p:cNvSpPr txBox="1"/>
          <p:nvPr/>
        </p:nvSpPr>
        <p:spPr>
          <a:xfrm>
            <a:off x="1913888" y="2016273"/>
            <a:ext cx="1579114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STORAGE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UNIDISC (OWNCLOUD)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69" name="Connector de fletxa recta 68">
            <a:extLst>
              <a:ext uri="{FF2B5EF4-FFF2-40B4-BE49-F238E27FC236}">
                <a16:creationId xmlns:a16="http://schemas.microsoft.com/office/drawing/2014/main" id="{18A8E3CC-D9DF-B8FC-48D4-10D1ACB5DBC3}"/>
              </a:ext>
            </a:extLst>
          </p:cNvPr>
          <p:cNvCxnSpPr/>
          <p:nvPr/>
        </p:nvCxnSpPr>
        <p:spPr>
          <a:xfrm>
            <a:off x="918358" y="1477489"/>
            <a:ext cx="3960" cy="220089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Connector de fletxa recta 69">
            <a:extLst>
              <a:ext uri="{FF2B5EF4-FFF2-40B4-BE49-F238E27FC236}">
                <a16:creationId xmlns:a16="http://schemas.microsoft.com/office/drawing/2014/main" id="{C18E271F-AA4D-D000-BC07-38F8A25ECF6D}"/>
              </a:ext>
            </a:extLst>
          </p:cNvPr>
          <p:cNvCxnSpPr>
            <a:cxnSpLocks/>
          </p:cNvCxnSpPr>
          <p:nvPr/>
        </p:nvCxnSpPr>
        <p:spPr>
          <a:xfrm>
            <a:off x="3649682" y="2051462"/>
            <a:ext cx="3960" cy="187432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de fletxa recta 70">
            <a:extLst>
              <a:ext uri="{FF2B5EF4-FFF2-40B4-BE49-F238E27FC236}">
                <a16:creationId xmlns:a16="http://schemas.microsoft.com/office/drawing/2014/main" id="{7A3042EB-ACA8-2B81-010E-D5497F58E4AA}"/>
              </a:ext>
            </a:extLst>
          </p:cNvPr>
          <p:cNvCxnSpPr>
            <a:cxnSpLocks/>
          </p:cNvCxnSpPr>
          <p:nvPr/>
        </p:nvCxnSpPr>
        <p:spPr>
          <a:xfrm>
            <a:off x="5282539" y="1378527"/>
            <a:ext cx="3960" cy="2666009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de fletxa recta 71">
            <a:extLst>
              <a:ext uri="{FF2B5EF4-FFF2-40B4-BE49-F238E27FC236}">
                <a16:creationId xmlns:a16="http://schemas.microsoft.com/office/drawing/2014/main" id="{C0C9484F-55CC-2400-27FA-825BCCDE1366}"/>
              </a:ext>
            </a:extLst>
          </p:cNvPr>
          <p:cNvCxnSpPr>
            <a:cxnSpLocks/>
          </p:cNvCxnSpPr>
          <p:nvPr/>
        </p:nvCxnSpPr>
        <p:spPr>
          <a:xfrm>
            <a:off x="6628408" y="1972292"/>
            <a:ext cx="3960" cy="237902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TextBox 5">
            <a:extLst>
              <a:ext uri="{FF2B5EF4-FFF2-40B4-BE49-F238E27FC236}">
                <a16:creationId xmlns:a16="http://schemas.microsoft.com/office/drawing/2014/main" id="{2C08E3D1-DB30-C88B-0B5D-09C56AC01784}"/>
              </a:ext>
            </a:extLst>
          </p:cNvPr>
          <p:cNvSpPr txBox="1"/>
          <p:nvPr/>
        </p:nvSpPr>
        <p:spPr>
          <a:xfrm>
            <a:off x="3546746" y="1382922"/>
            <a:ext cx="1579114" cy="1512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HPC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CLOUD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IA</a:t>
            </a: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(QUANTUM)</a:t>
            </a: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CB150453-8ED0-DD53-32A6-70B4F153787A}"/>
              </a:ext>
            </a:extLst>
          </p:cNvPr>
          <p:cNvSpPr txBox="1"/>
          <p:nvPr/>
        </p:nvSpPr>
        <p:spPr>
          <a:xfrm>
            <a:off x="6832252" y="2016273"/>
            <a:ext cx="1579114" cy="1730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</a:t>
            </a:r>
            <a:r>
              <a:rPr lang="en-US" sz="1200" b="1" dirty="0">
                <a:solidFill>
                  <a:srgbClr val="454D40"/>
                </a:solidFill>
                <a:latin typeface="Calibri"/>
                <a:cs typeface="Calibri"/>
              </a:rPr>
              <a:t>RDR</a:t>
            </a: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TDX</a:t>
            </a: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REPOSITORIOS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BACKUP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76" name="Connector de fletxa recta 75">
            <a:extLst>
              <a:ext uri="{FF2B5EF4-FFF2-40B4-BE49-F238E27FC236}">
                <a16:creationId xmlns:a16="http://schemas.microsoft.com/office/drawing/2014/main" id="{DC711F77-9DD1-17A2-18C6-3AC514D2C807}"/>
              </a:ext>
            </a:extLst>
          </p:cNvPr>
          <p:cNvCxnSpPr>
            <a:cxnSpLocks/>
          </p:cNvCxnSpPr>
          <p:nvPr/>
        </p:nvCxnSpPr>
        <p:spPr>
          <a:xfrm flipH="1">
            <a:off x="8799615" y="3804761"/>
            <a:ext cx="6540" cy="75437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7" name="TextBox 5">
            <a:extLst>
              <a:ext uri="{FF2B5EF4-FFF2-40B4-BE49-F238E27FC236}">
                <a16:creationId xmlns:a16="http://schemas.microsoft.com/office/drawing/2014/main" id="{9D199DE8-A65F-A709-E5AE-1BE37A2C559E}"/>
              </a:ext>
            </a:extLst>
          </p:cNvPr>
          <p:cNvSpPr txBox="1"/>
          <p:nvPr/>
        </p:nvSpPr>
        <p:spPr>
          <a:xfrm>
            <a:off x="7134443" y="3761004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PRC</a:t>
            </a:r>
          </a:p>
        </p:txBody>
      </p:sp>
    </p:spTree>
    <p:extLst>
      <p:ext uri="{BB962C8B-B14F-4D97-AF65-F5344CB8AC3E}">
        <p14:creationId xmlns:p14="http://schemas.microsoft.com/office/powerpoint/2010/main" val="138325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 20">
            <a:extLst>
              <a:ext uri="{FF2B5EF4-FFF2-40B4-BE49-F238E27FC236}">
                <a16:creationId xmlns:a16="http://schemas.microsoft.com/office/drawing/2014/main" id="{92311910-82A2-4E4A-3415-CD5772143537}"/>
              </a:ext>
            </a:extLst>
          </p:cNvPr>
          <p:cNvGrpSpPr/>
          <p:nvPr/>
        </p:nvGrpSpPr>
        <p:grpSpPr>
          <a:xfrm>
            <a:off x="9147070" y="750336"/>
            <a:ext cx="3060837" cy="1807998"/>
            <a:chOff x="9140671" y="1048170"/>
            <a:chExt cx="3060837" cy="1807998"/>
          </a:xfrm>
        </p:grpSpPr>
        <p:pic>
          <p:nvPicPr>
            <p:cNvPr id="5" name="Imagen 2">
              <a:extLst>
                <a:ext uri="{FF2B5EF4-FFF2-40B4-BE49-F238E27FC236}">
                  <a16:creationId xmlns:a16="http://schemas.microsoft.com/office/drawing/2014/main" id="{C445C627-8766-27E7-ECD2-84152E42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02" b="-12674"/>
            <a:stretch/>
          </p:blipFill>
          <p:spPr bwMode="auto">
            <a:xfrm>
              <a:off x="9348624" y="1048170"/>
              <a:ext cx="2852884" cy="563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2">
              <a:extLst>
                <a:ext uri="{FF2B5EF4-FFF2-40B4-BE49-F238E27FC236}">
                  <a16:creationId xmlns:a16="http://schemas.microsoft.com/office/drawing/2014/main" id="{423935F4-A90E-B649-A852-67B5FC9E6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3" t="-1710" b="-1"/>
            <a:stretch/>
          </p:blipFill>
          <p:spPr bwMode="auto">
            <a:xfrm>
              <a:off x="9140671" y="2306313"/>
              <a:ext cx="2648718" cy="549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n 2">
              <a:extLst>
                <a:ext uri="{FF2B5EF4-FFF2-40B4-BE49-F238E27FC236}">
                  <a16:creationId xmlns:a16="http://schemas.microsoft.com/office/drawing/2014/main" id="{8919F3AA-74F5-8C45-BB1B-FD541E0D4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6" t="-23865" r="37880" b="-15747"/>
            <a:stretch/>
          </p:blipFill>
          <p:spPr bwMode="auto">
            <a:xfrm>
              <a:off x="9214124" y="1588495"/>
              <a:ext cx="2185812" cy="6558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err="1">
                <a:cs typeface="Arial"/>
              </a:rPr>
              <a:t>Crecimiento</a:t>
            </a:r>
            <a:r>
              <a:rPr lang="ca-ES">
                <a:cs typeface="Arial"/>
              </a:rPr>
              <a:t> </a:t>
            </a:r>
            <a:r>
              <a:rPr lang="ca-ES" b="0">
                <a:cs typeface="Arial"/>
              </a:rPr>
              <a:t>en infraestructura y </a:t>
            </a:r>
            <a:r>
              <a:rPr lang="ca-ES" b="0" err="1">
                <a:cs typeface="Arial"/>
              </a:rPr>
              <a:t>servicios</a:t>
            </a:r>
            <a:r>
              <a:rPr lang="ca-ES" b="0">
                <a:cs typeface="Arial"/>
              </a:rPr>
              <a:t> </a:t>
            </a:r>
            <a:r>
              <a:rPr lang="ca-ES" b="0" err="1">
                <a:cs typeface="Arial"/>
              </a:rPr>
              <a:t>gracias</a:t>
            </a:r>
            <a:r>
              <a:rPr lang="ca-ES" b="0">
                <a:cs typeface="Arial"/>
              </a:rPr>
              <a:t> a</a:t>
            </a:r>
            <a:r>
              <a:rPr lang="ca-ES">
                <a:cs typeface="Arial"/>
              </a:rPr>
              <a:t> fondos </a:t>
            </a:r>
            <a:r>
              <a:rPr lang="ca-ES" err="1">
                <a:cs typeface="Arial"/>
              </a:rPr>
              <a:t>europeos</a:t>
            </a:r>
            <a:endParaRPr lang="ca-ES" err="1"/>
          </a:p>
        </p:txBody>
      </p:sp>
      <p:pic>
        <p:nvPicPr>
          <p:cNvPr id="27" name="Imatge 6" descr="Imatge que conté logotip&#10;&#10;Descripció generada automàticament">
            <a:extLst>
              <a:ext uri="{FF2B5EF4-FFF2-40B4-BE49-F238E27FC236}">
                <a16:creationId xmlns:a16="http://schemas.microsoft.com/office/drawing/2014/main" id="{86ADA3F5-77EC-B979-FBF3-6C321594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4" y="5385064"/>
            <a:ext cx="879890" cy="1063626"/>
          </a:xfrm>
          <a:prstGeom prst="rect">
            <a:avLst/>
          </a:prstGeom>
        </p:spPr>
      </p:pic>
      <p:pic>
        <p:nvPicPr>
          <p:cNvPr id="34" name="Imatge 7">
            <a:extLst>
              <a:ext uri="{FF2B5EF4-FFF2-40B4-BE49-F238E27FC236}">
                <a16:creationId xmlns:a16="http://schemas.microsoft.com/office/drawing/2014/main" id="{E914DB96-28A6-D05C-7C0F-03F1D8F1A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850" y="5693124"/>
            <a:ext cx="924933" cy="913889"/>
          </a:xfrm>
          <a:prstGeom prst="rect">
            <a:avLst/>
          </a:prstGeom>
        </p:spPr>
      </p:pic>
      <p:pic>
        <p:nvPicPr>
          <p:cNvPr id="37" name="Imatge 10">
            <a:extLst>
              <a:ext uri="{FF2B5EF4-FFF2-40B4-BE49-F238E27FC236}">
                <a16:creationId xmlns:a16="http://schemas.microsoft.com/office/drawing/2014/main" id="{65CDD96B-4536-91AE-2A1D-7D12E5C58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791" y="5640125"/>
            <a:ext cx="898940" cy="899083"/>
          </a:xfrm>
          <a:prstGeom prst="rect">
            <a:avLst/>
          </a:prstGeom>
        </p:spPr>
      </p:pic>
      <p:sp>
        <p:nvSpPr>
          <p:cNvPr id="13" name="Freeform 2">
            <a:extLst>
              <a:ext uri="{FF2B5EF4-FFF2-40B4-BE49-F238E27FC236}">
                <a16:creationId xmlns:a16="http://schemas.microsoft.com/office/drawing/2014/main" id="{DC8D4888-A981-0FCB-9EFA-E9E1BA3AC91E}"/>
              </a:ext>
            </a:extLst>
          </p:cNvPr>
          <p:cNvSpPr/>
          <p:nvPr/>
        </p:nvSpPr>
        <p:spPr>
          <a:xfrm rot="350229">
            <a:off x="2448815" y="4547406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11" r="-3911"/>
            </a:stretch>
          </a:blipFill>
        </p:spPr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00E0FDB-AE10-6804-F9D9-281410C35E05}"/>
              </a:ext>
            </a:extLst>
          </p:cNvPr>
          <p:cNvSpPr/>
          <p:nvPr/>
        </p:nvSpPr>
        <p:spPr>
          <a:xfrm flipH="1" flipV="1">
            <a:off x="-17806" y="5035984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BAA3C30F-3D85-4F03-8859-3FB318430CE4}"/>
              </a:ext>
            </a:extLst>
          </p:cNvPr>
          <p:cNvSpPr/>
          <p:nvPr/>
        </p:nvSpPr>
        <p:spPr>
          <a:xfrm rot="369542">
            <a:off x="5561746" y="4863208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781" r="-3781"/>
            </a:stretch>
          </a:blipFill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4744D72-1246-C7F1-5284-A83EF62E6952}"/>
              </a:ext>
            </a:extLst>
          </p:cNvPr>
          <p:cNvSpPr/>
          <p:nvPr/>
        </p:nvSpPr>
        <p:spPr>
          <a:xfrm rot="350229">
            <a:off x="1338469" y="4798972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11" t="-83459" r="-3911"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9901567-AFC6-FFFC-D03E-C4FE3F148B10}"/>
              </a:ext>
            </a:extLst>
          </p:cNvPr>
          <p:cNvSpPr/>
          <p:nvPr/>
        </p:nvSpPr>
        <p:spPr>
          <a:xfrm>
            <a:off x="544454" y="368663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1D8A102-F8FE-FAE6-D93B-109DCFA6DED7}"/>
              </a:ext>
            </a:extLst>
          </p:cNvPr>
          <p:cNvSpPr/>
          <p:nvPr/>
        </p:nvSpPr>
        <p:spPr>
          <a:xfrm>
            <a:off x="1714206" y="3808233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AE1DD980-CAC2-A945-999E-0D359F7A9C0E}"/>
              </a:ext>
            </a:extLst>
          </p:cNvPr>
          <p:cNvSpPr/>
          <p:nvPr/>
        </p:nvSpPr>
        <p:spPr>
          <a:xfrm>
            <a:off x="2893768" y="393290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8FF1EC0-207B-8EEF-9DEC-CD6D39F51D10}"/>
              </a:ext>
            </a:extLst>
          </p:cNvPr>
          <p:cNvSpPr/>
          <p:nvPr/>
        </p:nvSpPr>
        <p:spPr>
          <a:xfrm>
            <a:off x="4099468" y="4050260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79FEB630-A7CF-81B0-A711-D810E9C108E1}"/>
              </a:ext>
            </a:extLst>
          </p:cNvPr>
          <p:cNvSpPr/>
          <p:nvPr/>
        </p:nvSpPr>
        <p:spPr>
          <a:xfrm>
            <a:off x="5279029" y="4170385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2608D66F-E775-7D39-AA76-29B9863A3C51}"/>
              </a:ext>
            </a:extLst>
          </p:cNvPr>
          <p:cNvSpPr/>
          <p:nvPr/>
        </p:nvSpPr>
        <p:spPr>
          <a:xfrm>
            <a:off x="6487734" y="428122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6F4BF543-4D78-A04C-30EC-B5AB82811FDF}"/>
              </a:ext>
            </a:extLst>
          </p:cNvPr>
          <p:cNvSpPr/>
          <p:nvPr/>
        </p:nvSpPr>
        <p:spPr>
          <a:xfrm>
            <a:off x="7667295" y="440135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6"/>
                </a:lnTo>
                <a:lnTo>
                  <a:pt x="0" y="14203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94A643B-DD53-69E1-4527-FBC503552B42}"/>
              </a:ext>
            </a:extLst>
          </p:cNvPr>
          <p:cNvSpPr txBox="1"/>
          <p:nvPr/>
        </p:nvSpPr>
        <p:spPr>
          <a:xfrm rot="362228">
            <a:off x="1738236" y="4307872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9D18CAE8-744F-555C-DE9A-A40AB05ACCCA}"/>
              </a:ext>
            </a:extLst>
          </p:cNvPr>
          <p:cNvSpPr txBox="1"/>
          <p:nvPr/>
        </p:nvSpPr>
        <p:spPr>
          <a:xfrm rot="362228">
            <a:off x="2993823" y="4430995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3714E140-D5CF-978E-6A11-D814F5EEC58C}"/>
              </a:ext>
            </a:extLst>
          </p:cNvPr>
          <p:cNvSpPr txBox="1"/>
          <p:nvPr/>
        </p:nvSpPr>
        <p:spPr>
          <a:xfrm rot="362228">
            <a:off x="4192967" y="4583239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0AB3C3A3-043A-5B10-A31E-2095ACA2219D}"/>
              </a:ext>
            </a:extLst>
          </p:cNvPr>
          <p:cNvSpPr txBox="1"/>
          <p:nvPr/>
        </p:nvSpPr>
        <p:spPr>
          <a:xfrm rot="362228">
            <a:off x="5398912" y="471467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E41D0C4-48FD-61E0-98C5-70D397142459}"/>
              </a:ext>
            </a:extLst>
          </p:cNvPr>
          <p:cNvSpPr txBox="1"/>
          <p:nvPr/>
        </p:nvSpPr>
        <p:spPr>
          <a:xfrm rot="362228">
            <a:off x="6529746" y="4727803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DE4DB38C-17FC-EF34-1920-BD1B0FFAA89C}"/>
              </a:ext>
            </a:extLst>
          </p:cNvPr>
          <p:cNvSpPr txBox="1"/>
          <p:nvPr/>
        </p:nvSpPr>
        <p:spPr>
          <a:xfrm rot="362228">
            <a:off x="7746101" y="4952105"/>
            <a:ext cx="92760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DESCUBIERTA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BE359F7C-502B-707C-0F47-AABBB701002B}"/>
              </a:ext>
            </a:extLst>
          </p:cNvPr>
          <p:cNvSpPr txBox="1"/>
          <p:nvPr/>
        </p:nvSpPr>
        <p:spPr>
          <a:xfrm rot="362228">
            <a:off x="608839" y="4194424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sp>
        <p:nvSpPr>
          <p:cNvPr id="59" name="TextBox 5">
            <a:extLst>
              <a:ext uri="{FF2B5EF4-FFF2-40B4-BE49-F238E27FC236}">
                <a16:creationId xmlns:a16="http://schemas.microsoft.com/office/drawing/2014/main" id="{15D59DB2-2CCD-A50B-7C0D-F8958789DDFD}"/>
              </a:ext>
            </a:extLst>
          </p:cNvPr>
          <p:cNvSpPr txBox="1"/>
          <p:nvPr/>
        </p:nvSpPr>
        <p:spPr>
          <a:xfrm>
            <a:off x="1082615" y="1511572"/>
            <a:ext cx="1292127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CORA.EINA DMP</a:t>
            </a:r>
          </a:p>
        </p:txBody>
      </p:sp>
      <p:sp>
        <p:nvSpPr>
          <p:cNvPr id="66" name="TextBox 5">
            <a:extLst>
              <a:ext uri="{FF2B5EF4-FFF2-40B4-BE49-F238E27FC236}">
                <a16:creationId xmlns:a16="http://schemas.microsoft.com/office/drawing/2014/main" id="{34FF98DB-C918-9E9B-3D79-8F2ED5CE5E3D}"/>
              </a:ext>
            </a:extLst>
          </p:cNvPr>
          <p:cNvSpPr txBox="1"/>
          <p:nvPr/>
        </p:nvSpPr>
        <p:spPr>
          <a:xfrm>
            <a:off x="1913888" y="2016273"/>
            <a:ext cx="1579114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STORAGE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UNIDISC (OWNCLOUD)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69" name="Connector de fletxa recta 68">
            <a:extLst>
              <a:ext uri="{FF2B5EF4-FFF2-40B4-BE49-F238E27FC236}">
                <a16:creationId xmlns:a16="http://schemas.microsoft.com/office/drawing/2014/main" id="{18A8E3CC-D9DF-B8FC-48D4-10D1ACB5DBC3}"/>
              </a:ext>
            </a:extLst>
          </p:cNvPr>
          <p:cNvCxnSpPr/>
          <p:nvPr/>
        </p:nvCxnSpPr>
        <p:spPr>
          <a:xfrm>
            <a:off x="918358" y="1477489"/>
            <a:ext cx="3960" cy="220089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Connector de fletxa recta 69">
            <a:extLst>
              <a:ext uri="{FF2B5EF4-FFF2-40B4-BE49-F238E27FC236}">
                <a16:creationId xmlns:a16="http://schemas.microsoft.com/office/drawing/2014/main" id="{C18E271F-AA4D-D000-BC07-38F8A25ECF6D}"/>
              </a:ext>
            </a:extLst>
          </p:cNvPr>
          <p:cNvCxnSpPr>
            <a:cxnSpLocks/>
          </p:cNvCxnSpPr>
          <p:nvPr/>
        </p:nvCxnSpPr>
        <p:spPr>
          <a:xfrm>
            <a:off x="3649682" y="2051462"/>
            <a:ext cx="3960" cy="187432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de fletxa recta 70">
            <a:extLst>
              <a:ext uri="{FF2B5EF4-FFF2-40B4-BE49-F238E27FC236}">
                <a16:creationId xmlns:a16="http://schemas.microsoft.com/office/drawing/2014/main" id="{7A3042EB-ACA8-2B81-010E-D5497F58E4AA}"/>
              </a:ext>
            </a:extLst>
          </p:cNvPr>
          <p:cNvCxnSpPr>
            <a:cxnSpLocks/>
          </p:cNvCxnSpPr>
          <p:nvPr/>
        </p:nvCxnSpPr>
        <p:spPr>
          <a:xfrm>
            <a:off x="5282539" y="1378527"/>
            <a:ext cx="3960" cy="2666009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de fletxa recta 71">
            <a:extLst>
              <a:ext uri="{FF2B5EF4-FFF2-40B4-BE49-F238E27FC236}">
                <a16:creationId xmlns:a16="http://schemas.microsoft.com/office/drawing/2014/main" id="{C0C9484F-55CC-2400-27FA-825BCCDE1366}"/>
              </a:ext>
            </a:extLst>
          </p:cNvPr>
          <p:cNvCxnSpPr>
            <a:cxnSpLocks/>
          </p:cNvCxnSpPr>
          <p:nvPr/>
        </p:nvCxnSpPr>
        <p:spPr>
          <a:xfrm>
            <a:off x="6628408" y="1972292"/>
            <a:ext cx="3960" cy="237902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TextBox 5">
            <a:extLst>
              <a:ext uri="{FF2B5EF4-FFF2-40B4-BE49-F238E27FC236}">
                <a16:creationId xmlns:a16="http://schemas.microsoft.com/office/drawing/2014/main" id="{2C08E3D1-DB30-C88B-0B5D-09C56AC01784}"/>
              </a:ext>
            </a:extLst>
          </p:cNvPr>
          <p:cNvSpPr txBox="1"/>
          <p:nvPr/>
        </p:nvSpPr>
        <p:spPr>
          <a:xfrm>
            <a:off x="3546746" y="1382922"/>
            <a:ext cx="1579114" cy="1512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HPC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CLOUD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IA</a:t>
            </a: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(QUANTUM)</a:t>
            </a: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CB150453-8ED0-DD53-32A6-70B4F153787A}"/>
              </a:ext>
            </a:extLst>
          </p:cNvPr>
          <p:cNvSpPr txBox="1"/>
          <p:nvPr/>
        </p:nvSpPr>
        <p:spPr>
          <a:xfrm>
            <a:off x="6832252" y="2016273"/>
            <a:ext cx="1579114" cy="216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</a:t>
            </a:r>
            <a:r>
              <a:rPr lang="en-US" sz="1200" b="1" dirty="0">
                <a:solidFill>
                  <a:srgbClr val="454D40"/>
                </a:solidFill>
                <a:latin typeface="Calibri"/>
                <a:cs typeface="Calibri"/>
              </a:rPr>
              <a:t>RDR</a:t>
            </a: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TDX</a:t>
            </a: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REPOSITORIOS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PRESERVACIÓN</a:t>
            </a:r>
            <a:endParaRPr lang="en-US"/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BACKUP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sp>
        <p:nvSpPr>
          <p:cNvPr id="75" name="QuadreDeText 74">
            <a:extLst>
              <a:ext uri="{FF2B5EF4-FFF2-40B4-BE49-F238E27FC236}">
                <a16:creationId xmlns:a16="http://schemas.microsoft.com/office/drawing/2014/main" id="{D9316A36-9E5D-6FC4-B73B-97847046C6E5}"/>
              </a:ext>
            </a:extLst>
          </p:cNvPr>
          <p:cNvSpPr txBox="1"/>
          <p:nvPr/>
        </p:nvSpPr>
        <p:spPr>
          <a:xfrm>
            <a:off x="3909092" y="3490160"/>
            <a:ext cx="13874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54D40"/>
                </a:solidFill>
                <a:latin typeface="Calibri"/>
              </a:rPr>
              <a:t>OTROS SERVICIOS</a:t>
            </a:r>
            <a:r>
              <a:rPr lang="ca-ES" sz="1200">
                <a:solidFill>
                  <a:srgbClr val="454D40"/>
                </a:solidFill>
                <a:latin typeface="Calibri"/>
                <a:cs typeface="Calibri"/>
              </a:rPr>
              <a:t>​</a:t>
            </a:r>
            <a:endParaRPr lang="ca-ES"/>
          </a:p>
        </p:txBody>
      </p:sp>
      <p:cxnSp>
        <p:nvCxnSpPr>
          <p:cNvPr id="76" name="Connector de fletxa recta 75">
            <a:extLst>
              <a:ext uri="{FF2B5EF4-FFF2-40B4-BE49-F238E27FC236}">
                <a16:creationId xmlns:a16="http://schemas.microsoft.com/office/drawing/2014/main" id="{DC711F77-9DD1-17A2-18C6-3AC514D2C807}"/>
              </a:ext>
            </a:extLst>
          </p:cNvPr>
          <p:cNvCxnSpPr>
            <a:cxnSpLocks/>
          </p:cNvCxnSpPr>
          <p:nvPr/>
        </p:nvCxnSpPr>
        <p:spPr>
          <a:xfrm flipH="1">
            <a:off x="8799615" y="3804761"/>
            <a:ext cx="6540" cy="75437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7" name="TextBox 5">
            <a:extLst>
              <a:ext uri="{FF2B5EF4-FFF2-40B4-BE49-F238E27FC236}">
                <a16:creationId xmlns:a16="http://schemas.microsoft.com/office/drawing/2014/main" id="{9D199DE8-A65F-A709-E5AE-1BE37A2C559E}"/>
              </a:ext>
            </a:extLst>
          </p:cNvPr>
          <p:cNvSpPr txBox="1"/>
          <p:nvPr/>
        </p:nvSpPr>
        <p:spPr>
          <a:xfrm>
            <a:off x="7134443" y="3761004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PRC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5E3A0-E6AF-6426-8672-51035C8D0FEA}"/>
              </a:ext>
            </a:extLst>
          </p:cNvPr>
          <p:cNvSpPr/>
          <p:nvPr/>
        </p:nvSpPr>
        <p:spPr>
          <a:xfrm>
            <a:off x="3894420" y="3411808"/>
            <a:ext cx="1384609" cy="446048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48AF8-7527-910B-F8DC-04794983F985}"/>
              </a:ext>
            </a:extLst>
          </p:cNvPr>
          <p:cNvSpPr/>
          <p:nvPr/>
        </p:nvSpPr>
        <p:spPr>
          <a:xfrm>
            <a:off x="6581542" y="3161835"/>
            <a:ext cx="1384609" cy="446048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D733B-1136-0B26-AA4E-E034236F6CD6}"/>
              </a:ext>
            </a:extLst>
          </p:cNvPr>
          <p:cNvSpPr/>
          <p:nvPr/>
        </p:nvSpPr>
        <p:spPr>
          <a:xfrm>
            <a:off x="2483468" y="5605810"/>
            <a:ext cx="1068658" cy="1124413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3A409-2BC4-14CC-E20D-3B6DC154FC6A}"/>
              </a:ext>
            </a:extLst>
          </p:cNvPr>
          <p:cNvSpPr/>
          <p:nvPr/>
        </p:nvSpPr>
        <p:spPr>
          <a:xfrm>
            <a:off x="1470565" y="5457126"/>
            <a:ext cx="957147" cy="1087243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50527-D878-514E-335C-4A3AAFD0FD5E}"/>
              </a:ext>
            </a:extLst>
          </p:cNvPr>
          <p:cNvSpPr/>
          <p:nvPr/>
        </p:nvSpPr>
        <p:spPr>
          <a:xfrm>
            <a:off x="6616003" y="1914272"/>
            <a:ext cx="1384609" cy="446048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9F3AE8-29C8-F255-8941-CBB2507A370A}"/>
              </a:ext>
            </a:extLst>
          </p:cNvPr>
          <p:cNvSpPr/>
          <p:nvPr/>
        </p:nvSpPr>
        <p:spPr>
          <a:xfrm>
            <a:off x="7919688" y="3682225"/>
            <a:ext cx="929268" cy="464633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E0D220-E909-5273-EC32-F1CA90FDFB02}"/>
              </a:ext>
            </a:extLst>
          </p:cNvPr>
          <p:cNvSpPr/>
          <p:nvPr/>
        </p:nvSpPr>
        <p:spPr>
          <a:xfrm>
            <a:off x="1990659" y="2324601"/>
            <a:ext cx="1626218" cy="446049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559914-672D-14B4-C63F-E194B3FC4EB1}"/>
              </a:ext>
            </a:extLst>
          </p:cNvPr>
          <p:cNvSpPr/>
          <p:nvPr/>
        </p:nvSpPr>
        <p:spPr>
          <a:xfrm>
            <a:off x="922298" y="1433395"/>
            <a:ext cx="1347438" cy="446049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65CAD1-4A7A-E9C3-135E-40D73418F082}"/>
              </a:ext>
            </a:extLst>
          </p:cNvPr>
          <p:cNvSpPr/>
          <p:nvPr/>
        </p:nvSpPr>
        <p:spPr>
          <a:xfrm>
            <a:off x="4342005" y="1730760"/>
            <a:ext cx="947851" cy="381001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CA3BF4-012A-9820-9160-6982C93F8CC2}"/>
              </a:ext>
            </a:extLst>
          </p:cNvPr>
          <p:cNvSpPr/>
          <p:nvPr/>
        </p:nvSpPr>
        <p:spPr>
          <a:xfrm>
            <a:off x="8238763" y="-1149890"/>
            <a:ext cx="4692804" cy="4116657"/>
          </a:xfrm>
          <a:prstGeom prst="ellipse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4E41AB-2261-2F65-9A89-E22E38976718}"/>
              </a:ext>
            </a:extLst>
          </p:cNvPr>
          <p:cNvSpPr/>
          <p:nvPr/>
        </p:nvSpPr>
        <p:spPr>
          <a:xfrm>
            <a:off x="4053932" y="587761"/>
            <a:ext cx="5036633" cy="446048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a-ES" err="1">
                <a:solidFill>
                  <a:schemeClr val="tx1"/>
                </a:solidFill>
                <a:cs typeface="Arial"/>
              </a:rPr>
              <a:t>Ampliación</a:t>
            </a:r>
            <a:r>
              <a:rPr lang="ca-ES">
                <a:solidFill>
                  <a:schemeClr val="tx1"/>
                </a:solidFill>
                <a:cs typeface="Arial"/>
              </a:rPr>
              <a:t> y </a:t>
            </a:r>
            <a:r>
              <a:rPr lang="ca-ES" err="1">
                <a:solidFill>
                  <a:schemeClr val="tx1"/>
                </a:solidFill>
                <a:cs typeface="Arial"/>
              </a:rPr>
              <a:t>mejora</a:t>
            </a:r>
            <a:r>
              <a:rPr lang="ca-ES">
                <a:solidFill>
                  <a:schemeClr val="tx1"/>
                </a:solidFill>
                <a:cs typeface="Arial"/>
              </a:rPr>
              <a:t> de los </a:t>
            </a:r>
            <a:r>
              <a:rPr lang="ca-ES" err="1">
                <a:solidFill>
                  <a:schemeClr val="tx1"/>
                </a:solidFill>
                <a:cs typeface="Arial"/>
              </a:rPr>
              <a:t>servicios</a:t>
            </a:r>
            <a:r>
              <a:rPr lang="ca-ES">
                <a:solidFill>
                  <a:schemeClr val="tx1"/>
                </a:solidFill>
                <a:cs typeface="Arial"/>
              </a:rPr>
              <a:t> de </a:t>
            </a:r>
            <a:r>
              <a:rPr lang="ca-ES" err="1">
                <a:solidFill>
                  <a:schemeClr val="tx1"/>
                </a:solidFill>
                <a:cs typeface="Arial"/>
              </a:rPr>
              <a:t>datos</a:t>
            </a:r>
            <a:endParaRPr lang="ca-ES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77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0064-7718-43A5-96A7-980CE2D9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Calibri"/>
              </a:rPr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7530-22B1-4DB7-ABC9-E458C6BC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cs typeface="Calibri"/>
              </a:rPr>
              <a:t>El CSUC y la ciencia abierta</a:t>
            </a:r>
          </a:p>
          <a:p>
            <a:r>
              <a:rPr lang="es-ES">
                <a:cs typeface="Calibri"/>
              </a:rPr>
              <a:t>Servicios de datos para todo el ciclo de investigación</a:t>
            </a:r>
            <a:endParaRPr lang="es-ES">
              <a:ea typeface="Calibri"/>
              <a:cs typeface="Calibri"/>
            </a:endParaRPr>
          </a:p>
          <a:p>
            <a:r>
              <a:rPr lang="es-ES">
                <a:ea typeface="Calibri"/>
                <a:cs typeface="Calibri"/>
              </a:rPr>
              <a:t>Un ejemplo de uso de diferentes servicios</a:t>
            </a:r>
          </a:p>
          <a:p>
            <a:r>
              <a:rPr lang="es-ES">
                <a:ea typeface="Calibri"/>
                <a:cs typeface="Calibri"/>
              </a:rPr>
              <a:t>Crecimiento gracias a fondos europeos</a:t>
            </a: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816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tge 30" descr="Imatge que conté logotip&#10;&#10;Descripció generada automàticament">
            <a:extLst>
              <a:ext uri="{FF2B5EF4-FFF2-40B4-BE49-F238E27FC236}">
                <a16:creationId xmlns:a16="http://schemas.microsoft.com/office/drawing/2014/main" id="{7A113293-BFAC-9155-EDFF-0FE1B83A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572" y="3106825"/>
            <a:ext cx="3430857" cy="1722302"/>
          </a:xfrm>
          <a:prstGeom prst="rect">
            <a:avLst/>
          </a:prstGeom>
        </p:spPr>
      </p:pic>
      <p:pic>
        <p:nvPicPr>
          <p:cNvPr id="22" name="Imatge 23" descr="Imatge que conté text&#10;&#10;Descripció generada automàticament">
            <a:extLst>
              <a:ext uri="{FF2B5EF4-FFF2-40B4-BE49-F238E27FC236}">
                <a16:creationId xmlns:a16="http://schemas.microsoft.com/office/drawing/2014/main" id="{D5C68CD9-DD07-CB94-ACE6-71B0B59A6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059" y="4466433"/>
            <a:ext cx="2743200" cy="805866"/>
          </a:xfrm>
          <a:prstGeom prst="rect">
            <a:avLst/>
          </a:prstGeom>
        </p:spPr>
      </p:pic>
      <p:pic>
        <p:nvPicPr>
          <p:cNvPr id="24" name="Imatge 25">
            <a:extLst>
              <a:ext uri="{FF2B5EF4-FFF2-40B4-BE49-F238E27FC236}">
                <a16:creationId xmlns:a16="http://schemas.microsoft.com/office/drawing/2014/main" id="{9480BCDE-46DC-3CD0-9887-8A3331E69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060" y="5225857"/>
            <a:ext cx="2524125" cy="86677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err="1">
                <a:cs typeface="Arial"/>
              </a:rPr>
              <a:t>Crecimiento</a:t>
            </a:r>
            <a:r>
              <a:rPr lang="ca-ES">
                <a:cs typeface="Arial"/>
              </a:rPr>
              <a:t> </a:t>
            </a:r>
            <a:r>
              <a:rPr lang="ca-ES" b="0">
                <a:cs typeface="Arial"/>
              </a:rPr>
              <a:t>en infraestructura y </a:t>
            </a:r>
            <a:r>
              <a:rPr lang="ca-ES" b="0" err="1">
                <a:cs typeface="Arial"/>
              </a:rPr>
              <a:t>servicios</a:t>
            </a:r>
            <a:r>
              <a:rPr lang="ca-ES" b="0">
                <a:cs typeface="Arial"/>
              </a:rPr>
              <a:t> </a:t>
            </a:r>
            <a:r>
              <a:rPr lang="ca-ES" b="0" err="1">
                <a:cs typeface="Arial"/>
              </a:rPr>
              <a:t>gracias</a:t>
            </a:r>
            <a:r>
              <a:rPr lang="ca-ES" b="0">
                <a:cs typeface="Arial"/>
              </a:rPr>
              <a:t> a</a:t>
            </a:r>
            <a:r>
              <a:rPr lang="ca-ES">
                <a:cs typeface="Arial"/>
              </a:rPr>
              <a:t> fondos </a:t>
            </a:r>
            <a:r>
              <a:rPr lang="ca-ES" err="1">
                <a:cs typeface="Arial"/>
              </a:rPr>
              <a:t>europeos</a:t>
            </a:r>
            <a:endParaRPr lang="ca-ES" err="1"/>
          </a:p>
        </p:txBody>
      </p:sp>
      <p:pic>
        <p:nvPicPr>
          <p:cNvPr id="27" name="Imatge 6" descr="Imatge que conté logotip&#10;&#10;Descripció generada automàticament">
            <a:extLst>
              <a:ext uri="{FF2B5EF4-FFF2-40B4-BE49-F238E27FC236}">
                <a16:creationId xmlns:a16="http://schemas.microsoft.com/office/drawing/2014/main" id="{86ADA3F5-77EC-B979-FBF3-6C321594F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14" y="5385064"/>
            <a:ext cx="879890" cy="1063626"/>
          </a:xfrm>
          <a:prstGeom prst="rect">
            <a:avLst/>
          </a:prstGeom>
        </p:spPr>
      </p:pic>
      <p:pic>
        <p:nvPicPr>
          <p:cNvPr id="34" name="Imatge 7">
            <a:extLst>
              <a:ext uri="{FF2B5EF4-FFF2-40B4-BE49-F238E27FC236}">
                <a16:creationId xmlns:a16="http://schemas.microsoft.com/office/drawing/2014/main" id="{E914DB96-28A6-D05C-7C0F-03F1D8F1A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850" y="5693124"/>
            <a:ext cx="924933" cy="913889"/>
          </a:xfrm>
          <a:prstGeom prst="rect">
            <a:avLst/>
          </a:prstGeom>
        </p:spPr>
      </p:pic>
      <p:pic>
        <p:nvPicPr>
          <p:cNvPr id="37" name="Imatge 10">
            <a:extLst>
              <a:ext uri="{FF2B5EF4-FFF2-40B4-BE49-F238E27FC236}">
                <a16:creationId xmlns:a16="http://schemas.microsoft.com/office/drawing/2014/main" id="{65CDD96B-4536-91AE-2A1D-7D12E5C58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791" y="5640125"/>
            <a:ext cx="898940" cy="899083"/>
          </a:xfrm>
          <a:prstGeom prst="rect">
            <a:avLst/>
          </a:prstGeom>
        </p:spPr>
      </p:pic>
      <p:sp>
        <p:nvSpPr>
          <p:cNvPr id="13" name="Freeform 2">
            <a:extLst>
              <a:ext uri="{FF2B5EF4-FFF2-40B4-BE49-F238E27FC236}">
                <a16:creationId xmlns:a16="http://schemas.microsoft.com/office/drawing/2014/main" id="{DC8D4888-A981-0FCB-9EFA-E9E1BA3AC91E}"/>
              </a:ext>
            </a:extLst>
          </p:cNvPr>
          <p:cNvSpPr/>
          <p:nvPr/>
        </p:nvSpPr>
        <p:spPr>
          <a:xfrm rot="350229">
            <a:off x="2448815" y="4547406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911" r="-3911"/>
            </a:stretch>
          </a:blipFill>
        </p:spPr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00E0FDB-AE10-6804-F9D9-281410C35E05}"/>
              </a:ext>
            </a:extLst>
          </p:cNvPr>
          <p:cNvSpPr/>
          <p:nvPr/>
        </p:nvSpPr>
        <p:spPr>
          <a:xfrm flipH="1" flipV="1">
            <a:off x="-17806" y="5035984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BAA3C30F-3D85-4F03-8859-3FB318430CE4}"/>
              </a:ext>
            </a:extLst>
          </p:cNvPr>
          <p:cNvSpPr/>
          <p:nvPr/>
        </p:nvSpPr>
        <p:spPr>
          <a:xfrm rot="369542">
            <a:off x="5561746" y="4863208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781" r="-3781"/>
            </a:stretch>
          </a:blipFill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4744D72-1246-C7F1-5284-A83EF62E6952}"/>
              </a:ext>
            </a:extLst>
          </p:cNvPr>
          <p:cNvSpPr/>
          <p:nvPr/>
        </p:nvSpPr>
        <p:spPr>
          <a:xfrm rot="350229">
            <a:off x="1338469" y="4798972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911" t="-83459" r="-3911"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9901567-AFC6-FFFC-D03E-C4FE3F148B10}"/>
              </a:ext>
            </a:extLst>
          </p:cNvPr>
          <p:cNvSpPr/>
          <p:nvPr/>
        </p:nvSpPr>
        <p:spPr>
          <a:xfrm>
            <a:off x="544454" y="368663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1D8A102-F8FE-FAE6-D93B-109DCFA6DED7}"/>
              </a:ext>
            </a:extLst>
          </p:cNvPr>
          <p:cNvSpPr/>
          <p:nvPr/>
        </p:nvSpPr>
        <p:spPr>
          <a:xfrm>
            <a:off x="1714206" y="3808233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AE1DD980-CAC2-A945-999E-0D359F7A9C0E}"/>
              </a:ext>
            </a:extLst>
          </p:cNvPr>
          <p:cNvSpPr/>
          <p:nvPr/>
        </p:nvSpPr>
        <p:spPr>
          <a:xfrm>
            <a:off x="2893768" y="393290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8FF1EC0-207B-8EEF-9DEC-CD6D39F51D10}"/>
              </a:ext>
            </a:extLst>
          </p:cNvPr>
          <p:cNvSpPr/>
          <p:nvPr/>
        </p:nvSpPr>
        <p:spPr>
          <a:xfrm>
            <a:off x="4099468" y="4050260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79FEB630-A7CF-81B0-A711-D810E9C108E1}"/>
              </a:ext>
            </a:extLst>
          </p:cNvPr>
          <p:cNvSpPr/>
          <p:nvPr/>
        </p:nvSpPr>
        <p:spPr>
          <a:xfrm>
            <a:off x="5279029" y="4170385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2608D66F-E775-7D39-AA76-29B9863A3C51}"/>
              </a:ext>
            </a:extLst>
          </p:cNvPr>
          <p:cNvSpPr/>
          <p:nvPr/>
        </p:nvSpPr>
        <p:spPr>
          <a:xfrm>
            <a:off x="6487734" y="428122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6F4BF543-4D78-A04C-30EC-B5AB82811FDF}"/>
              </a:ext>
            </a:extLst>
          </p:cNvPr>
          <p:cNvSpPr/>
          <p:nvPr/>
        </p:nvSpPr>
        <p:spPr>
          <a:xfrm>
            <a:off x="7667295" y="440135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6"/>
                </a:lnTo>
                <a:lnTo>
                  <a:pt x="0" y="14203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94A643B-DD53-69E1-4527-FBC503552B42}"/>
              </a:ext>
            </a:extLst>
          </p:cNvPr>
          <p:cNvSpPr txBox="1"/>
          <p:nvPr/>
        </p:nvSpPr>
        <p:spPr>
          <a:xfrm rot="362228">
            <a:off x="1738236" y="4307872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9D18CAE8-744F-555C-DE9A-A40AB05ACCCA}"/>
              </a:ext>
            </a:extLst>
          </p:cNvPr>
          <p:cNvSpPr txBox="1"/>
          <p:nvPr/>
        </p:nvSpPr>
        <p:spPr>
          <a:xfrm rot="362228">
            <a:off x="2993823" y="4430995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3714E140-D5CF-978E-6A11-D814F5EEC58C}"/>
              </a:ext>
            </a:extLst>
          </p:cNvPr>
          <p:cNvSpPr txBox="1"/>
          <p:nvPr/>
        </p:nvSpPr>
        <p:spPr>
          <a:xfrm rot="362228">
            <a:off x="4192967" y="4583239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0AB3C3A3-043A-5B10-A31E-2095ACA2219D}"/>
              </a:ext>
            </a:extLst>
          </p:cNvPr>
          <p:cNvSpPr txBox="1"/>
          <p:nvPr/>
        </p:nvSpPr>
        <p:spPr>
          <a:xfrm rot="362228">
            <a:off x="5398912" y="471467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E41D0C4-48FD-61E0-98C5-70D397142459}"/>
              </a:ext>
            </a:extLst>
          </p:cNvPr>
          <p:cNvSpPr txBox="1"/>
          <p:nvPr/>
        </p:nvSpPr>
        <p:spPr>
          <a:xfrm rot="362228">
            <a:off x="6529746" y="4727803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DE4DB38C-17FC-EF34-1920-BD1B0FFAA89C}"/>
              </a:ext>
            </a:extLst>
          </p:cNvPr>
          <p:cNvSpPr txBox="1"/>
          <p:nvPr/>
        </p:nvSpPr>
        <p:spPr>
          <a:xfrm rot="362228">
            <a:off x="7746101" y="4952105"/>
            <a:ext cx="92760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DESCUBIERTA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BE359F7C-502B-707C-0F47-AABBB701002B}"/>
              </a:ext>
            </a:extLst>
          </p:cNvPr>
          <p:cNvSpPr txBox="1"/>
          <p:nvPr/>
        </p:nvSpPr>
        <p:spPr>
          <a:xfrm rot="362228">
            <a:off x="608839" y="4194424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sp>
        <p:nvSpPr>
          <p:cNvPr id="59" name="TextBox 5">
            <a:extLst>
              <a:ext uri="{FF2B5EF4-FFF2-40B4-BE49-F238E27FC236}">
                <a16:creationId xmlns:a16="http://schemas.microsoft.com/office/drawing/2014/main" id="{15D59DB2-2CCD-A50B-7C0D-F8958789DDFD}"/>
              </a:ext>
            </a:extLst>
          </p:cNvPr>
          <p:cNvSpPr txBox="1"/>
          <p:nvPr/>
        </p:nvSpPr>
        <p:spPr>
          <a:xfrm>
            <a:off x="1082615" y="1511572"/>
            <a:ext cx="1292127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CORA.EINA DMP</a:t>
            </a:r>
          </a:p>
        </p:txBody>
      </p:sp>
      <p:sp>
        <p:nvSpPr>
          <p:cNvPr id="66" name="TextBox 5">
            <a:extLst>
              <a:ext uri="{FF2B5EF4-FFF2-40B4-BE49-F238E27FC236}">
                <a16:creationId xmlns:a16="http://schemas.microsoft.com/office/drawing/2014/main" id="{34FF98DB-C918-9E9B-3D79-8F2ED5CE5E3D}"/>
              </a:ext>
            </a:extLst>
          </p:cNvPr>
          <p:cNvSpPr txBox="1"/>
          <p:nvPr/>
        </p:nvSpPr>
        <p:spPr>
          <a:xfrm>
            <a:off x="1913888" y="2016273"/>
            <a:ext cx="1579114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STORAGE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UNIDISC (OWNCLOUD)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69" name="Connector de fletxa recta 68">
            <a:extLst>
              <a:ext uri="{FF2B5EF4-FFF2-40B4-BE49-F238E27FC236}">
                <a16:creationId xmlns:a16="http://schemas.microsoft.com/office/drawing/2014/main" id="{18A8E3CC-D9DF-B8FC-48D4-10D1ACB5DBC3}"/>
              </a:ext>
            </a:extLst>
          </p:cNvPr>
          <p:cNvCxnSpPr/>
          <p:nvPr/>
        </p:nvCxnSpPr>
        <p:spPr>
          <a:xfrm>
            <a:off x="918358" y="1477489"/>
            <a:ext cx="3960" cy="220089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Connector de fletxa recta 69">
            <a:extLst>
              <a:ext uri="{FF2B5EF4-FFF2-40B4-BE49-F238E27FC236}">
                <a16:creationId xmlns:a16="http://schemas.microsoft.com/office/drawing/2014/main" id="{C18E271F-AA4D-D000-BC07-38F8A25ECF6D}"/>
              </a:ext>
            </a:extLst>
          </p:cNvPr>
          <p:cNvCxnSpPr>
            <a:cxnSpLocks/>
          </p:cNvCxnSpPr>
          <p:nvPr/>
        </p:nvCxnSpPr>
        <p:spPr>
          <a:xfrm>
            <a:off x="3649682" y="2051462"/>
            <a:ext cx="3960" cy="187432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de fletxa recta 70">
            <a:extLst>
              <a:ext uri="{FF2B5EF4-FFF2-40B4-BE49-F238E27FC236}">
                <a16:creationId xmlns:a16="http://schemas.microsoft.com/office/drawing/2014/main" id="{7A3042EB-ACA8-2B81-010E-D5497F58E4AA}"/>
              </a:ext>
            </a:extLst>
          </p:cNvPr>
          <p:cNvCxnSpPr>
            <a:cxnSpLocks/>
          </p:cNvCxnSpPr>
          <p:nvPr/>
        </p:nvCxnSpPr>
        <p:spPr>
          <a:xfrm>
            <a:off x="5282539" y="1378527"/>
            <a:ext cx="3960" cy="2666009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de fletxa recta 71">
            <a:extLst>
              <a:ext uri="{FF2B5EF4-FFF2-40B4-BE49-F238E27FC236}">
                <a16:creationId xmlns:a16="http://schemas.microsoft.com/office/drawing/2014/main" id="{C0C9484F-55CC-2400-27FA-825BCCDE1366}"/>
              </a:ext>
            </a:extLst>
          </p:cNvPr>
          <p:cNvCxnSpPr>
            <a:cxnSpLocks/>
          </p:cNvCxnSpPr>
          <p:nvPr/>
        </p:nvCxnSpPr>
        <p:spPr>
          <a:xfrm>
            <a:off x="6628408" y="1972292"/>
            <a:ext cx="3960" cy="237902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TextBox 5">
            <a:extLst>
              <a:ext uri="{FF2B5EF4-FFF2-40B4-BE49-F238E27FC236}">
                <a16:creationId xmlns:a16="http://schemas.microsoft.com/office/drawing/2014/main" id="{2C08E3D1-DB30-C88B-0B5D-09C56AC01784}"/>
              </a:ext>
            </a:extLst>
          </p:cNvPr>
          <p:cNvSpPr txBox="1"/>
          <p:nvPr/>
        </p:nvSpPr>
        <p:spPr>
          <a:xfrm>
            <a:off x="3546746" y="1382922"/>
            <a:ext cx="1579114" cy="1512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HPC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CLOUD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IA</a:t>
            </a: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(QUANTUM)</a:t>
            </a: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CB150453-8ED0-DD53-32A6-70B4F153787A}"/>
              </a:ext>
            </a:extLst>
          </p:cNvPr>
          <p:cNvSpPr txBox="1"/>
          <p:nvPr/>
        </p:nvSpPr>
        <p:spPr>
          <a:xfrm>
            <a:off x="6832252" y="2016273"/>
            <a:ext cx="1579114" cy="216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</a:t>
            </a:r>
            <a:r>
              <a:rPr lang="en-US" sz="1200" b="1" dirty="0">
                <a:solidFill>
                  <a:srgbClr val="454D40"/>
                </a:solidFill>
                <a:latin typeface="Calibri"/>
                <a:cs typeface="Calibri"/>
              </a:rPr>
              <a:t>RDR</a:t>
            </a: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TDX</a:t>
            </a: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REPOSITORIOS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PRESERVACIÓN</a:t>
            </a:r>
            <a:endParaRPr lang="en-US"/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BACKUP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sp>
        <p:nvSpPr>
          <p:cNvPr id="75" name="QuadreDeText 74">
            <a:extLst>
              <a:ext uri="{FF2B5EF4-FFF2-40B4-BE49-F238E27FC236}">
                <a16:creationId xmlns:a16="http://schemas.microsoft.com/office/drawing/2014/main" id="{D9316A36-9E5D-6FC4-B73B-97847046C6E5}"/>
              </a:ext>
            </a:extLst>
          </p:cNvPr>
          <p:cNvSpPr txBox="1"/>
          <p:nvPr/>
        </p:nvSpPr>
        <p:spPr>
          <a:xfrm>
            <a:off x="3840026" y="3489800"/>
            <a:ext cx="13874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54D40"/>
                </a:solidFill>
                <a:latin typeface="Calibri"/>
              </a:rPr>
              <a:t>OTROS SERVICIOS</a:t>
            </a:r>
            <a:r>
              <a:rPr lang="ca-ES" sz="1200">
                <a:solidFill>
                  <a:srgbClr val="454D40"/>
                </a:solidFill>
                <a:latin typeface="Calibri"/>
                <a:cs typeface="Calibri"/>
              </a:rPr>
              <a:t>​</a:t>
            </a:r>
            <a:endParaRPr lang="ca-ES"/>
          </a:p>
        </p:txBody>
      </p:sp>
      <p:cxnSp>
        <p:nvCxnSpPr>
          <p:cNvPr id="76" name="Connector de fletxa recta 75">
            <a:extLst>
              <a:ext uri="{FF2B5EF4-FFF2-40B4-BE49-F238E27FC236}">
                <a16:creationId xmlns:a16="http://schemas.microsoft.com/office/drawing/2014/main" id="{DC711F77-9DD1-17A2-18C6-3AC514D2C807}"/>
              </a:ext>
            </a:extLst>
          </p:cNvPr>
          <p:cNvCxnSpPr>
            <a:cxnSpLocks/>
          </p:cNvCxnSpPr>
          <p:nvPr/>
        </p:nvCxnSpPr>
        <p:spPr>
          <a:xfrm flipH="1">
            <a:off x="8799615" y="3804761"/>
            <a:ext cx="6540" cy="75437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7" name="TextBox 5">
            <a:extLst>
              <a:ext uri="{FF2B5EF4-FFF2-40B4-BE49-F238E27FC236}">
                <a16:creationId xmlns:a16="http://schemas.microsoft.com/office/drawing/2014/main" id="{9D199DE8-A65F-A709-E5AE-1BE37A2C559E}"/>
              </a:ext>
            </a:extLst>
          </p:cNvPr>
          <p:cNvSpPr txBox="1"/>
          <p:nvPr/>
        </p:nvSpPr>
        <p:spPr>
          <a:xfrm>
            <a:off x="7134443" y="3761004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PRC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5E3A0-E6AF-6426-8672-51035C8D0FEA}"/>
              </a:ext>
            </a:extLst>
          </p:cNvPr>
          <p:cNvSpPr/>
          <p:nvPr/>
        </p:nvSpPr>
        <p:spPr>
          <a:xfrm>
            <a:off x="3821615" y="3403445"/>
            <a:ext cx="1384609" cy="446048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48AF8-7527-910B-F8DC-04794983F985}"/>
              </a:ext>
            </a:extLst>
          </p:cNvPr>
          <p:cNvSpPr/>
          <p:nvPr/>
        </p:nvSpPr>
        <p:spPr>
          <a:xfrm>
            <a:off x="6581542" y="3161835"/>
            <a:ext cx="1384609" cy="446048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D733B-1136-0B26-AA4E-E034236F6CD6}"/>
              </a:ext>
            </a:extLst>
          </p:cNvPr>
          <p:cNvSpPr/>
          <p:nvPr/>
        </p:nvSpPr>
        <p:spPr>
          <a:xfrm>
            <a:off x="2483468" y="5605810"/>
            <a:ext cx="1068658" cy="1124413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3A409-2BC4-14CC-E20D-3B6DC154FC6A}"/>
              </a:ext>
            </a:extLst>
          </p:cNvPr>
          <p:cNvSpPr/>
          <p:nvPr/>
        </p:nvSpPr>
        <p:spPr>
          <a:xfrm>
            <a:off x="1470565" y="5457126"/>
            <a:ext cx="957147" cy="1087243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50527-D878-514E-335C-4A3AAFD0FD5E}"/>
              </a:ext>
            </a:extLst>
          </p:cNvPr>
          <p:cNvSpPr/>
          <p:nvPr/>
        </p:nvSpPr>
        <p:spPr>
          <a:xfrm>
            <a:off x="6590495" y="1902923"/>
            <a:ext cx="1384609" cy="446048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9F3AE8-29C8-F255-8941-CBB2507A370A}"/>
              </a:ext>
            </a:extLst>
          </p:cNvPr>
          <p:cNvSpPr/>
          <p:nvPr/>
        </p:nvSpPr>
        <p:spPr>
          <a:xfrm>
            <a:off x="7919688" y="3682225"/>
            <a:ext cx="929268" cy="464633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E0D220-E909-5273-EC32-F1CA90FDFB02}"/>
              </a:ext>
            </a:extLst>
          </p:cNvPr>
          <p:cNvSpPr/>
          <p:nvPr/>
        </p:nvSpPr>
        <p:spPr>
          <a:xfrm>
            <a:off x="1972371" y="2269737"/>
            <a:ext cx="1626218" cy="446049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559914-672D-14B4-C63F-E194B3FC4EB1}"/>
              </a:ext>
            </a:extLst>
          </p:cNvPr>
          <p:cNvSpPr/>
          <p:nvPr/>
        </p:nvSpPr>
        <p:spPr>
          <a:xfrm>
            <a:off x="922298" y="1433395"/>
            <a:ext cx="1347438" cy="446049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pic>
        <p:nvPicPr>
          <p:cNvPr id="26" name="Imatge 28">
            <a:extLst>
              <a:ext uri="{FF2B5EF4-FFF2-40B4-BE49-F238E27FC236}">
                <a16:creationId xmlns:a16="http://schemas.microsoft.com/office/drawing/2014/main" id="{33D07723-8819-84EF-FFC1-E2C8482246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7543" y="6002376"/>
            <a:ext cx="2276475" cy="81915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8A6F3E03-A8C1-43B5-E50D-9FBC2CA98C72}"/>
              </a:ext>
            </a:extLst>
          </p:cNvPr>
          <p:cNvSpPr/>
          <p:nvPr/>
        </p:nvSpPr>
        <p:spPr>
          <a:xfrm>
            <a:off x="8217053" y="3317488"/>
            <a:ext cx="4692804" cy="4116657"/>
          </a:xfrm>
          <a:prstGeom prst="ellipse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329375-E7ED-295B-6009-4CE24E65FEB7}"/>
              </a:ext>
            </a:extLst>
          </p:cNvPr>
          <p:cNvSpPr/>
          <p:nvPr/>
        </p:nvSpPr>
        <p:spPr>
          <a:xfrm>
            <a:off x="4620784" y="1266127"/>
            <a:ext cx="669073" cy="446048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A4BCBF-FB94-9F69-40E5-472816552D37}"/>
              </a:ext>
            </a:extLst>
          </p:cNvPr>
          <p:cNvSpPr/>
          <p:nvPr/>
        </p:nvSpPr>
        <p:spPr>
          <a:xfrm>
            <a:off x="4611491" y="2102468"/>
            <a:ext cx="669073" cy="446048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65CAD1-4A7A-E9C3-135E-40D73418F082}"/>
              </a:ext>
            </a:extLst>
          </p:cNvPr>
          <p:cNvSpPr/>
          <p:nvPr/>
        </p:nvSpPr>
        <p:spPr>
          <a:xfrm>
            <a:off x="4342005" y="1730760"/>
            <a:ext cx="947851" cy="381001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4E41AB-2261-2F65-9A89-E22E38976718}"/>
              </a:ext>
            </a:extLst>
          </p:cNvPr>
          <p:cNvSpPr/>
          <p:nvPr/>
        </p:nvSpPr>
        <p:spPr>
          <a:xfrm>
            <a:off x="4053932" y="587761"/>
            <a:ext cx="5036633" cy="446048"/>
          </a:xfrm>
          <a:prstGeom prst="rect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a-ES" err="1">
                <a:solidFill>
                  <a:schemeClr val="tx1"/>
                </a:solidFill>
                <a:cs typeface="Arial"/>
              </a:rPr>
              <a:t>Ampliación</a:t>
            </a:r>
            <a:r>
              <a:rPr lang="ca-ES">
                <a:solidFill>
                  <a:schemeClr val="tx1"/>
                </a:solidFill>
                <a:cs typeface="Arial"/>
              </a:rPr>
              <a:t> y </a:t>
            </a:r>
            <a:r>
              <a:rPr lang="ca-ES" err="1">
                <a:solidFill>
                  <a:schemeClr val="tx1"/>
                </a:solidFill>
                <a:cs typeface="Arial"/>
              </a:rPr>
              <a:t>mejora</a:t>
            </a:r>
            <a:r>
              <a:rPr lang="ca-ES">
                <a:solidFill>
                  <a:schemeClr val="tx1"/>
                </a:solidFill>
                <a:cs typeface="Arial"/>
              </a:rPr>
              <a:t> de los </a:t>
            </a:r>
            <a:r>
              <a:rPr lang="ca-ES" err="1">
                <a:solidFill>
                  <a:schemeClr val="tx1"/>
                </a:solidFill>
                <a:cs typeface="Arial"/>
              </a:rPr>
              <a:t>servicios</a:t>
            </a:r>
            <a:r>
              <a:rPr lang="ca-ES">
                <a:solidFill>
                  <a:schemeClr val="tx1"/>
                </a:solidFill>
                <a:cs typeface="Arial"/>
              </a:rPr>
              <a:t> de </a:t>
            </a:r>
            <a:r>
              <a:rPr lang="ca-ES" err="1">
                <a:solidFill>
                  <a:schemeClr val="tx1"/>
                </a:solidFill>
                <a:cs typeface="Arial"/>
              </a:rPr>
              <a:t>datos</a:t>
            </a:r>
            <a:endParaRPr lang="ca-ES">
              <a:solidFill>
                <a:schemeClr val="tx1"/>
              </a:solidFill>
              <a:cs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D751E2-2B41-57AE-79BE-18C2284395FA}"/>
              </a:ext>
            </a:extLst>
          </p:cNvPr>
          <p:cNvSpPr/>
          <p:nvPr/>
        </p:nvSpPr>
        <p:spPr>
          <a:xfrm>
            <a:off x="262515" y="5280565"/>
            <a:ext cx="1124414" cy="1282389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B17303-8DAC-D8AF-7237-C39B73E3DBF7}"/>
              </a:ext>
            </a:extLst>
          </p:cNvPr>
          <p:cNvSpPr/>
          <p:nvPr/>
        </p:nvSpPr>
        <p:spPr>
          <a:xfrm>
            <a:off x="4518566" y="6404980"/>
            <a:ext cx="4544121" cy="45534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a-ES" err="1">
                <a:solidFill>
                  <a:schemeClr val="tx1"/>
                </a:solidFill>
              </a:rPr>
              <a:t>Renovación</a:t>
            </a:r>
            <a:r>
              <a:rPr lang="ca-ES">
                <a:solidFill>
                  <a:schemeClr val="tx1"/>
                </a:solidFill>
              </a:rPr>
              <a:t> de la infraestructura de HPC</a:t>
            </a:r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400934CC-8B57-A26F-E6BF-FA505ECCAF59}"/>
              </a:ext>
            </a:extLst>
          </p:cNvPr>
          <p:cNvGrpSpPr/>
          <p:nvPr/>
        </p:nvGrpSpPr>
        <p:grpSpPr>
          <a:xfrm>
            <a:off x="9147070" y="750336"/>
            <a:ext cx="3060837" cy="1807998"/>
            <a:chOff x="9140671" y="1048170"/>
            <a:chExt cx="3060837" cy="1807998"/>
          </a:xfrm>
        </p:grpSpPr>
        <p:pic>
          <p:nvPicPr>
            <p:cNvPr id="4" name="Imagen 2">
              <a:extLst>
                <a:ext uri="{FF2B5EF4-FFF2-40B4-BE49-F238E27FC236}">
                  <a16:creationId xmlns:a16="http://schemas.microsoft.com/office/drawing/2014/main" id="{A20234FF-9C23-5516-8890-7DD4FE98D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02" b="-12674"/>
            <a:stretch/>
          </p:blipFill>
          <p:spPr bwMode="auto">
            <a:xfrm>
              <a:off x="9348624" y="1048170"/>
              <a:ext cx="2852884" cy="563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2">
              <a:extLst>
                <a:ext uri="{FF2B5EF4-FFF2-40B4-BE49-F238E27FC236}">
                  <a16:creationId xmlns:a16="http://schemas.microsoft.com/office/drawing/2014/main" id="{C76DDD7B-ADFF-6071-C638-CD65F97BE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3" t="-1710" b="-1"/>
            <a:stretch/>
          </p:blipFill>
          <p:spPr bwMode="auto">
            <a:xfrm>
              <a:off x="9140671" y="2306313"/>
              <a:ext cx="2648718" cy="549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2">
              <a:extLst>
                <a:ext uri="{FF2B5EF4-FFF2-40B4-BE49-F238E27FC236}">
                  <a16:creationId xmlns:a16="http://schemas.microsoft.com/office/drawing/2014/main" id="{DF4F32BD-3FA8-0604-BBCC-275FDDD79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6" t="-23865" r="37880" b="-15747"/>
            <a:stretch/>
          </p:blipFill>
          <p:spPr bwMode="auto">
            <a:xfrm>
              <a:off x="9214124" y="1588495"/>
              <a:ext cx="2185812" cy="6558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806B9F7-4340-D142-179C-713269CB392A}"/>
              </a:ext>
            </a:extLst>
          </p:cNvPr>
          <p:cNvSpPr/>
          <p:nvPr/>
        </p:nvSpPr>
        <p:spPr>
          <a:xfrm>
            <a:off x="8238763" y="-1149890"/>
            <a:ext cx="4692804" cy="4116657"/>
          </a:xfrm>
          <a:prstGeom prst="ellipse">
            <a:avLst/>
          </a:prstGeom>
          <a:solidFill>
            <a:srgbClr val="72BFC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BB521D1-7A05-D276-5708-3E7E39E34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420" y="2873938"/>
            <a:ext cx="4997090" cy="1690628"/>
          </a:xfrm>
        </p:spPr>
        <p:txBody>
          <a:bodyPr/>
          <a:lstStyle/>
          <a:p>
            <a:r>
              <a:rPr lang="es-ES" sz="4300" b="0" dirty="0">
                <a:ea typeface="+mj-lt"/>
                <a:cs typeface="+mj-lt"/>
              </a:rPr>
              <a:t>Muchas gracias por su atención</a:t>
            </a:r>
            <a:br>
              <a:rPr lang="es-ES" sz="4300" b="0" dirty="0">
                <a:ea typeface="+mj-lt"/>
                <a:cs typeface="+mj-lt"/>
              </a:rPr>
            </a:br>
            <a:endParaRPr lang="ca-ES" sz="4300" b="0">
              <a:ea typeface="+mj-lt"/>
              <a:cs typeface="+mj-lt"/>
            </a:endParaRP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4DA625A7-C1C6-E938-B483-613DE8360E0F}"/>
              </a:ext>
            </a:extLst>
          </p:cNvPr>
          <p:cNvSpPr txBox="1"/>
          <p:nvPr/>
        </p:nvSpPr>
        <p:spPr>
          <a:xfrm>
            <a:off x="9107777" y="2103652"/>
            <a:ext cx="2842445" cy="31393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/>
              <a:t>Ricard de la Vega</a:t>
            </a:r>
          </a:p>
          <a:p>
            <a:r>
              <a:rPr lang="es-ES" i="1">
                <a:hlinkClick r:id="rId2"/>
              </a:rPr>
              <a:t>ricard.delavega@csuc.cat</a:t>
            </a:r>
            <a:endParaRPr lang="es-ES" i="1"/>
          </a:p>
          <a:p>
            <a:r>
              <a:rPr lang="es-ES"/>
              <a:t>       @rdelavega</a:t>
            </a:r>
          </a:p>
          <a:p>
            <a:endParaRPr lang="es-ES"/>
          </a:p>
          <a:p>
            <a:r>
              <a:rPr lang="es-ES"/>
              <a:t>Mireia Alcalá</a:t>
            </a:r>
          </a:p>
          <a:p>
            <a:r>
              <a:rPr lang="es-ES" i="1">
                <a:hlinkClick r:id="rId3"/>
              </a:rPr>
              <a:t>mireia.alcala@csuc.cat</a:t>
            </a:r>
          </a:p>
          <a:p>
            <a:endParaRPr lang="es-ES" i="1">
              <a:cs typeface="Arial"/>
            </a:endParaRPr>
          </a:p>
          <a:p>
            <a:endParaRPr lang="es-ES" i="1">
              <a:cs typeface="Arial"/>
            </a:endParaRPr>
          </a:p>
          <a:p>
            <a:r>
              <a:rPr lang="es-ES">
                <a:latin typeface="Arial"/>
                <a:cs typeface="Arial"/>
              </a:rPr>
              <a:t>Núria Raga</a:t>
            </a:r>
            <a:endParaRPr lang="es-ES" i="1">
              <a:cs typeface="Arial"/>
            </a:endParaRPr>
          </a:p>
          <a:p>
            <a:r>
              <a:rPr lang="es-ES" i="1">
                <a:latin typeface="Arial"/>
                <a:cs typeface="Arial"/>
                <a:hlinkClick r:id="rId4"/>
              </a:rPr>
              <a:t>nuria.raga@csuc.cat</a:t>
            </a:r>
            <a:endParaRPr lang="es-ES" i="1">
              <a:cs typeface="Arial"/>
            </a:endParaRPr>
          </a:p>
          <a:p>
            <a:endParaRPr lang="es-ES">
              <a:cs typeface="Arial"/>
            </a:endParaRPr>
          </a:p>
        </p:txBody>
      </p:sp>
      <p:pic>
        <p:nvPicPr>
          <p:cNvPr id="8" name="Imagen 6" descr="Imagen que contiene persona, interior, mujer&#10;&#10;Descripción generada automáticamente">
            <a:extLst>
              <a:ext uri="{FF2B5EF4-FFF2-40B4-BE49-F238E27FC236}">
                <a16:creationId xmlns:a16="http://schemas.microsoft.com/office/drawing/2014/main" id="{B32F98C2-8C2E-5365-FAD1-25C83FDC0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92" y="3184079"/>
            <a:ext cx="862584" cy="862584"/>
          </a:xfrm>
          <a:prstGeom prst="rect">
            <a:avLst/>
          </a:prstGeom>
        </p:spPr>
      </p:pic>
      <p:pic>
        <p:nvPicPr>
          <p:cNvPr id="10" name="Imagen 8" descr="Imagen que contiene hombre, persona, pared, interior&#10;&#10;Descripción generada automáticamente">
            <a:extLst>
              <a:ext uri="{FF2B5EF4-FFF2-40B4-BE49-F238E27FC236}">
                <a16:creationId xmlns:a16="http://schemas.microsoft.com/office/drawing/2014/main" id="{433C65B6-F7FC-BDDC-5CE8-E9DA3FCC4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96" y="2172989"/>
            <a:ext cx="862584" cy="862584"/>
          </a:xfrm>
          <a:prstGeom prst="rect">
            <a:avLst/>
          </a:prstGeom>
        </p:spPr>
      </p:pic>
      <p:pic>
        <p:nvPicPr>
          <p:cNvPr id="12" name="Imagen 12" descr="Imatge que conté text, engranatge&#10;&#10;Descripció generada automàticament">
            <a:extLst>
              <a:ext uri="{FF2B5EF4-FFF2-40B4-BE49-F238E27FC236}">
                <a16:creationId xmlns:a16="http://schemas.microsoft.com/office/drawing/2014/main" id="{A87C07EB-AFE0-B604-C9C2-9E6260EFE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41" y="2671907"/>
            <a:ext cx="509045" cy="509045"/>
          </a:xfrm>
          <a:prstGeom prst="rect">
            <a:avLst/>
          </a:prstGeom>
        </p:spPr>
      </p:pic>
      <p:pic>
        <p:nvPicPr>
          <p:cNvPr id="14" name="Imatge 5">
            <a:extLst>
              <a:ext uri="{FF2B5EF4-FFF2-40B4-BE49-F238E27FC236}">
                <a16:creationId xmlns:a16="http://schemas.microsoft.com/office/drawing/2014/main" id="{B557A9D7-22E2-3A2D-EFDF-A5463A07EC0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40171" y="4221993"/>
            <a:ext cx="872836" cy="8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8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1DDF8FE-92C0-DFA1-A627-9C2C3EE9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cs typeface="Arial"/>
              </a:rPr>
              <a:t>Consorci de Serveis Universitaris de Catalunya (CSUC)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D7BFB1-56EB-B773-2B5B-6BF7200F5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785" y="806383"/>
            <a:ext cx="8412480" cy="485514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sz="1050" dirty="0">
              <a:cs typeface="Calibri"/>
            </a:endParaRPr>
          </a:p>
          <a:p>
            <a:pPr marL="0" indent="0">
              <a:buNone/>
            </a:pPr>
            <a:r>
              <a:rPr lang="es-ES" sz="1600" dirty="0">
                <a:cs typeface="Calibri"/>
              </a:rPr>
              <a:t>Entidades consorciadas:</a:t>
            </a:r>
          </a:p>
          <a:p>
            <a:endParaRPr lang="es-ES" sz="1800" dirty="0">
              <a:cs typeface="Calibri"/>
            </a:endParaRPr>
          </a:p>
          <a:p>
            <a:pPr marL="0" indent="0">
              <a:buNone/>
            </a:pPr>
            <a:endParaRPr lang="es-ES" sz="1800" dirty="0">
              <a:cs typeface="Calibri"/>
            </a:endParaRPr>
          </a:p>
          <a:p>
            <a:pPr marL="0" indent="0">
              <a:buNone/>
            </a:pPr>
            <a:endParaRPr lang="es-ES" sz="1800" dirty="0">
              <a:cs typeface="Calibri"/>
            </a:endParaRPr>
          </a:p>
          <a:p>
            <a:pPr marL="0" indent="0">
              <a:buNone/>
            </a:pPr>
            <a:endParaRPr lang="es-ES" sz="1800" dirty="0">
              <a:cs typeface="Calibri"/>
            </a:endParaRPr>
          </a:p>
          <a:p>
            <a:pPr marL="0" indent="0">
              <a:buNone/>
            </a:pPr>
            <a:endParaRPr lang="es-ES" sz="1800" dirty="0">
              <a:cs typeface="Calibri"/>
            </a:endParaRPr>
          </a:p>
          <a:p>
            <a:pPr marL="0" indent="0">
              <a:buNone/>
            </a:pPr>
            <a:endParaRPr lang="es-ES" sz="1800" dirty="0">
              <a:cs typeface="Calibri"/>
            </a:endParaRPr>
          </a:p>
          <a:p>
            <a:pPr marL="0" indent="0">
              <a:buNone/>
            </a:pPr>
            <a:endParaRPr lang="es-ES" sz="1800" dirty="0">
              <a:cs typeface="Calibri"/>
            </a:endParaRPr>
          </a:p>
          <a:p>
            <a:pPr marL="0" indent="0">
              <a:buNone/>
            </a:pPr>
            <a:endParaRPr lang="es-ES" sz="1800" dirty="0">
              <a:cs typeface="Calibri"/>
            </a:endParaRPr>
          </a:p>
          <a:p>
            <a:pPr marL="0" indent="0">
              <a:buNone/>
            </a:pPr>
            <a:r>
              <a:rPr lang="es-ES" sz="1600" dirty="0">
                <a:cs typeface="Calibri"/>
              </a:rPr>
              <a:t>Entidades asociadas:</a:t>
            </a:r>
          </a:p>
          <a:p>
            <a:endParaRPr lang="es-ES" dirty="0">
              <a:cs typeface="Calibri"/>
            </a:endParaRPr>
          </a:p>
        </p:txBody>
      </p:sp>
      <p:pic>
        <p:nvPicPr>
          <p:cNvPr id="11" name="Picture 52" descr="Imatge que conté logotip&#10;&#10;Descripció generada automàticament">
            <a:extLst>
              <a:ext uri="{FF2B5EF4-FFF2-40B4-BE49-F238E27FC236}">
                <a16:creationId xmlns:a16="http://schemas.microsoft.com/office/drawing/2014/main" id="{5D97DFC0-F262-788C-BEF5-C0202CC3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87" y="4396597"/>
            <a:ext cx="7688197" cy="1264932"/>
          </a:xfrm>
          <a:prstGeom prst="rect">
            <a:avLst/>
          </a:prstGeom>
        </p:spPr>
      </p:pic>
      <p:grpSp>
        <p:nvGrpSpPr>
          <p:cNvPr id="5" name="Agrupa 4">
            <a:extLst>
              <a:ext uri="{FF2B5EF4-FFF2-40B4-BE49-F238E27FC236}">
                <a16:creationId xmlns:a16="http://schemas.microsoft.com/office/drawing/2014/main" id="{89B22CEE-6923-22BA-51B9-33B7A871270F}"/>
              </a:ext>
            </a:extLst>
          </p:cNvPr>
          <p:cNvGrpSpPr/>
          <p:nvPr/>
        </p:nvGrpSpPr>
        <p:grpSpPr>
          <a:xfrm>
            <a:off x="1499621" y="1396513"/>
            <a:ext cx="8467928" cy="2523744"/>
            <a:chOff x="1499621" y="1396513"/>
            <a:chExt cx="8467928" cy="2523744"/>
          </a:xfrm>
        </p:grpSpPr>
        <p:grpSp>
          <p:nvGrpSpPr>
            <p:cNvPr id="4" name="Agrupa 3">
              <a:extLst>
                <a:ext uri="{FF2B5EF4-FFF2-40B4-BE49-F238E27FC236}">
                  <a16:creationId xmlns:a16="http://schemas.microsoft.com/office/drawing/2014/main" id="{B53AB522-6A69-8DCE-23D3-66FE9DA63D13}"/>
                </a:ext>
              </a:extLst>
            </p:cNvPr>
            <p:cNvGrpSpPr/>
            <p:nvPr/>
          </p:nvGrpSpPr>
          <p:grpSpPr>
            <a:xfrm>
              <a:off x="1499621" y="1396513"/>
              <a:ext cx="8467928" cy="2523744"/>
              <a:chOff x="1499621" y="1396513"/>
              <a:chExt cx="8467928" cy="2523744"/>
            </a:xfrm>
          </p:grpSpPr>
          <p:pic>
            <p:nvPicPr>
              <p:cNvPr id="9" name="Picture 50" descr="Imagen que contiene texto&#10;&#10;Descripción generada con confianza alta">
                <a:extLst>
                  <a:ext uri="{FF2B5EF4-FFF2-40B4-BE49-F238E27FC236}">
                    <a16:creationId xmlns:a16="http://schemas.microsoft.com/office/drawing/2014/main" id="{EE383A1F-8FB1-A739-5044-ECA5603DC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621" y="1396513"/>
                <a:ext cx="8467928" cy="2523744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EAD91B-16FA-353A-A523-7508B30B52C1}"/>
                  </a:ext>
                </a:extLst>
              </p:cNvPr>
              <p:cNvSpPr/>
              <p:nvPr/>
            </p:nvSpPr>
            <p:spPr>
              <a:xfrm>
                <a:off x="4819771" y="2952646"/>
                <a:ext cx="1837648" cy="878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pic>
          <p:nvPicPr>
            <p:cNvPr id="1028" name="Picture 4" descr="Logo URL horitzontal">
              <a:extLst>
                <a:ext uri="{FF2B5EF4-FFF2-40B4-BE49-F238E27FC236}">
                  <a16:creationId xmlns:a16="http://schemas.microsoft.com/office/drawing/2014/main" id="{3ECD02A4-8CEB-B100-9044-73B93A315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7" b="15867"/>
            <a:stretch/>
          </p:blipFill>
          <p:spPr bwMode="auto">
            <a:xfrm>
              <a:off x="4636305" y="3082814"/>
              <a:ext cx="2194560" cy="558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628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1DDF8FE-92C0-DFA1-A627-9C2C3EE9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cs typeface="Arial"/>
              </a:rPr>
              <a:t>Consorci de Serveis Universitaris de Catalunya (CSUC)</a:t>
            </a:r>
          </a:p>
        </p:txBody>
      </p:sp>
      <p:pic>
        <p:nvPicPr>
          <p:cNvPr id="5" name="Imatge 5" descr="Imatge que conté text&#10;&#10;Descripció generada automàticament">
            <a:extLst>
              <a:ext uri="{FF2B5EF4-FFF2-40B4-BE49-F238E27FC236}">
                <a16:creationId xmlns:a16="http://schemas.microsoft.com/office/drawing/2014/main" id="{0DAA4E0D-88A9-B0BD-5A8C-F131D1AEB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24" y="943392"/>
            <a:ext cx="11483897" cy="49688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3BDD8-E88C-D3C0-3863-C1ADA37EF56B}"/>
              </a:ext>
            </a:extLst>
          </p:cNvPr>
          <p:cNvSpPr txBox="1"/>
          <p:nvPr/>
        </p:nvSpPr>
        <p:spPr>
          <a:xfrm>
            <a:off x="8525520" y="4987998"/>
            <a:ext cx="3502699" cy="1133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lvl="1" indent="-1714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Arial"/>
                <a:cs typeface="Arial"/>
              </a:rPr>
              <a:t>En 2014 se crea una línea estratégica de actuaciones de apoyo a la investigación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lvl="1" indent="-1714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Arial"/>
                <a:cs typeface="Arial"/>
              </a:rPr>
              <a:t>En 2017 se crea una nueva área organizativa de Ciencia Abierta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39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0064-7718-43A5-96A7-980CE2D9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Calibri"/>
              </a:rPr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7530-22B1-4DB7-ABC9-E458C6BC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solidFill>
                  <a:schemeClr val="bg1">
                    <a:lumMod val="75000"/>
                  </a:schemeClr>
                </a:solidFill>
                <a:cs typeface="Calibri"/>
              </a:rPr>
              <a:t>El CSUC y la ciencia abierta</a:t>
            </a:r>
            <a:endParaRPr lang="es-ES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r>
              <a:rPr lang="es-ES" b="1">
                <a:cs typeface="Calibri"/>
              </a:rPr>
              <a:t>Servicios de datos para todo el ciclo de investigación</a:t>
            </a:r>
            <a:endParaRPr lang="es-ES" b="1">
              <a:ea typeface="Calibri"/>
              <a:cs typeface="Calibri"/>
            </a:endParaRPr>
          </a:p>
          <a:p>
            <a:r>
              <a:rPr lang="es-ES">
                <a:ea typeface="Calibri"/>
                <a:cs typeface="Calibri"/>
              </a:rPr>
              <a:t>Un ejemplo de uso de diferentes servicios</a:t>
            </a:r>
          </a:p>
          <a:p>
            <a:r>
              <a:rPr lang="es-ES">
                <a:ea typeface="Calibri"/>
                <a:cs typeface="Calibri"/>
              </a:rPr>
              <a:t>Crecimiento gracias a fondos europeos</a:t>
            </a: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43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err="1">
                <a:cs typeface="Arial"/>
              </a:rPr>
              <a:t>Research</a:t>
            </a:r>
            <a:r>
              <a:rPr lang="ca-ES">
                <a:cs typeface="Arial"/>
              </a:rPr>
              <a:t> </a:t>
            </a:r>
            <a:r>
              <a:rPr lang="ca-ES" err="1">
                <a:cs typeface="Arial"/>
              </a:rPr>
              <a:t>Life</a:t>
            </a:r>
            <a:r>
              <a:rPr lang="ca-ES">
                <a:cs typeface="Arial"/>
              </a:rPr>
              <a:t> </a:t>
            </a:r>
            <a:r>
              <a:rPr lang="ca-ES" err="1">
                <a:cs typeface="Arial"/>
              </a:rPr>
              <a:t>Cycle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and</a:t>
            </a:r>
            <a:r>
              <a:rPr lang="ca-ES">
                <a:cs typeface="Arial"/>
              </a:rPr>
              <a:t> Data Management </a:t>
            </a:r>
            <a:r>
              <a:rPr lang="ca-ES" err="1">
                <a:cs typeface="Arial"/>
              </a:rPr>
              <a:t>Life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Cycle</a:t>
            </a:r>
            <a:r>
              <a:rPr lang="ca-ES">
                <a:cs typeface="Arial"/>
              </a:rPr>
              <a:t> </a:t>
            </a:r>
            <a:endParaRPr lang="ca-ES"/>
          </a:p>
        </p:txBody>
      </p:sp>
      <p:pic>
        <p:nvPicPr>
          <p:cNvPr id="4" name="Imatge 4" descr="Imatge que conté gràfic, diagrama&#10;&#10;Descripció generada automàticament">
            <a:extLst>
              <a:ext uri="{FF2B5EF4-FFF2-40B4-BE49-F238E27FC236}">
                <a16:creationId xmlns:a16="http://schemas.microsoft.com/office/drawing/2014/main" id="{676860B5-C01C-6632-307A-7FB240E2C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957" y="985901"/>
            <a:ext cx="2474027" cy="2444338"/>
          </a:xfrm>
        </p:spPr>
      </p:pic>
      <p:pic>
        <p:nvPicPr>
          <p:cNvPr id="7" name="Imatge 3" descr="Imatge que conté diagrama&#10;&#10;Descripció generada automàticament">
            <a:extLst>
              <a:ext uri="{FF2B5EF4-FFF2-40B4-BE49-F238E27FC236}">
                <a16:creationId xmlns:a16="http://schemas.microsoft.com/office/drawing/2014/main" id="{7811F8F4-D1CD-173D-A6B5-01E8DD0FE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45" y="898150"/>
            <a:ext cx="4932886" cy="2760505"/>
          </a:xfrm>
          <a:prstGeom prst="rect">
            <a:avLst/>
          </a:prstGeom>
        </p:spPr>
      </p:pic>
      <p:pic>
        <p:nvPicPr>
          <p:cNvPr id="5" name="Imatge 5" descr="Imatge que conté diagrama&#10;&#10;Descripció generada automàticament">
            <a:extLst>
              <a:ext uri="{FF2B5EF4-FFF2-40B4-BE49-F238E27FC236}">
                <a16:creationId xmlns:a16="http://schemas.microsoft.com/office/drawing/2014/main" id="{F3633D3F-0EFC-4547-1915-C4C1EA81F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73000" y="897775"/>
            <a:ext cx="2624433" cy="29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tge 4" descr="Imatge que conté text, cartell&#10;&#10;Descripció generada automàticament">
            <a:extLst>
              <a:ext uri="{FF2B5EF4-FFF2-40B4-BE49-F238E27FC236}">
                <a16:creationId xmlns:a16="http://schemas.microsoft.com/office/drawing/2014/main" id="{E75565A0-37EF-5370-1E94-ADAFE6A5C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56149" y="3663414"/>
            <a:ext cx="3113934" cy="270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tge 7" descr="Imatge que conté diagrama&#10;&#10;Descripció generada automàticament">
            <a:extLst>
              <a:ext uri="{FF2B5EF4-FFF2-40B4-BE49-F238E27FC236}">
                <a16:creationId xmlns:a16="http://schemas.microsoft.com/office/drawing/2014/main" id="{5A25CBFA-80EF-95F4-A18A-15A795189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86466" y="3856719"/>
            <a:ext cx="4796906" cy="26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51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err="1">
                <a:cs typeface="Arial"/>
              </a:rPr>
              <a:t>Research</a:t>
            </a:r>
            <a:r>
              <a:rPr lang="ca-ES">
                <a:cs typeface="Arial"/>
              </a:rPr>
              <a:t> </a:t>
            </a:r>
            <a:r>
              <a:rPr lang="ca-ES" err="1">
                <a:cs typeface="Arial"/>
              </a:rPr>
              <a:t>Life</a:t>
            </a:r>
            <a:r>
              <a:rPr lang="ca-ES">
                <a:cs typeface="Arial"/>
              </a:rPr>
              <a:t> </a:t>
            </a:r>
            <a:r>
              <a:rPr lang="ca-ES" err="1">
                <a:cs typeface="Arial"/>
              </a:rPr>
              <a:t>Cycle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and</a:t>
            </a:r>
            <a:r>
              <a:rPr lang="ca-ES">
                <a:cs typeface="Arial"/>
              </a:rPr>
              <a:t> Data Management </a:t>
            </a:r>
            <a:r>
              <a:rPr lang="ca-ES" err="1">
                <a:cs typeface="Arial"/>
              </a:rPr>
              <a:t>Life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Cycle</a:t>
            </a:r>
            <a:r>
              <a:rPr lang="ca-ES">
                <a:cs typeface="Arial"/>
              </a:rPr>
              <a:t> </a:t>
            </a:r>
            <a:endParaRPr lang="ca-ES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DC8D4888-A981-0FCB-9EFA-E9E1BA3AC91E}"/>
              </a:ext>
            </a:extLst>
          </p:cNvPr>
          <p:cNvSpPr/>
          <p:nvPr/>
        </p:nvSpPr>
        <p:spPr>
          <a:xfrm rot="350229">
            <a:off x="2448815" y="4547406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11" r="-3911"/>
            </a:stretch>
          </a:blipFill>
        </p:spPr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00E0FDB-AE10-6804-F9D9-281410C35E05}"/>
              </a:ext>
            </a:extLst>
          </p:cNvPr>
          <p:cNvSpPr/>
          <p:nvPr/>
        </p:nvSpPr>
        <p:spPr>
          <a:xfrm flipH="1" flipV="1">
            <a:off x="-17806" y="5035984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BAA3C30F-3D85-4F03-8859-3FB318430CE4}"/>
              </a:ext>
            </a:extLst>
          </p:cNvPr>
          <p:cNvSpPr/>
          <p:nvPr/>
        </p:nvSpPr>
        <p:spPr>
          <a:xfrm rot="369542">
            <a:off x="5561746" y="4863208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81" r="-3781"/>
            </a:stretch>
          </a:blipFill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4744D72-1246-C7F1-5284-A83EF62E6952}"/>
              </a:ext>
            </a:extLst>
          </p:cNvPr>
          <p:cNvSpPr/>
          <p:nvPr/>
        </p:nvSpPr>
        <p:spPr>
          <a:xfrm rot="350229">
            <a:off x="1338469" y="4798972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11" t="-83459" r="-3911"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9901567-AFC6-FFFC-D03E-C4FE3F148B10}"/>
              </a:ext>
            </a:extLst>
          </p:cNvPr>
          <p:cNvSpPr/>
          <p:nvPr/>
        </p:nvSpPr>
        <p:spPr>
          <a:xfrm>
            <a:off x="544454" y="368663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1D8A102-F8FE-FAE6-D93B-109DCFA6DED7}"/>
              </a:ext>
            </a:extLst>
          </p:cNvPr>
          <p:cNvSpPr/>
          <p:nvPr/>
        </p:nvSpPr>
        <p:spPr>
          <a:xfrm>
            <a:off x="1714206" y="3808233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AE1DD980-CAC2-A945-999E-0D359F7A9C0E}"/>
              </a:ext>
            </a:extLst>
          </p:cNvPr>
          <p:cNvSpPr/>
          <p:nvPr/>
        </p:nvSpPr>
        <p:spPr>
          <a:xfrm>
            <a:off x="2893768" y="393290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8FF1EC0-207B-8EEF-9DEC-CD6D39F51D10}"/>
              </a:ext>
            </a:extLst>
          </p:cNvPr>
          <p:cNvSpPr/>
          <p:nvPr/>
        </p:nvSpPr>
        <p:spPr>
          <a:xfrm>
            <a:off x="4099468" y="4050260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79FEB630-A7CF-81B0-A711-D810E9C108E1}"/>
              </a:ext>
            </a:extLst>
          </p:cNvPr>
          <p:cNvSpPr/>
          <p:nvPr/>
        </p:nvSpPr>
        <p:spPr>
          <a:xfrm>
            <a:off x="5279029" y="4170385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2608D66F-E775-7D39-AA76-29B9863A3C51}"/>
              </a:ext>
            </a:extLst>
          </p:cNvPr>
          <p:cNvSpPr/>
          <p:nvPr/>
        </p:nvSpPr>
        <p:spPr>
          <a:xfrm>
            <a:off x="6487734" y="428122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6F4BF543-4D78-A04C-30EC-B5AB82811FDF}"/>
              </a:ext>
            </a:extLst>
          </p:cNvPr>
          <p:cNvSpPr/>
          <p:nvPr/>
        </p:nvSpPr>
        <p:spPr>
          <a:xfrm>
            <a:off x="7667295" y="440135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6"/>
                </a:lnTo>
                <a:lnTo>
                  <a:pt x="0" y="1420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94A643B-DD53-69E1-4527-FBC503552B42}"/>
              </a:ext>
            </a:extLst>
          </p:cNvPr>
          <p:cNvSpPr txBox="1"/>
          <p:nvPr/>
        </p:nvSpPr>
        <p:spPr>
          <a:xfrm rot="362228">
            <a:off x="1738236" y="4307872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9D18CAE8-744F-555C-DE9A-A40AB05ACCCA}"/>
              </a:ext>
            </a:extLst>
          </p:cNvPr>
          <p:cNvSpPr txBox="1"/>
          <p:nvPr/>
        </p:nvSpPr>
        <p:spPr>
          <a:xfrm rot="362228">
            <a:off x="2993823" y="4430995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3714E140-D5CF-978E-6A11-D814F5EEC58C}"/>
              </a:ext>
            </a:extLst>
          </p:cNvPr>
          <p:cNvSpPr txBox="1"/>
          <p:nvPr/>
        </p:nvSpPr>
        <p:spPr>
          <a:xfrm rot="362228">
            <a:off x="4192967" y="4583239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0AB3C3A3-043A-5B10-A31E-2095ACA2219D}"/>
              </a:ext>
            </a:extLst>
          </p:cNvPr>
          <p:cNvSpPr txBox="1"/>
          <p:nvPr/>
        </p:nvSpPr>
        <p:spPr>
          <a:xfrm rot="362228">
            <a:off x="5398912" y="471467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E41D0C4-48FD-61E0-98C5-70D397142459}"/>
              </a:ext>
            </a:extLst>
          </p:cNvPr>
          <p:cNvSpPr txBox="1"/>
          <p:nvPr/>
        </p:nvSpPr>
        <p:spPr>
          <a:xfrm rot="362228">
            <a:off x="6529746" y="4727803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DE4DB38C-17FC-EF34-1920-BD1B0FFAA89C}"/>
              </a:ext>
            </a:extLst>
          </p:cNvPr>
          <p:cNvSpPr txBox="1"/>
          <p:nvPr/>
        </p:nvSpPr>
        <p:spPr>
          <a:xfrm rot="362228">
            <a:off x="7746101" y="4952105"/>
            <a:ext cx="92760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DESCUBIERTA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BE359F7C-502B-707C-0F47-AABBB701002B}"/>
              </a:ext>
            </a:extLst>
          </p:cNvPr>
          <p:cNvSpPr txBox="1"/>
          <p:nvPr/>
        </p:nvSpPr>
        <p:spPr>
          <a:xfrm rot="362228">
            <a:off x="608839" y="4194424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</p:spTree>
    <p:extLst>
      <p:ext uri="{BB962C8B-B14F-4D97-AF65-F5344CB8AC3E}">
        <p14:creationId xmlns:p14="http://schemas.microsoft.com/office/powerpoint/2010/main" val="24566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err="1">
                <a:cs typeface="Arial"/>
              </a:rPr>
              <a:t>Research</a:t>
            </a:r>
            <a:r>
              <a:rPr lang="ca-ES">
                <a:cs typeface="Arial"/>
              </a:rPr>
              <a:t> </a:t>
            </a:r>
            <a:r>
              <a:rPr lang="ca-ES" err="1">
                <a:cs typeface="Arial"/>
              </a:rPr>
              <a:t>Life</a:t>
            </a:r>
            <a:r>
              <a:rPr lang="ca-ES">
                <a:cs typeface="Arial"/>
              </a:rPr>
              <a:t> </a:t>
            </a:r>
            <a:r>
              <a:rPr lang="ca-ES" err="1">
                <a:cs typeface="Arial"/>
              </a:rPr>
              <a:t>Cycle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and</a:t>
            </a:r>
            <a:r>
              <a:rPr lang="ca-ES">
                <a:cs typeface="Arial"/>
              </a:rPr>
              <a:t> Data Management </a:t>
            </a:r>
            <a:r>
              <a:rPr lang="ca-ES" err="1">
                <a:cs typeface="Arial"/>
              </a:rPr>
              <a:t>Life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Cycle</a:t>
            </a:r>
            <a:r>
              <a:rPr lang="ca-ES">
                <a:cs typeface="Arial"/>
              </a:rPr>
              <a:t> </a:t>
            </a:r>
            <a:endParaRPr lang="ca-ES"/>
          </a:p>
        </p:txBody>
      </p:sp>
      <p:pic>
        <p:nvPicPr>
          <p:cNvPr id="27" name="Imatge 6" descr="Imatge que conté logotip&#10;&#10;Descripció generada automàticament">
            <a:extLst>
              <a:ext uri="{FF2B5EF4-FFF2-40B4-BE49-F238E27FC236}">
                <a16:creationId xmlns:a16="http://schemas.microsoft.com/office/drawing/2014/main" id="{86ADA3F5-77EC-B979-FBF3-6C321594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4" y="5385064"/>
            <a:ext cx="879890" cy="1063626"/>
          </a:xfrm>
          <a:prstGeom prst="rect">
            <a:avLst/>
          </a:prstGeom>
        </p:spPr>
      </p:pic>
      <p:pic>
        <p:nvPicPr>
          <p:cNvPr id="34" name="Imatge 7">
            <a:extLst>
              <a:ext uri="{FF2B5EF4-FFF2-40B4-BE49-F238E27FC236}">
                <a16:creationId xmlns:a16="http://schemas.microsoft.com/office/drawing/2014/main" id="{E914DB96-28A6-D05C-7C0F-03F1D8F1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50" y="5693124"/>
            <a:ext cx="924933" cy="913889"/>
          </a:xfrm>
          <a:prstGeom prst="rect">
            <a:avLst/>
          </a:prstGeom>
        </p:spPr>
      </p:pic>
      <p:pic>
        <p:nvPicPr>
          <p:cNvPr id="37" name="Imatge 10">
            <a:extLst>
              <a:ext uri="{FF2B5EF4-FFF2-40B4-BE49-F238E27FC236}">
                <a16:creationId xmlns:a16="http://schemas.microsoft.com/office/drawing/2014/main" id="{65CDD96B-4536-91AE-2A1D-7D12E5C58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791" y="5640125"/>
            <a:ext cx="898940" cy="899083"/>
          </a:xfrm>
          <a:prstGeom prst="rect">
            <a:avLst/>
          </a:prstGeom>
        </p:spPr>
      </p:pic>
      <p:sp>
        <p:nvSpPr>
          <p:cNvPr id="13" name="Freeform 2">
            <a:extLst>
              <a:ext uri="{FF2B5EF4-FFF2-40B4-BE49-F238E27FC236}">
                <a16:creationId xmlns:a16="http://schemas.microsoft.com/office/drawing/2014/main" id="{DC8D4888-A981-0FCB-9EFA-E9E1BA3AC91E}"/>
              </a:ext>
            </a:extLst>
          </p:cNvPr>
          <p:cNvSpPr/>
          <p:nvPr/>
        </p:nvSpPr>
        <p:spPr>
          <a:xfrm rot="350229">
            <a:off x="2448815" y="4547406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1" r="-3911"/>
            </a:stretch>
          </a:blipFill>
        </p:spPr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00E0FDB-AE10-6804-F9D9-281410C35E05}"/>
              </a:ext>
            </a:extLst>
          </p:cNvPr>
          <p:cNvSpPr/>
          <p:nvPr/>
        </p:nvSpPr>
        <p:spPr>
          <a:xfrm flipH="1" flipV="1">
            <a:off x="-17806" y="5035984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BAA3C30F-3D85-4F03-8859-3FB318430CE4}"/>
              </a:ext>
            </a:extLst>
          </p:cNvPr>
          <p:cNvSpPr/>
          <p:nvPr/>
        </p:nvSpPr>
        <p:spPr>
          <a:xfrm rot="369542">
            <a:off x="5561746" y="4863208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81" r="-3781"/>
            </a:stretch>
          </a:blipFill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4744D72-1246-C7F1-5284-A83EF62E6952}"/>
              </a:ext>
            </a:extLst>
          </p:cNvPr>
          <p:cNvSpPr/>
          <p:nvPr/>
        </p:nvSpPr>
        <p:spPr>
          <a:xfrm rot="350229">
            <a:off x="1338469" y="4798972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1" t="-83459" r="-3911"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9901567-AFC6-FFFC-D03E-C4FE3F148B10}"/>
              </a:ext>
            </a:extLst>
          </p:cNvPr>
          <p:cNvSpPr/>
          <p:nvPr/>
        </p:nvSpPr>
        <p:spPr>
          <a:xfrm>
            <a:off x="544454" y="368663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1D8A102-F8FE-FAE6-D93B-109DCFA6DED7}"/>
              </a:ext>
            </a:extLst>
          </p:cNvPr>
          <p:cNvSpPr/>
          <p:nvPr/>
        </p:nvSpPr>
        <p:spPr>
          <a:xfrm>
            <a:off x="1714206" y="3808233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AE1DD980-CAC2-A945-999E-0D359F7A9C0E}"/>
              </a:ext>
            </a:extLst>
          </p:cNvPr>
          <p:cNvSpPr/>
          <p:nvPr/>
        </p:nvSpPr>
        <p:spPr>
          <a:xfrm>
            <a:off x="2893768" y="393290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8FF1EC0-207B-8EEF-9DEC-CD6D39F51D10}"/>
              </a:ext>
            </a:extLst>
          </p:cNvPr>
          <p:cNvSpPr/>
          <p:nvPr/>
        </p:nvSpPr>
        <p:spPr>
          <a:xfrm>
            <a:off x="4099468" y="4050260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79FEB630-A7CF-81B0-A711-D810E9C108E1}"/>
              </a:ext>
            </a:extLst>
          </p:cNvPr>
          <p:cNvSpPr/>
          <p:nvPr/>
        </p:nvSpPr>
        <p:spPr>
          <a:xfrm>
            <a:off x="5279029" y="4170385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2608D66F-E775-7D39-AA76-29B9863A3C51}"/>
              </a:ext>
            </a:extLst>
          </p:cNvPr>
          <p:cNvSpPr/>
          <p:nvPr/>
        </p:nvSpPr>
        <p:spPr>
          <a:xfrm>
            <a:off x="6487734" y="428122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6F4BF543-4D78-A04C-30EC-B5AB82811FDF}"/>
              </a:ext>
            </a:extLst>
          </p:cNvPr>
          <p:cNvSpPr/>
          <p:nvPr/>
        </p:nvSpPr>
        <p:spPr>
          <a:xfrm>
            <a:off x="7667295" y="440135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6"/>
                </a:lnTo>
                <a:lnTo>
                  <a:pt x="0" y="1420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94A643B-DD53-69E1-4527-FBC503552B42}"/>
              </a:ext>
            </a:extLst>
          </p:cNvPr>
          <p:cNvSpPr txBox="1"/>
          <p:nvPr/>
        </p:nvSpPr>
        <p:spPr>
          <a:xfrm rot="362228">
            <a:off x="1738236" y="4307872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9D18CAE8-744F-555C-DE9A-A40AB05ACCCA}"/>
              </a:ext>
            </a:extLst>
          </p:cNvPr>
          <p:cNvSpPr txBox="1"/>
          <p:nvPr/>
        </p:nvSpPr>
        <p:spPr>
          <a:xfrm rot="362228">
            <a:off x="2993823" y="4430995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3714E140-D5CF-978E-6A11-D814F5EEC58C}"/>
              </a:ext>
            </a:extLst>
          </p:cNvPr>
          <p:cNvSpPr txBox="1"/>
          <p:nvPr/>
        </p:nvSpPr>
        <p:spPr>
          <a:xfrm rot="362228">
            <a:off x="4192967" y="4583239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0AB3C3A3-043A-5B10-A31E-2095ACA2219D}"/>
              </a:ext>
            </a:extLst>
          </p:cNvPr>
          <p:cNvSpPr txBox="1"/>
          <p:nvPr/>
        </p:nvSpPr>
        <p:spPr>
          <a:xfrm rot="362228">
            <a:off x="5398912" y="471467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E41D0C4-48FD-61E0-98C5-70D397142459}"/>
              </a:ext>
            </a:extLst>
          </p:cNvPr>
          <p:cNvSpPr txBox="1"/>
          <p:nvPr/>
        </p:nvSpPr>
        <p:spPr>
          <a:xfrm rot="362228">
            <a:off x="6529746" y="4727803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DE4DB38C-17FC-EF34-1920-BD1B0FFAA89C}"/>
              </a:ext>
            </a:extLst>
          </p:cNvPr>
          <p:cNvSpPr txBox="1"/>
          <p:nvPr/>
        </p:nvSpPr>
        <p:spPr>
          <a:xfrm rot="362228">
            <a:off x="7746101" y="4952105"/>
            <a:ext cx="92760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DESCUBIERTA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BE359F7C-502B-707C-0F47-AABBB701002B}"/>
              </a:ext>
            </a:extLst>
          </p:cNvPr>
          <p:cNvSpPr txBox="1"/>
          <p:nvPr/>
        </p:nvSpPr>
        <p:spPr>
          <a:xfrm rot="362228">
            <a:off x="608839" y="4194424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</p:spTree>
    <p:extLst>
      <p:ext uri="{BB962C8B-B14F-4D97-AF65-F5344CB8AC3E}">
        <p14:creationId xmlns:p14="http://schemas.microsoft.com/office/powerpoint/2010/main" val="130635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D3A534-6D4A-FE31-E34A-3B6320A20007}"/>
              </a:ext>
            </a:extLst>
          </p:cNvPr>
          <p:cNvSpPr/>
          <p:nvPr/>
        </p:nvSpPr>
        <p:spPr>
          <a:xfrm>
            <a:off x="0" y="6098323"/>
            <a:ext cx="12182707" cy="77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D1202FAB-72B0-71A9-D9A2-70C2CDF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err="1">
                <a:cs typeface="Arial"/>
              </a:rPr>
              <a:t>Research</a:t>
            </a:r>
            <a:r>
              <a:rPr lang="ca-ES">
                <a:cs typeface="Arial"/>
              </a:rPr>
              <a:t> </a:t>
            </a:r>
            <a:r>
              <a:rPr lang="ca-ES" err="1">
                <a:cs typeface="Arial"/>
              </a:rPr>
              <a:t>Life</a:t>
            </a:r>
            <a:r>
              <a:rPr lang="ca-ES">
                <a:cs typeface="Arial"/>
              </a:rPr>
              <a:t> </a:t>
            </a:r>
            <a:r>
              <a:rPr lang="ca-ES" err="1">
                <a:cs typeface="Arial"/>
              </a:rPr>
              <a:t>Cycle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and</a:t>
            </a:r>
            <a:r>
              <a:rPr lang="ca-ES">
                <a:cs typeface="Arial"/>
              </a:rPr>
              <a:t> Data Management </a:t>
            </a:r>
            <a:r>
              <a:rPr lang="ca-ES" err="1">
                <a:cs typeface="Arial"/>
              </a:rPr>
              <a:t>Life</a:t>
            </a:r>
            <a:r>
              <a:rPr lang="ca-ES">
                <a:cs typeface="Arial"/>
              </a:rPr>
              <a:t> </a:t>
            </a:r>
            <a:r>
              <a:rPr lang="ca-ES" err="1">
                <a:cs typeface="Arial"/>
              </a:rPr>
              <a:t>Cycle</a:t>
            </a:r>
            <a:r>
              <a:rPr lang="ca-ES">
                <a:cs typeface="Arial"/>
              </a:rPr>
              <a:t> </a:t>
            </a:r>
            <a:endParaRPr lang="ca-ES"/>
          </a:p>
        </p:txBody>
      </p:sp>
      <p:pic>
        <p:nvPicPr>
          <p:cNvPr id="27" name="Imatge 6" descr="Imatge que conté logotip&#10;&#10;Descripció generada automàticament">
            <a:extLst>
              <a:ext uri="{FF2B5EF4-FFF2-40B4-BE49-F238E27FC236}">
                <a16:creationId xmlns:a16="http://schemas.microsoft.com/office/drawing/2014/main" id="{86ADA3F5-77EC-B979-FBF3-6C321594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4" y="5385064"/>
            <a:ext cx="879890" cy="1063626"/>
          </a:xfrm>
          <a:prstGeom prst="rect">
            <a:avLst/>
          </a:prstGeom>
        </p:spPr>
      </p:pic>
      <p:pic>
        <p:nvPicPr>
          <p:cNvPr id="34" name="Imatge 7">
            <a:extLst>
              <a:ext uri="{FF2B5EF4-FFF2-40B4-BE49-F238E27FC236}">
                <a16:creationId xmlns:a16="http://schemas.microsoft.com/office/drawing/2014/main" id="{E914DB96-28A6-D05C-7C0F-03F1D8F1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50" y="5693124"/>
            <a:ext cx="924933" cy="913889"/>
          </a:xfrm>
          <a:prstGeom prst="rect">
            <a:avLst/>
          </a:prstGeom>
        </p:spPr>
      </p:pic>
      <p:pic>
        <p:nvPicPr>
          <p:cNvPr id="37" name="Imatge 10">
            <a:extLst>
              <a:ext uri="{FF2B5EF4-FFF2-40B4-BE49-F238E27FC236}">
                <a16:creationId xmlns:a16="http://schemas.microsoft.com/office/drawing/2014/main" id="{65CDD96B-4536-91AE-2A1D-7D12E5C58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791" y="5640125"/>
            <a:ext cx="898940" cy="899083"/>
          </a:xfrm>
          <a:prstGeom prst="rect">
            <a:avLst/>
          </a:prstGeom>
        </p:spPr>
      </p:pic>
      <p:sp>
        <p:nvSpPr>
          <p:cNvPr id="13" name="Freeform 2">
            <a:extLst>
              <a:ext uri="{FF2B5EF4-FFF2-40B4-BE49-F238E27FC236}">
                <a16:creationId xmlns:a16="http://schemas.microsoft.com/office/drawing/2014/main" id="{DC8D4888-A981-0FCB-9EFA-E9E1BA3AC91E}"/>
              </a:ext>
            </a:extLst>
          </p:cNvPr>
          <p:cNvSpPr/>
          <p:nvPr/>
        </p:nvSpPr>
        <p:spPr>
          <a:xfrm rot="350229">
            <a:off x="2448815" y="4547406"/>
            <a:ext cx="4203865" cy="804563"/>
          </a:xfrm>
          <a:custGeom>
            <a:avLst/>
            <a:gdLst/>
            <a:ahLst/>
            <a:cxnLst/>
            <a:rect l="l" t="t" r="r" b="b"/>
            <a:pathLst>
              <a:path w="4484123" h="858201">
                <a:moveTo>
                  <a:pt x="0" y="0"/>
                </a:moveTo>
                <a:lnTo>
                  <a:pt x="4484123" y="0"/>
                </a:lnTo>
                <a:lnTo>
                  <a:pt x="4484123" y="858201"/>
                </a:lnTo>
                <a:lnTo>
                  <a:pt x="0" y="858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1" r="-3911"/>
            </a:stretch>
          </a:blipFill>
        </p:spPr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00E0FDB-AE10-6804-F9D9-281410C35E05}"/>
              </a:ext>
            </a:extLst>
          </p:cNvPr>
          <p:cNvSpPr/>
          <p:nvPr/>
        </p:nvSpPr>
        <p:spPr>
          <a:xfrm flipH="1" flipV="1">
            <a:off x="-17806" y="5035984"/>
            <a:ext cx="8709231" cy="1030441"/>
          </a:xfrm>
          <a:prstGeom prst="line">
            <a:avLst/>
          </a:prstGeom>
          <a:ln w="38100" cap="flat">
            <a:solidFill>
              <a:srgbClr val="D9D9D9">
                <a:alpha val="3568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BAA3C30F-3D85-4F03-8859-3FB318430CE4}"/>
              </a:ext>
            </a:extLst>
          </p:cNvPr>
          <p:cNvSpPr/>
          <p:nvPr/>
        </p:nvSpPr>
        <p:spPr>
          <a:xfrm rot="369542">
            <a:off x="5561746" y="4863208"/>
            <a:ext cx="4203865" cy="802621"/>
          </a:xfrm>
          <a:custGeom>
            <a:avLst/>
            <a:gdLst/>
            <a:ahLst/>
            <a:cxnLst/>
            <a:rect l="l" t="t" r="r" b="b"/>
            <a:pathLst>
              <a:path w="4484123" h="856129">
                <a:moveTo>
                  <a:pt x="0" y="0"/>
                </a:moveTo>
                <a:lnTo>
                  <a:pt x="4484123" y="0"/>
                </a:lnTo>
                <a:lnTo>
                  <a:pt x="4484123" y="856129"/>
                </a:lnTo>
                <a:lnTo>
                  <a:pt x="0" y="856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81" r="-3781"/>
            </a:stretch>
          </a:blipFill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4744D72-1246-C7F1-5284-A83EF62E6952}"/>
              </a:ext>
            </a:extLst>
          </p:cNvPr>
          <p:cNvSpPr/>
          <p:nvPr/>
        </p:nvSpPr>
        <p:spPr>
          <a:xfrm rot="350229">
            <a:off x="1338469" y="4798972"/>
            <a:ext cx="4203865" cy="438552"/>
          </a:xfrm>
          <a:custGeom>
            <a:avLst/>
            <a:gdLst/>
            <a:ahLst/>
            <a:cxnLst/>
            <a:rect l="l" t="t" r="r" b="b"/>
            <a:pathLst>
              <a:path w="4484123" h="467789">
                <a:moveTo>
                  <a:pt x="0" y="0"/>
                </a:moveTo>
                <a:lnTo>
                  <a:pt x="4484123" y="0"/>
                </a:lnTo>
                <a:lnTo>
                  <a:pt x="4484123" y="467789"/>
                </a:lnTo>
                <a:lnTo>
                  <a:pt x="0" y="4677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1" t="-83459" r="-3911"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9901567-AFC6-FFFC-D03E-C4FE3F148B10}"/>
              </a:ext>
            </a:extLst>
          </p:cNvPr>
          <p:cNvSpPr/>
          <p:nvPr/>
        </p:nvSpPr>
        <p:spPr>
          <a:xfrm>
            <a:off x="544454" y="368663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1D8A102-F8FE-FAE6-D93B-109DCFA6DED7}"/>
              </a:ext>
            </a:extLst>
          </p:cNvPr>
          <p:cNvSpPr/>
          <p:nvPr/>
        </p:nvSpPr>
        <p:spPr>
          <a:xfrm>
            <a:off x="1714206" y="3808233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AE1DD980-CAC2-A945-999E-0D359F7A9C0E}"/>
              </a:ext>
            </a:extLst>
          </p:cNvPr>
          <p:cNvSpPr/>
          <p:nvPr/>
        </p:nvSpPr>
        <p:spPr>
          <a:xfrm>
            <a:off x="2893768" y="393290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8FF1EC0-207B-8EEF-9DEC-CD6D39F51D10}"/>
              </a:ext>
            </a:extLst>
          </p:cNvPr>
          <p:cNvSpPr/>
          <p:nvPr/>
        </p:nvSpPr>
        <p:spPr>
          <a:xfrm>
            <a:off x="4099468" y="4050260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79FEB630-A7CF-81B0-A711-D810E9C108E1}"/>
              </a:ext>
            </a:extLst>
          </p:cNvPr>
          <p:cNvSpPr/>
          <p:nvPr/>
        </p:nvSpPr>
        <p:spPr>
          <a:xfrm>
            <a:off x="5279029" y="4170385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2608D66F-E775-7D39-AA76-29B9863A3C51}"/>
              </a:ext>
            </a:extLst>
          </p:cNvPr>
          <p:cNvSpPr/>
          <p:nvPr/>
        </p:nvSpPr>
        <p:spPr>
          <a:xfrm>
            <a:off x="6487734" y="4281226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6" y="0"/>
                </a:lnTo>
                <a:lnTo>
                  <a:pt x="1379066" y="1420387"/>
                </a:lnTo>
                <a:lnTo>
                  <a:pt x="0" y="142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6F4BF543-4D78-A04C-30EC-B5AB82811FDF}"/>
              </a:ext>
            </a:extLst>
          </p:cNvPr>
          <p:cNvSpPr/>
          <p:nvPr/>
        </p:nvSpPr>
        <p:spPr>
          <a:xfrm>
            <a:off x="7667295" y="4401351"/>
            <a:ext cx="1292874" cy="1331613"/>
          </a:xfrm>
          <a:custGeom>
            <a:avLst/>
            <a:gdLst/>
            <a:ahLst/>
            <a:cxnLst/>
            <a:rect l="l" t="t" r="r" b="b"/>
            <a:pathLst>
              <a:path w="1379066" h="1420387">
                <a:moveTo>
                  <a:pt x="0" y="0"/>
                </a:moveTo>
                <a:lnTo>
                  <a:pt x="1379067" y="0"/>
                </a:lnTo>
                <a:lnTo>
                  <a:pt x="1379067" y="1420386"/>
                </a:lnTo>
                <a:lnTo>
                  <a:pt x="0" y="1420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94A643B-DD53-69E1-4527-FBC503552B42}"/>
              </a:ext>
            </a:extLst>
          </p:cNvPr>
          <p:cNvSpPr txBox="1"/>
          <p:nvPr/>
        </p:nvSpPr>
        <p:spPr>
          <a:xfrm rot="362228">
            <a:off x="1738236" y="4307872"/>
            <a:ext cx="958432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RECOLECCIÓN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9D18CAE8-744F-555C-DE9A-A40AB05ACCCA}"/>
              </a:ext>
            </a:extLst>
          </p:cNvPr>
          <p:cNvSpPr txBox="1"/>
          <p:nvPr/>
        </p:nvSpPr>
        <p:spPr>
          <a:xfrm rot="362228">
            <a:off x="2993823" y="4430995"/>
            <a:ext cx="857297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ALMACENAJE A CORTO PLAZO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3714E140-D5CF-978E-6A11-D814F5EEC58C}"/>
              </a:ext>
            </a:extLst>
          </p:cNvPr>
          <p:cNvSpPr txBox="1"/>
          <p:nvPr/>
        </p:nvSpPr>
        <p:spPr>
          <a:xfrm rot="362228">
            <a:off x="4192967" y="4583239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 dirty="0">
                <a:solidFill>
                  <a:srgbClr val="303C36"/>
                </a:solidFill>
                <a:latin typeface="Noto Sans"/>
              </a:rPr>
              <a:t>ANÁLISIS</a:t>
            </a:r>
            <a:endParaRPr lang="en-US" sz="956" spc="-42">
              <a:solidFill>
                <a:srgbClr val="303C36"/>
              </a:solidFill>
              <a:latin typeface="Noto Sans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0AB3C3A3-043A-5B10-A31E-2095ACA2219D}"/>
              </a:ext>
            </a:extLst>
          </p:cNvPr>
          <p:cNvSpPr txBox="1"/>
          <p:nvPr/>
        </p:nvSpPr>
        <p:spPr>
          <a:xfrm rot="362228">
            <a:off x="5398912" y="4714670"/>
            <a:ext cx="857297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PUBLICACIÓN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E41D0C4-48FD-61E0-98C5-70D397142459}"/>
              </a:ext>
            </a:extLst>
          </p:cNvPr>
          <p:cNvSpPr txBox="1"/>
          <p:nvPr/>
        </p:nvSpPr>
        <p:spPr>
          <a:xfrm rot="362228">
            <a:off x="6529746" y="4727803"/>
            <a:ext cx="927609" cy="49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PRESERVACIÓN - ALMACENAGE A LARGO PLAZO </a:t>
            </a: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DE4DB38C-17FC-EF34-1920-BD1B0FFAA89C}"/>
              </a:ext>
            </a:extLst>
          </p:cNvPr>
          <p:cNvSpPr txBox="1"/>
          <p:nvPr/>
        </p:nvSpPr>
        <p:spPr>
          <a:xfrm rot="362228">
            <a:off x="7746101" y="4952105"/>
            <a:ext cx="927609" cy="1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"/>
              </a:lnSpc>
            </a:pPr>
            <a:r>
              <a:rPr lang="en-US" sz="956" spc="-42">
                <a:solidFill>
                  <a:srgbClr val="303C36"/>
                </a:solidFill>
                <a:latin typeface="Noto Sans"/>
              </a:rPr>
              <a:t>DESCUBIERTA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BE359F7C-502B-707C-0F47-AABBB701002B}"/>
              </a:ext>
            </a:extLst>
          </p:cNvPr>
          <p:cNvSpPr txBox="1"/>
          <p:nvPr/>
        </p:nvSpPr>
        <p:spPr>
          <a:xfrm rot="362228">
            <a:off x="608839" y="4194424"/>
            <a:ext cx="896846" cy="32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spc="-39">
                <a:solidFill>
                  <a:srgbClr val="303C36"/>
                </a:solidFill>
                <a:latin typeface="Noto Sans"/>
              </a:rPr>
              <a:t>PLANIFICACIÓN Y DISEÑO</a:t>
            </a:r>
          </a:p>
        </p:txBody>
      </p:sp>
      <p:sp>
        <p:nvSpPr>
          <p:cNvPr id="59" name="TextBox 5">
            <a:extLst>
              <a:ext uri="{FF2B5EF4-FFF2-40B4-BE49-F238E27FC236}">
                <a16:creationId xmlns:a16="http://schemas.microsoft.com/office/drawing/2014/main" id="{15D59DB2-2CCD-A50B-7C0D-F8958789DDFD}"/>
              </a:ext>
            </a:extLst>
          </p:cNvPr>
          <p:cNvSpPr txBox="1"/>
          <p:nvPr/>
        </p:nvSpPr>
        <p:spPr>
          <a:xfrm>
            <a:off x="1082615" y="1511572"/>
            <a:ext cx="1292127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CORA.EINA DMP</a:t>
            </a:r>
          </a:p>
        </p:txBody>
      </p:sp>
      <p:sp>
        <p:nvSpPr>
          <p:cNvPr id="66" name="TextBox 5">
            <a:extLst>
              <a:ext uri="{FF2B5EF4-FFF2-40B4-BE49-F238E27FC236}">
                <a16:creationId xmlns:a16="http://schemas.microsoft.com/office/drawing/2014/main" id="{34FF98DB-C918-9E9B-3D79-8F2ED5CE5E3D}"/>
              </a:ext>
            </a:extLst>
          </p:cNvPr>
          <p:cNvSpPr txBox="1"/>
          <p:nvPr/>
        </p:nvSpPr>
        <p:spPr>
          <a:xfrm>
            <a:off x="1913888" y="2016273"/>
            <a:ext cx="1579114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STORAGE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UNIDISC (OWNCLOUD)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69" name="Connector de fletxa recta 68">
            <a:extLst>
              <a:ext uri="{FF2B5EF4-FFF2-40B4-BE49-F238E27FC236}">
                <a16:creationId xmlns:a16="http://schemas.microsoft.com/office/drawing/2014/main" id="{18A8E3CC-D9DF-B8FC-48D4-10D1ACB5DBC3}"/>
              </a:ext>
            </a:extLst>
          </p:cNvPr>
          <p:cNvCxnSpPr/>
          <p:nvPr/>
        </p:nvCxnSpPr>
        <p:spPr>
          <a:xfrm>
            <a:off x="918358" y="1477489"/>
            <a:ext cx="3960" cy="220089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Connector de fletxa recta 69">
            <a:extLst>
              <a:ext uri="{FF2B5EF4-FFF2-40B4-BE49-F238E27FC236}">
                <a16:creationId xmlns:a16="http://schemas.microsoft.com/office/drawing/2014/main" id="{C18E271F-AA4D-D000-BC07-38F8A25ECF6D}"/>
              </a:ext>
            </a:extLst>
          </p:cNvPr>
          <p:cNvCxnSpPr>
            <a:cxnSpLocks/>
          </p:cNvCxnSpPr>
          <p:nvPr/>
        </p:nvCxnSpPr>
        <p:spPr>
          <a:xfrm>
            <a:off x="3649682" y="2051462"/>
            <a:ext cx="3960" cy="187432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Connector de fletxa recta 70">
            <a:extLst>
              <a:ext uri="{FF2B5EF4-FFF2-40B4-BE49-F238E27FC236}">
                <a16:creationId xmlns:a16="http://schemas.microsoft.com/office/drawing/2014/main" id="{7A3042EB-ACA8-2B81-010E-D5497F58E4AA}"/>
              </a:ext>
            </a:extLst>
          </p:cNvPr>
          <p:cNvCxnSpPr>
            <a:cxnSpLocks/>
          </p:cNvCxnSpPr>
          <p:nvPr/>
        </p:nvCxnSpPr>
        <p:spPr>
          <a:xfrm>
            <a:off x="5282539" y="1378527"/>
            <a:ext cx="3960" cy="2666009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Connector de fletxa recta 71">
            <a:extLst>
              <a:ext uri="{FF2B5EF4-FFF2-40B4-BE49-F238E27FC236}">
                <a16:creationId xmlns:a16="http://schemas.microsoft.com/office/drawing/2014/main" id="{C0C9484F-55CC-2400-27FA-825BCCDE1366}"/>
              </a:ext>
            </a:extLst>
          </p:cNvPr>
          <p:cNvCxnSpPr>
            <a:cxnSpLocks/>
          </p:cNvCxnSpPr>
          <p:nvPr/>
        </p:nvCxnSpPr>
        <p:spPr>
          <a:xfrm>
            <a:off x="6628408" y="1972292"/>
            <a:ext cx="3960" cy="2379022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TextBox 5">
            <a:extLst>
              <a:ext uri="{FF2B5EF4-FFF2-40B4-BE49-F238E27FC236}">
                <a16:creationId xmlns:a16="http://schemas.microsoft.com/office/drawing/2014/main" id="{2C08E3D1-DB30-C88B-0B5D-09C56AC01784}"/>
              </a:ext>
            </a:extLst>
          </p:cNvPr>
          <p:cNvSpPr txBox="1"/>
          <p:nvPr/>
        </p:nvSpPr>
        <p:spPr>
          <a:xfrm>
            <a:off x="3546746" y="1382922"/>
            <a:ext cx="1579114" cy="1512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HPC</a:t>
            </a: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CLOUD</a:t>
            </a:r>
            <a:endParaRPr lang="en-US" b="1">
              <a:cs typeface="Arial"/>
            </a:endParaRPr>
          </a:p>
          <a:p>
            <a:pPr algn="r"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IA</a:t>
            </a:r>
          </a:p>
          <a:p>
            <a:pPr algn="r"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(QUANTUM)</a:t>
            </a: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CB150453-8ED0-DD53-32A6-70B4F153787A}"/>
              </a:ext>
            </a:extLst>
          </p:cNvPr>
          <p:cNvSpPr txBox="1"/>
          <p:nvPr/>
        </p:nvSpPr>
        <p:spPr>
          <a:xfrm>
            <a:off x="6832252" y="2016273"/>
            <a:ext cx="1579114" cy="1730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</a:t>
            </a:r>
            <a:r>
              <a:rPr lang="en-US" sz="1200" b="1" dirty="0">
                <a:solidFill>
                  <a:srgbClr val="454D40"/>
                </a:solidFill>
                <a:latin typeface="Calibri"/>
                <a:cs typeface="Calibri"/>
              </a:rPr>
              <a:t>RDR</a:t>
            </a: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TDX</a:t>
            </a:r>
          </a:p>
          <a:p>
            <a:pPr>
              <a:lnSpc>
                <a:spcPts val="1680"/>
              </a:lnSpc>
            </a:pPr>
            <a:endParaRPr lang="en-US" sz="8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REPOSITORIOS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  <a:p>
            <a:pPr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BACKUP</a:t>
            </a:r>
          </a:p>
          <a:p>
            <a:pPr>
              <a:lnSpc>
                <a:spcPts val="1680"/>
              </a:lnSpc>
            </a:pPr>
            <a:endParaRPr lang="en-US" sz="1200" b="1">
              <a:solidFill>
                <a:srgbClr val="454D40"/>
              </a:solidFill>
              <a:latin typeface="Calibri"/>
              <a:cs typeface="Calibri"/>
            </a:endParaRPr>
          </a:p>
        </p:txBody>
      </p:sp>
      <p:cxnSp>
        <p:nvCxnSpPr>
          <p:cNvPr id="76" name="Connector de fletxa recta 75">
            <a:extLst>
              <a:ext uri="{FF2B5EF4-FFF2-40B4-BE49-F238E27FC236}">
                <a16:creationId xmlns:a16="http://schemas.microsoft.com/office/drawing/2014/main" id="{DC711F77-9DD1-17A2-18C6-3AC514D2C807}"/>
              </a:ext>
            </a:extLst>
          </p:cNvPr>
          <p:cNvCxnSpPr>
            <a:cxnSpLocks/>
          </p:cNvCxnSpPr>
          <p:nvPr/>
        </p:nvCxnSpPr>
        <p:spPr>
          <a:xfrm flipH="1">
            <a:off x="8799615" y="3804761"/>
            <a:ext cx="6540" cy="754371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7" name="TextBox 5">
            <a:extLst>
              <a:ext uri="{FF2B5EF4-FFF2-40B4-BE49-F238E27FC236}">
                <a16:creationId xmlns:a16="http://schemas.microsoft.com/office/drawing/2014/main" id="{9D199DE8-A65F-A709-E5AE-1BE37A2C559E}"/>
              </a:ext>
            </a:extLst>
          </p:cNvPr>
          <p:cNvSpPr txBox="1"/>
          <p:nvPr/>
        </p:nvSpPr>
        <p:spPr>
          <a:xfrm>
            <a:off x="7134443" y="3761004"/>
            <a:ext cx="1579114" cy="2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b="1">
                <a:solidFill>
                  <a:srgbClr val="454D40"/>
                </a:solidFill>
                <a:latin typeface="Calibri"/>
                <a:cs typeface="Calibri"/>
              </a:rPr>
              <a:t>CORA. PRC</a:t>
            </a:r>
          </a:p>
        </p:txBody>
      </p:sp>
    </p:spTree>
    <p:extLst>
      <p:ext uri="{BB962C8B-B14F-4D97-AF65-F5344CB8AC3E}">
        <p14:creationId xmlns:p14="http://schemas.microsoft.com/office/powerpoint/2010/main" val="2666037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2023" id="{D6B337E5-CC44-4C8C-A3E9-443096A08056}" vid="{36BB1599-65D2-4C14-B58C-305B943ECC1D}"/>
    </a:ext>
  </a:extLst>
</a:theme>
</file>

<file path=ppt/theme/theme2.xml><?xml version="1.0" encoding="utf-8"?>
<a:theme xmlns:a="http://schemas.openxmlformats.org/drawingml/2006/main" name="pptA4B9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2023" id="{D6B337E5-CC44-4C8C-A3E9-443096A08056}" vid="{36BB1599-65D2-4C14-B58C-305B943ECC1D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C80BC9467114EA8097DFF81E17F8A" ma:contentTypeVersion="2" ma:contentTypeDescription="Crea un document nou" ma:contentTypeScope="" ma:versionID="24d5adaf11fb84cc4ad43d3d14f9c45f">
  <xsd:schema xmlns:xsd="http://www.w3.org/2001/XMLSchema" xmlns:xs="http://www.w3.org/2001/XMLSchema" xmlns:p="http://schemas.microsoft.com/office/2006/metadata/properties" xmlns:ns2="7ea1d5e3-fa64-405e-9dcf-972120463b2d" targetNamespace="http://schemas.microsoft.com/office/2006/metadata/properties" ma:root="true" ma:fieldsID="ef0728149ed0def6e052c4d18f71043a" ns2:_="">
    <xsd:import namespace="7ea1d5e3-fa64-405e-9dcf-972120463b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1d5e3-fa64-405e-9dcf-972120463b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321F53-36ED-47E6-96A8-BE5540BCB0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2D7E61-7128-466A-B9F3-33B9A05D3427}">
  <ds:schemaRefs>
    <ds:schemaRef ds:uri="7ea1d5e3-fa64-405e-9dcf-972120463b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332BBB-6187-4ED0-B143-C6DF6947E3EC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7ea1d5e3-fa64-405e-9dcf-972120463b2d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Pantalla panoràmica</PresentationFormat>
  <Slides>21</Slides>
  <Notes>0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Títols de les diapositives</vt:lpstr>
      </vt:variant>
      <vt:variant>
        <vt:i4>21</vt:i4>
      </vt:variant>
    </vt:vector>
  </HeadingPairs>
  <TitlesOfParts>
    <vt:vector size="24" baseType="lpstr">
      <vt:lpstr>Tema de Office</vt:lpstr>
      <vt:lpstr>pptA4B9.tmp</vt:lpstr>
      <vt:lpstr>Tema de Office</vt:lpstr>
      <vt:lpstr>Servicios de datos para todo el  ciclo de la investigación</vt:lpstr>
      <vt:lpstr>Índice</vt:lpstr>
      <vt:lpstr>Consorci de Serveis Universitaris de Catalunya (CSUC)</vt:lpstr>
      <vt:lpstr>Consorci de Serveis Universitaris de Catalunya (CSUC)</vt:lpstr>
      <vt:lpstr>Índice</vt:lpstr>
      <vt:lpstr>Research Life Cycle and Data Management Life Cycle </vt:lpstr>
      <vt:lpstr>Research Life Cycle and Data Management Life Cycle </vt:lpstr>
      <vt:lpstr>Research Life Cycle and Data Management Life Cycle </vt:lpstr>
      <vt:lpstr>Research Life Cycle and Data Management Life Cycle </vt:lpstr>
      <vt:lpstr>Herramienta para la creación de Data Management Plans</vt:lpstr>
      <vt:lpstr>Herramienta para la creación de Data Management Plans</vt:lpstr>
      <vt:lpstr>Repositorio de datos de investigación FAIR</vt:lpstr>
      <vt:lpstr>Portal de la investigación de Catalunya</vt:lpstr>
      <vt:lpstr>Índice</vt:lpstr>
      <vt:lpstr>Presentació del PowerPoint</vt:lpstr>
      <vt:lpstr>Programa de seguimiento de murciélagos</vt:lpstr>
      <vt:lpstr>Índice</vt:lpstr>
      <vt:lpstr>Crecimiento en infraestructura y servicios gracias a fondos europeos</vt:lpstr>
      <vt:lpstr>Crecimiento en infraestructura y servicios gracias a fondos europeos</vt:lpstr>
      <vt:lpstr>Crecimiento en infraestructura y servicios gracias a fondos europeos</vt:lpstr>
      <vt:lpstr>Muchas gracias por su atención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/>
  <cp:revision>59</cp:revision>
  <dcterms:created xsi:type="dcterms:W3CDTF">2023-06-08T08:40:33Z</dcterms:created>
  <dcterms:modified xsi:type="dcterms:W3CDTF">2023-06-14T06:29:48Z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0x0101008DBC80BC9467114EA8097DFF81E17F8A</vt:lpwstr>
  </property>
</Properties>
</file>