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8" r:id="rId1"/>
    <p:sldMasterId id="2147483648" r:id="rId2"/>
    <p:sldMasterId id="2147483660" r:id="rId3"/>
  </p:sldMasterIdLst>
  <p:notesMasterIdLst>
    <p:notesMasterId r:id="rId51"/>
  </p:notesMasterIdLst>
  <p:handoutMasterIdLst>
    <p:handoutMasterId r:id="rId52"/>
  </p:handoutMasterIdLst>
  <p:sldIdLst>
    <p:sldId id="258" r:id="rId4"/>
    <p:sldId id="301" r:id="rId5"/>
    <p:sldId id="314" r:id="rId6"/>
    <p:sldId id="316" r:id="rId7"/>
    <p:sldId id="317" r:id="rId8"/>
    <p:sldId id="324" r:id="rId9"/>
    <p:sldId id="325" r:id="rId10"/>
    <p:sldId id="326" r:id="rId11"/>
    <p:sldId id="327" r:id="rId12"/>
    <p:sldId id="328" r:id="rId13"/>
    <p:sldId id="330" r:id="rId14"/>
    <p:sldId id="329" r:id="rId15"/>
    <p:sldId id="331" r:id="rId16"/>
    <p:sldId id="332" r:id="rId17"/>
    <p:sldId id="333" r:id="rId18"/>
    <p:sldId id="318" r:id="rId19"/>
    <p:sldId id="319" r:id="rId20"/>
    <p:sldId id="320" r:id="rId21"/>
    <p:sldId id="321" r:id="rId22"/>
    <p:sldId id="322" r:id="rId23"/>
    <p:sldId id="323" r:id="rId24"/>
    <p:sldId id="339" r:id="rId25"/>
    <p:sldId id="315" r:id="rId26"/>
    <p:sldId id="313" r:id="rId27"/>
    <p:sldId id="312" r:id="rId28"/>
    <p:sldId id="302" r:id="rId29"/>
    <p:sldId id="303" r:id="rId30"/>
    <p:sldId id="304" r:id="rId31"/>
    <p:sldId id="305" r:id="rId32"/>
    <p:sldId id="310" r:id="rId33"/>
    <p:sldId id="311" r:id="rId34"/>
    <p:sldId id="340" r:id="rId35"/>
    <p:sldId id="334" r:id="rId36"/>
    <p:sldId id="338" r:id="rId37"/>
    <p:sldId id="308" r:id="rId38"/>
    <p:sldId id="337" r:id="rId39"/>
    <p:sldId id="336" r:id="rId40"/>
    <p:sldId id="306" r:id="rId41"/>
    <p:sldId id="309" r:id="rId42"/>
    <p:sldId id="307" r:id="rId43"/>
    <p:sldId id="341" r:id="rId44"/>
    <p:sldId id="342" r:id="rId45"/>
    <p:sldId id="346" r:id="rId46"/>
    <p:sldId id="343" r:id="rId47"/>
    <p:sldId id="344" r:id="rId48"/>
    <p:sldId id="345" r:id="rId49"/>
    <p:sldId id="262" r:id="rId50"/>
  </p:sldIdLst>
  <p:sldSz cx="9144000" cy="6858000" type="screen4x3"/>
  <p:notesSz cx="6797675" cy="987425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7">
          <p15:clr>
            <a:srgbClr val="A4A3A4"/>
          </p15:clr>
        </p15:guide>
        <p15:guide id="2" pos="270">
          <p15:clr>
            <a:srgbClr val="A4A3A4"/>
          </p15:clr>
        </p15:guide>
        <p15:guide id="3" pos="54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000"/>
    <a:srgbClr val="333333"/>
    <a:srgbClr val="99CC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9" autoAdjust="0"/>
    <p:restoredTop sz="94675" autoAdjust="0"/>
  </p:normalViewPr>
  <p:slideViewPr>
    <p:cSldViewPr snapToGrid="0">
      <p:cViewPr varScale="1">
        <p:scale>
          <a:sx n="111" d="100"/>
          <a:sy n="111" d="100"/>
        </p:scale>
        <p:origin x="102" y="102"/>
      </p:cViewPr>
      <p:guideLst>
        <p:guide orient="horz" pos="337"/>
        <p:guide pos="270"/>
        <p:guide pos="5484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78" y="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74367" cy="575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00956" y="0"/>
            <a:ext cx="3096719" cy="575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15967"/>
            <a:ext cx="3625427" cy="6582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215967"/>
            <a:ext cx="2945659" cy="6582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" pitchFamily="-105" charset="0"/>
              </a:defRPr>
            </a:lvl1pPr>
          </a:lstStyle>
          <a:p>
            <a:pPr>
              <a:defRPr/>
            </a:pPr>
            <a:fld id="{42C71615-78CC-4891-AC34-F0094143188F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668678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625427" cy="575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575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noProof="0" smtClean="0"/>
              <a:t>Haga clic para modificar el estilo de texto del patrón</a:t>
            </a:r>
          </a:p>
          <a:p>
            <a:pPr lvl="1"/>
            <a:r>
              <a:rPr lang="es-ES_tradnl" altLang="es-ES" noProof="0" smtClean="0"/>
              <a:t>Segundo nivel</a:t>
            </a:r>
          </a:p>
          <a:p>
            <a:pPr lvl="2"/>
            <a:r>
              <a:rPr lang="es-ES_tradnl" altLang="es-ES" noProof="0" smtClean="0"/>
              <a:t>Tercer nivel</a:t>
            </a:r>
          </a:p>
          <a:p>
            <a:pPr lvl="3"/>
            <a:r>
              <a:rPr lang="es-ES_tradnl" altLang="es-ES" noProof="0" smtClean="0"/>
              <a:t>Cuarto nivel</a:t>
            </a:r>
          </a:p>
          <a:p>
            <a:pPr lvl="4"/>
            <a:r>
              <a:rPr lang="es-ES_tradnl" altLang="es-ES" noProof="0" smtClean="0"/>
              <a:t>Quinto nivel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8252"/>
            <a:ext cx="3625427" cy="575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298252"/>
            <a:ext cx="2945659" cy="575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" pitchFamily="-105" charset="0"/>
              </a:defRPr>
            </a:lvl1pPr>
          </a:lstStyle>
          <a:p>
            <a:pPr>
              <a:defRPr/>
            </a:pPr>
            <a:fld id="{7CA7F122-B60C-461A-A0C2-0D684A37E42E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601747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7F122-B60C-461A-A0C2-0D684A37E42E}" type="slidenum">
              <a:rPr lang="es-ES_tradnl" altLang="es-ES" smtClean="0"/>
              <a:pPr>
                <a:defRPr/>
              </a:pPr>
              <a:t>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06246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82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39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diris.es/jt/jt2016/mm/logo-jt201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431" y="107710"/>
            <a:ext cx="14287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65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76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pv.es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6 Grupo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7 Rectángulo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1028" name="Imagen 5" descr="LOGO-UPV-hv-01.png"/>
            <p:cNvPicPr>
              <a:picLocks noChangeAspect="1"/>
            </p:cNvPicPr>
            <p:nvPr userDrawn="1"/>
          </p:nvPicPr>
          <p:blipFill>
            <a:blip r:embed="rId3" cstate="print">
              <a:lum bright="76000" contras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586" y="2375383"/>
              <a:ext cx="3430829" cy="121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Rectángulo"/>
          <p:cNvSpPr>
            <a:spLocks noChangeArrowheads="1"/>
          </p:cNvSpPr>
          <p:nvPr userDrawn="1"/>
        </p:nvSpPr>
        <p:spPr bwMode="auto">
          <a:xfrm>
            <a:off x="-9525" y="6378575"/>
            <a:ext cx="9153525" cy="527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endParaRPr lang="es-ES" altLang="es-ES"/>
          </a:p>
        </p:txBody>
      </p:sp>
      <p:pic>
        <p:nvPicPr>
          <p:cNvPr id="2051" name="Picture 206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6378575"/>
            <a:ext cx="40227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1 Rectángulo"/>
          <p:cNvSpPr>
            <a:spLocks noChangeArrowheads="1"/>
          </p:cNvSpPr>
          <p:nvPr userDrawn="1"/>
        </p:nvSpPr>
        <p:spPr bwMode="auto">
          <a:xfrm>
            <a:off x="-9525" y="6378575"/>
            <a:ext cx="114300" cy="52705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endParaRPr lang="es-ES" altLang="es-ES"/>
          </a:p>
        </p:txBody>
      </p:sp>
      <p:pic>
        <p:nvPicPr>
          <p:cNvPr id="2053" name="Imagen 5" descr="LOGO-UPV-hv-01.png"/>
          <p:cNvPicPr>
            <a:picLocks noChangeAspect="1"/>
          </p:cNvPicPr>
          <p:nvPr userDrawn="1"/>
        </p:nvPicPr>
        <p:blipFill>
          <a:blip r:embed="rId5" cstate="print">
            <a:lum bright="7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6364288"/>
            <a:ext cx="14779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2066"/>
          <p:cNvSpPr txBox="1">
            <a:spLocks noChangeArrowheads="1"/>
          </p:cNvSpPr>
          <p:nvPr userDrawn="1"/>
        </p:nvSpPr>
        <p:spPr bwMode="auto">
          <a:xfrm>
            <a:off x="2079625" y="6367463"/>
            <a:ext cx="2982913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defRPr/>
            </a:pPr>
            <a:r>
              <a:rPr lang="es-ES_tradnl" altLang="es-ES" sz="900" b="0" smtClean="0">
                <a:solidFill>
                  <a:schemeClr val="bg1"/>
                </a:solidFill>
                <a:latin typeface="Helvetica" pitchFamily="-105" charset="0"/>
              </a:rPr>
              <a:t>Universitat Politècnica de València</a:t>
            </a:r>
          </a:p>
        </p:txBody>
      </p:sp>
      <p:sp>
        <p:nvSpPr>
          <p:cNvPr id="2055" name="2 Rectángulo">
            <a:hlinkClick r:id="rId6"/>
          </p:cNvPr>
          <p:cNvSpPr>
            <a:spLocks noChangeArrowheads="1"/>
          </p:cNvSpPr>
          <p:nvPr userDrawn="1"/>
        </p:nvSpPr>
        <p:spPr bwMode="auto">
          <a:xfrm>
            <a:off x="4003675" y="6540500"/>
            <a:ext cx="1058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r>
              <a:rPr lang="es-ES" altLang="es-ES" sz="1000" b="0">
                <a:solidFill>
                  <a:schemeClr val="bg1"/>
                </a:solidFill>
                <a:latin typeface="Arial" charset="0"/>
              </a:rPr>
              <a:t>www.upv.es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6 Grupo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-1" y="0"/>
            <a:chExt cx="9144001" cy="6858000"/>
          </a:xfrm>
        </p:grpSpPr>
        <p:sp>
          <p:nvSpPr>
            <p:cNvPr id="8" name="7 Rectángulo"/>
            <p:cNvSpPr/>
            <p:nvPr userDrawn="1"/>
          </p:nvSpPr>
          <p:spPr>
            <a:xfrm>
              <a:off x="-1" y="0"/>
              <a:ext cx="9144001" cy="685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pic>
          <p:nvPicPr>
            <p:cNvPr id="3077" name="Imagen 5" descr="LOGO-UPV-hv-01.png"/>
            <p:cNvPicPr>
              <a:picLocks noChangeAspect="1"/>
            </p:cNvPicPr>
            <p:nvPr userDrawn="1"/>
          </p:nvPicPr>
          <p:blipFill>
            <a:blip r:embed="rId3" cstate="print">
              <a:lum bright="76000" contras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645" y="4045918"/>
              <a:ext cx="2940710" cy="1038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9 Rectángulo"/>
            <p:cNvSpPr/>
            <p:nvPr userDrawn="1"/>
          </p:nvSpPr>
          <p:spPr>
            <a:xfrm>
              <a:off x="-1" y="6562725"/>
              <a:ext cx="9144001" cy="295275"/>
            </a:xfrm>
            <a:prstGeom prst="rect">
              <a:avLst/>
            </a:prstGeom>
            <a:pattFill prst="ltVert">
              <a:fgClr>
                <a:schemeClr val="tx1">
                  <a:lumMod val="85000"/>
                  <a:lumOff val="15000"/>
                </a:schemeClr>
              </a:fgClr>
              <a:bgClr>
                <a:schemeClr val="tx1">
                  <a:lumMod val="95000"/>
                  <a:lumOff val="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3075" name="10 CuadroTexto"/>
          <p:cNvSpPr txBox="1">
            <a:spLocks noChangeArrowheads="1"/>
          </p:cNvSpPr>
          <p:nvPr userDrawn="1"/>
        </p:nvSpPr>
        <p:spPr bwMode="auto">
          <a:xfrm>
            <a:off x="2933700" y="5791200"/>
            <a:ext cx="32766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2800" b="0" smtClean="0">
                <a:solidFill>
                  <a:srgbClr val="F2F2F2"/>
                </a:solidFill>
                <a:latin typeface="Arial" charset="0"/>
                <a:ea typeface="+mn-ea"/>
                <a:cs typeface="Arial" charset="0"/>
              </a:rPr>
              <a:t>www.upv.es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upv.es/confluence/pages/viewpage.action?pageId=34177031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343958" y="284956"/>
            <a:ext cx="36069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Piolín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  <a:cs typeface="Arial"/>
              </a:rPr>
              <a:t>.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Generador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  <a:cs typeface="Arial"/>
              </a:rPr>
              <a:t> de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aplicaciones</a:t>
            </a:r>
            <a:endParaRPr lang="en-GB" sz="1600" b="0" dirty="0">
              <a:solidFill>
                <a:srgbClr val="D90000"/>
              </a:solidFill>
              <a:latin typeface="+mj-lt"/>
              <a:cs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01" y="2122080"/>
            <a:ext cx="8285714" cy="4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343958" y="284956"/>
            <a:ext cx="36069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Piolín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  <a:cs typeface="Arial"/>
              </a:rPr>
              <a:t>.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Generador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  <a:cs typeface="Arial"/>
              </a:rPr>
              <a:t> de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aplicaciones</a:t>
            </a:r>
            <a:endParaRPr lang="en-GB" sz="1600" b="0" dirty="0">
              <a:solidFill>
                <a:srgbClr val="D90000"/>
              </a:solidFill>
              <a:latin typeface="+mj-lt"/>
              <a:cs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" y="1543488"/>
            <a:ext cx="3640611" cy="35302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898" y="2190990"/>
            <a:ext cx="5081873" cy="302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60" y="103517"/>
            <a:ext cx="8168840" cy="6262777"/>
          </a:xfrm>
          <a:prstGeom prst="rect">
            <a:avLst/>
          </a:prstGeom>
        </p:spPr>
      </p:pic>
      <p:sp>
        <p:nvSpPr>
          <p:cNvPr id="2" name="3 CuadroTexto"/>
          <p:cNvSpPr txBox="1"/>
          <p:nvPr/>
        </p:nvSpPr>
        <p:spPr>
          <a:xfrm>
            <a:off x="343958" y="284956"/>
            <a:ext cx="36069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Piolín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  <a:cs typeface="Arial"/>
              </a:rPr>
              <a:t>.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Generador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  <a:cs typeface="Arial"/>
              </a:rPr>
              <a:t> de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aplicaciones</a:t>
            </a:r>
            <a:endParaRPr lang="en-GB" sz="1600" b="0" dirty="0">
              <a:solidFill>
                <a:srgbClr val="D90000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42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88" y="198408"/>
            <a:ext cx="6703690" cy="6160882"/>
          </a:xfrm>
          <a:prstGeom prst="rect">
            <a:avLst/>
          </a:prstGeom>
        </p:spPr>
      </p:pic>
      <p:sp>
        <p:nvSpPr>
          <p:cNvPr id="2" name="3 CuadroTexto"/>
          <p:cNvSpPr txBox="1"/>
          <p:nvPr/>
        </p:nvSpPr>
        <p:spPr>
          <a:xfrm>
            <a:off x="343958" y="284956"/>
            <a:ext cx="36069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Piolín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  <a:cs typeface="Arial"/>
              </a:rPr>
              <a:t>.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Generador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  <a:cs typeface="Arial"/>
              </a:rPr>
              <a:t> de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aplicaciones</a:t>
            </a:r>
            <a:endParaRPr lang="en-GB" sz="1600" b="0" dirty="0">
              <a:solidFill>
                <a:srgbClr val="D90000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0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343958" y="284956"/>
            <a:ext cx="36069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Piolín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  <a:cs typeface="Arial"/>
              </a:rPr>
              <a:t>.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Generador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  <a:cs typeface="Arial"/>
              </a:rPr>
              <a:t> de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aplicaciones</a:t>
            </a:r>
            <a:endParaRPr lang="en-GB" sz="1600" b="0" dirty="0">
              <a:solidFill>
                <a:srgbClr val="D90000"/>
              </a:solidFill>
              <a:latin typeface="+mj-lt"/>
              <a:cs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7486"/>
            <a:ext cx="9144000" cy="218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343958" y="284956"/>
            <a:ext cx="36069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Piolín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  <a:cs typeface="Arial"/>
              </a:rPr>
              <a:t>.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Generador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  <a:cs typeface="Arial"/>
              </a:rPr>
              <a:t> de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aplicaciones</a:t>
            </a:r>
            <a:endParaRPr lang="en-GB" sz="1600" b="0" dirty="0">
              <a:solidFill>
                <a:srgbClr val="D90000"/>
              </a:solidFill>
              <a:latin typeface="+mj-lt"/>
              <a:cs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86" y="2185807"/>
            <a:ext cx="88677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343958" y="284956"/>
            <a:ext cx="26384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Piolín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  <a:cs typeface="Arial"/>
              </a:rPr>
              <a:t>.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Aplicaciones</a:t>
            </a:r>
            <a:endParaRPr lang="en-GB" sz="1600" b="0" dirty="0">
              <a:solidFill>
                <a:srgbClr val="D90000"/>
              </a:solidFill>
              <a:latin typeface="+mj-lt"/>
              <a:cs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43958" y="1043796"/>
            <a:ext cx="78931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Sistemas. BBDD Oracle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Mantenimiento </a:t>
            </a:r>
            <a:r>
              <a:rPr lang="es-ES" dirty="0"/>
              <a:t>de las BBDD, </a:t>
            </a:r>
            <a:r>
              <a:rPr lang="es-ES" dirty="0" smtClean="0"/>
              <a:t>creación de </a:t>
            </a:r>
            <a:r>
              <a:rPr lang="es-ES" dirty="0" err="1" smtClean="0"/>
              <a:t>listeners</a:t>
            </a:r>
            <a:r>
              <a:rPr lang="es-ES" dirty="0"/>
              <a:t>, </a:t>
            </a:r>
            <a:r>
              <a:rPr lang="es-ES" dirty="0" err="1"/>
              <a:t>tnsnames</a:t>
            </a:r>
            <a:r>
              <a:rPr lang="es-ES" dirty="0"/>
              <a:t>, etc...</a:t>
            </a:r>
          </a:p>
          <a:p>
            <a:pPr algn="l"/>
            <a:endParaRPr lang="es-E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Aplicaciones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Monitorización de aplicaciones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ASIC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Mantenimiento de </a:t>
            </a:r>
            <a:r>
              <a:rPr lang="es-ES" dirty="0" smtClean="0"/>
              <a:t>productos y servicios</a:t>
            </a:r>
            <a:r>
              <a:rPr lang="es-ES" dirty="0"/>
              <a:t>, </a:t>
            </a:r>
            <a:r>
              <a:rPr lang="es-ES" dirty="0" smtClean="0"/>
              <a:t>generación de la página </a:t>
            </a:r>
            <a:r>
              <a:rPr lang="es-ES" dirty="0"/>
              <a:t>oficial del ASIC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Mantenimiento de </a:t>
            </a:r>
            <a:r>
              <a:rPr lang="es-ES" dirty="0" err="1"/>
              <a:t>webservices</a:t>
            </a:r>
            <a:endParaRPr lang="es-E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Indicadores, gráficas.</a:t>
            </a:r>
            <a:endParaRPr lang="es-E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Gregal (</a:t>
            </a:r>
            <a:r>
              <a:rPr lang="es-ES" dirty="0" err="1" smtClean="0"/>
              <a:t>Helpdesk</a:t>
            </a:r>
            <a:r>
              <a:rPr lang="es-ES" dirty="0" smtClean="0"/>
              <a:t> del ASIC)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Consultas </a:t>
            </a:r>
            <a:r>
              <a:rPr lang="es-ES" dirty="0"/>
              <a:t>avanzadas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Estadísticas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52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343958" y="284956"/>
            <a:ext cx="26384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Piolín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  <a:cs typeface="Arial"/>
              </a:rPr>
              <a:t>.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Aplicaciones</a:t>
            </a:r>
            <a:endParaRPr lang="en-GB" sz="1600" b="0" dirty="0">
              <a:solidFill>
                <a:srgbClr val="D90000"/>
              </a:solidFill>
              <a:latin typeface="+mj-lt"/>
              <a:cs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43958" y="1043796"/>
            <a:ext cx="789317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Correo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Cuentas de correo personales e institucionales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Mantenimiento </a:t>
            </a:r>
            <a:r>
              <a:rPr lang="es-ES" dirty="0"/>
              <a:t>listas de </a:t>
            </a:r>
            <a:r>
              <a:rPr lang="es-ES" dirty="0" smtClean="0"/>
              <a:t>distribución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Mantenimiento </a:t>
            </a:r>
            <a:r>
              <a:rPr lang="es-ES" dirty="0"/>
              <a:t>de dominios de </a:t>
            </a:r>
            <a:r>
              <a:rPr lang="es-ES" dirty="0" smtClean="0"/>
              <a:t>correo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Redirecciones</a:t>
            </a:r>
            <a:endParaRPr lang="es-E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Usuarios de Windows</a:t>
            </a:r>
            <a:endParaRPr lang="es-E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Gestión de usuarios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Gestión de cuentas temporales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Sanciones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Certificados personales en tarjeta </a:t>
            </a:r>
            <a:r>
              <a:rPr lang="es-ES" dirty="0" smtClean="0"/>
              <a:t>criptográfica</a:t>
            </a:r>
            <a:endParaRPr lang="es-E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Grupos de usuarios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Gestión de unidades de red </a:t>
            </a:r>
            <a:r>
              <a:rPr lang="es-ES" dirty="0" smtClean="0"/>
              <a:t>compartidas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73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343958" y="284956"/>
            <a:ext cx="26384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Piolín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  <a:cs typeface="Arial"/>
              </a:rPr>
              <a:t>.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Aplicaciones</a:t>
            </a:r>
            <a:endParaRPr lang="en-GB" sz="1600" b="0" dirty="0">
              <a:solidFill>
                <a:srgbClr val="D90000"/>
              </a:solidFill>
              <a:latin typeface="+mj-lt"/>
              <a:cs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43958" y="1043796"/>
            <a:ext cx="789317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Seguridad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Sanciones a equipos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Certificados de equipo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Certificados de entidades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Equipos robados o perdidos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SIR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Categorías y servicios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Almacén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Mantenimiento de artículos y proveedores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Puestos de trabajo, equipos, </a:t>
            </a:r>
            <a:r>
              <a:rPr lang="es-ES" dirty="0" smtClean="0"/>
              <a:t>facturas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Mantenimiento de impresoras, contratos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1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343958" y="284956"/>
            <a:ext cx="26384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Piolín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  <a:cs typeface="Arial"/>
              </a:rPr>
              <a:t>.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Aplicaciones</a:t>
            </a:r>
            <a:endParaRPr lang="en-GB" sz="1600" b="0" dirty="0">
              <a:solidFill>
                <a:srgbClr val="D90000"/>
              </a:solidFill>
              <a:latin typeface="+mj-lt"/>
              <a:cs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43958" y="1043796"/>
            <a:ext cx="78931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Equipos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Mantenimiento del DHCP y del DNS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Mantenimiento de dominios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Control de conexiones a la red cableada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Petición de certificados de equipo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Alojamientos físicos y </a:t>
            </a:r>
            <a:r>
              <a:rPr lang="es-ES" dirty="0"/>
              <a:t>virtuales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Puntos de acceso </a:t>
            </a:r>
            <a:r>
              <a:rPr lang="es-ES" dirty="0" err="1"/>
              <a:t>wifi</a:t>
            </a:r>
            <a:endParaRPr lang="es-E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Aulas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Gestión de aulas y despachos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Mantenimiento de aulas tipo examen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Subredes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Mantenimiento subredes </a:t>
            </a:r>
            <a:r>
              <a:rPr lang="es-ES" dirty="0" smtClean="0"/>
              <a:t>UPV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Mantenimiento subredes </a:t>
            </a:r>
            <a:r>
              <a:rPr lang="es-ES" dirty="0" smtClean="0"/>
              <a:t>externas.</a:t>
            </a:r>
            <a:endParaRPr lang="es-E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Accesos a la red SARA (generación de los archivos necesarios)</a:t>
            </a:r>
          </a:p>
        </p:txBody>
      </p:sp>
    </p:spTree>
    <p:extLst>
      <p:ext uri="{BB962C8B-B14F-4D97-AF65-F5344CB8AC3E}">
        <p14:creationId xmlns:p14="http://schemas.microsoft.com/office/powerpoint/2010/main" val="93000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3958" y="284956"/>
            <a:ext cx="26384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Piolín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  <a:cs typeface="Arial"/>
              </a:rPr>
              <a:t> +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Openmaps</a:t>
            </a:r>
            <a:endParaRPr lang="en-GB" sz="1600" b="0" dirty="0">
              <a:solidFill>
                <a:srgbClr val="D90000"/>
              </a:solidFill>
              <a:latin typeface="+mj-lt"/>
              <a:cs typeface="Arial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29553" y="2070846"/>
            <a:ext cx="76302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4800" dirty="0" smtClean="0"/>
              <a:t>Piolín</a:t>
            </a:r>
          </a:p>
          <a:p>
            <a:pPr algn="l"/>
            <a:r>
              <a:rPr lang="es-ES" sz="4800" dirty="0" err="1" smtClean="0"/>
              <a:t>Openmaps</a:t>
            </a:r>
            <a:endParaRPr lang="es-ES" sz="2400" dirty="0" smtClean="0"/>
          </a:p>
        </p:txBody>
      </p:sp>
      <p:sp>
        <p:nvSpPr>
          <p:cNvPr id="2" name="CuadroTexto 1"/>
          <p:cNvSpPr txBox="1"/>
          <p:nvPr/>
        </p:nvSpPr>
        <p:spPr>
          <a:xfrm>
            <a:off x="5339751" y="5236234"/>
            <a:ext cx="3252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Rafa Mullor</a:t>
            </a:r>
          </a:p>
          <a:p>
            <a:r>
              <a:rPr lang="es-ES" dirty="0" smtClean="0"/>
              <a:t>Miguel Angel Valero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343958" y="284956"/>
            <a:ext cx="26384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Piolín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  <a:cs typeface="Arial"/>
              </a:rPr>
              <a:t>.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Aplicaciones</a:t>
            </a:r>
            <a:endParaRPr lang="en-GB" sz="1600" b="0" dirty="0">
              <a:solidFill>
                <a:srgbClr val="D90000"/>
              </a:solidFill>
              <a:latin typeface="+mj-lt"/>
              <a:cs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43958" y="1043796"/>
            <a:ext cx="789317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Armarios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Mantenimiento </a:t>
            </a:r>
            <a:r>
              <a:rPr lang="es-ES" dirty="0"/>
              <a:t>de armarios, rosetas, mangueras, líneas de tensión, puertos, puentes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Centrales de seguridad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Mantenimiento de centrales de seguridad de intrusión, extinción, monóxido, comunicaciones, pulsadores </a:t>
            </a:r>
            <a:r>
              <a:rPr lang="es-ES" dirty="0" smtClean="0"/>
              <a:t>anti-pánico</a:t>
            </a:r>
            <a:endParaRPr lang="es-E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Cuotas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Cuotas por usuarios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Cuotas de los discos de red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Gráficos de almacenamiento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Control de espacio libre</a:t>
            </a:r>
          </a:p>
        </p:txBody>
      </p:sp>
    </p:spTree>
    <p:extLst>
      <p:ext uri="{BB962C8B-B14F-4D97-AF65-F5344CB8AC3E}">
        <p14:creationId xmlns:p14="http://schemas.microsoft.com/office/powerpoint/2010/main" val="41706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343958" y="284956"/>
            <a:ext cx="26384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Piolín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  <a:cs typeface="Arial"/>
              </a:rPr>
              <a:t>.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Aplicaciones</a:t>
            </a:r>
            <a:endParaRPr lang="en-GB" sz="1600" b="0" dirty="0">
              <a:solidFill>
                <a:srgbClr val="D90000"/>
              </a:solidFill>
              <a:latin typeface="+mj-lt"/>
              <a:cs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43958" y="1043796"/>
            <a:ext cx="78931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Firewall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Reglas de los firewall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Mantenimiento de </a:t>
            </a:r>
            <a:r>
              <a:rPr lang="es-ES" dirty="0" smtClean="0"/>
              <a:t>puertos y servicios abiertos</a:t>
            </a:r>
            <a:endParaRPr lang="es-E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dirty="0"/>
              <a:t>Mantenimiento de sanciones por IP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Licencias (Control </a:t>
            </a:r>
            <a:r>
              <a:rPr lang="es-ES" dirty="0"/>
              <a:t>de licencias </a:t>
            </a:r>
            <a:r>
              <a:rPr lang="es-ES" dirty="0" smtClean="0"/>
              <a:t>software)</a:t>
            </a:r>
            <a:endParaRPr lang="es-E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Energía (Contratos </a:t>
            </a:r>
            <a:r>
              <a:rPr lang="es-ES" dirty="0"/>
              <a:t>de energía, cuadros eléctricos, </a:t>
            </a:r>
            <a:r>
              <a:rPr lang="es-ES" dirty="0" smtClean="0"/>
              <a:t>analizadores de red, pasarelas)</a:t>
            </a:r>
            <a:endParaRPr lang="es-E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err="1" smtClean="0"/>
              <a:t>Backups</a:t>
            </a:r>
            <a:r>
              <a:rPr lang="es-ES" dirty="0" smtClean="0"/>
              <a:t> (Mantenimiento </a:t>
            </a:r>
            <a:r>
              <a:rPr lang="es-ES" dirty="0"/>
              <a:t>de </a:t>
            </a:r>
            <a:r>
              <a:rPr lang="es-ES" dirty="0" err="1"/>
              <a:t>backups</a:t>
            </a:r>
            <a:r>
              <a:rPr lang="es-ES" dirty="0"/>
              <a:t> en entornos Windows de los datos de los </a:t>
            </a:r>
            <a:r>
              <a:rPr lang="es-ES" dirty="0" smtClean="0"/>
              <a:t>servidores)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err="1" smtClean="0"/>
              <a:t>OpenMaps</a:t>
            </a:r>
            <a:r>
              <a:rPr lang="es-ES" dirty="0" smtClean="0"/>
              <a:t> (Apps </a:t>
            </a:r>
            <a:r>
              <a:rPr lang="es-ES" dirty="0"/>
              <a:t>disponibles, objetos a representar en los </a:t>
            </a:r>
            <a:r>
              <a:rPr lang="es-ES" dirty="0" smtClean="0"/>
              <a:t>mapas)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86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343958" y="284956"/>
            <a:ext cx="26384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Piolín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  <a:cs typeface="Arial"/>
              </a:rPr>
              <a:t>.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Ejemplo</a:t>
            </a:r>
            <a:endParaRPr lang="en-GB" sz="1600" b="0" dirty="0">
              <a:solidFill>
                <a:srgbClr val="D90000"/>
              </a:solidFill>
              <a:latin typeface="+mj-lt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25113" y="1535502"/>
            <a:ext cx="65140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dirty="0" smtClean="0"/>
              <a:t>Aulas Multimedia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smtClean="0"/>
              <a:t>tmp_rediris2016</a:t>
            </a:r>
          </a:p>
          <a:p>
            <a:pPr algn="l"/>
            <a:endParaRPr lang="es-ES" dirty="0"/>
          </a:p>
          <a:p>
            <a:pPr algn="l"/>
            <a:r>
              <a:rPr lang="es-ES" dirty="0" smtClean="0"/>
              <a:t>NAME		</a:t>
            </a:r>
            <a:r>
              <a:rPr lang="es-ES" dirty="0" err="1" smtClean="0"/>
              <a:t>Null</a:t>
            </a:r>
            <a:r>
              <a:rPr lang="es-ES" dirty="0" smtClean="0"/>
              <a:t>?		</a:t>
            </a:r>
            <a:r>
              <a:rPr lang="es-ES" dirty="0" err="1" smtClean="0"/>
              <a:t>Type</a:t>
            </a:r>
            <a:endParaRPr lang="es-ES" dirty="0"/>
          </a:p>
          <a:p>
            <a:pPr algn="l"/>
            <a:r>
              <a:rPr lang="es-ES" dirty="0" smtClean="0"/>
              <a:t>--------------------  	---------		-------</a:t>
            </a:r>
            <a:endParaRPr lang="es-ES" dirty="0"/>
          </a:p>
          <a:p>
            <a:pPr algn="l"/>
            <a:r>
              <a:rPr lang="es-ES" dirty="0" smtClean="0"/>
              <a:t>CODIGO	NOT </a:t>
            </a:r>
            <a:r>
              <a:rPr lang="es-ES" dirty="0"/>
              <a:t>NULL  </a:t>
            </a:r>
            <a:r>
              <a:rPr lang="es-ES" dirty="0" smtClean="0"/>
              <a:t>	NUMBER</a:t>
            </a:r>
          </a:p>
          <a:p>
            <a:pPr algn="l"/>
            <a:r>
              <a:rPr lang="es-ES" smtClean="0"/>
              <a:t>DESCRIPCION	NOT NULL	VARCHAR2(255)</a:t>
            </a:r>
            <a:endParaRPr lang="es-ES" dirty="0"/>
          </a:p>
          <a:p>
            <a:pPr algn="l"/>
            <a:r>
              <a:rPr lang="es-ES" dirty="0" smtClean="0"/>
              <a:t>ACTIVO	NOT </a:t>
            </a:r>
            <a:r>
              <a:rPr lang="es-ES" dirty="0"/>
              <a:t>NULL  </a:t>
            </a:r>
            <a:r>
              <a:rPr lang="es-ES" dirty="0" smtClean="0"/>
              <a:t>	VARCHAR2(1</a:t>
            </a:r>
            <a:r>
              <a:rPr lang="es-ES" dirty="0"/>
              <a:t>)</a:t>
            </a:r>
          </a:p>
          <a:p>
            <a:pPr algn="l"/>
            <a:r>
              <a:rPr lang="es-ES" dirty="0"/>
              <a:t>COMENTARIO                             </a:t>
            </a:r>
            <a:r>
              <a:rPr lang="es-ES" dirty="0" smtClean="0"/>
              <a:t>	VARCHAR2(4000</a:t>
            </a:r>
            <a:r>
              <a:rPr lang="es-ES" dirty="0"/>
              <a:t>)</a:t>
            </a:r>
          </a:p>
          <a:p>
            <a:pPr algn="l"/>
            <a:r>
              <a:rPr lang="es-ES" dirty="0" smtClean="0"/>
              <a:t>EDIFICIO			VARCHAR2(3</a:t>
            </a:r>
            <a:r>
              <a:rPr lang="es-ES" dirty="0"/>
              <a:t>)</a:t>
            </a:r>
          </a:p>
          <a:p>
            <a:pPr algn="l"/>
            <a:r>
              <a:rPr lang="es-ES" dirty="0" smtClean="0"/>
              <a:t>NESPACIO			NUMBER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40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3958" y="284956"/>
            <a:ext cx="26384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Piolín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  <a:cs typeface="Arial"/>
              </a:rPr>
              <a:t> +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Openmaps</a:t>
            </a:r>
            <a:endParaRPr lang="en-GB" sz="1600" b="0" dirty="0">
              <a:solidFill>
                <a:srgbClr val="D90000"/>
              </a:solidFill>
              <a:latin typeface="+mj-lt"/>
              <a:cs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274" y="1749831"/>
            <a:ext cx="5415802" cy="443482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00636" y="770964"/>
            <a:ext cx="76302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4800" dirty="0" err="1" smtClean="0"/>
              <a:t>Openmaps</a:t>
            </a: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0815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3958" y="284956"/>
            <a:ext cx="26384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Openmaps</a:t>
            </a:r>
            <a:endParaRPr lang="en-GB" sz="1600" b="0" dirty="0">
              <a:solidFill>
                <a:srgbClr val="D90000"/>
              </a:solidFill>
              <a:latin typeface="+mj-lt"/>
              <a:cs typeface="Arial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49245" y="900000"/>
            <a:ext cx="841057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Repositorio de objetos representables (polígonos e iconos) + interfaz gráfica de visualización, implementada sobre la API </a:t>
            </a:r>
            <a:r>
              <a:rPr lang="es-ES" sz="2400" b="0" dirty="0" err="1" smtClean="0"/>
              <a:t>OpenLayers</a:t>
            </a:r>
            <a:r>
              <a:rPr lang="es-ES" sz="2400" b="0" dirty="0" smtClean="0"/>
              <a:t> v3.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Permite </a:t>
            </a:r>
            <a:r>
              <a:rPr lang="es-ES" sz="2400" b="0" dirty="0"/>
              <a:t>prescindir de los mapas de Google y elegir entre varias alternativas (Bing, </a:t>
            </a:r>
            <a:r>
              <a:rPr lang="es-ES" sz="2400" b="0" dirty="0" err="1"/>
              <a:t>OpenStreetMaps</a:t>
            </a:r>
            <a:r>
              <a:rPr lang="es-ES" sz="2400" b="0" dirty="0"/>
              <a:t>, Google, …) o utilizar un servidor de mapas propios. </a:t>
            </a:r>
            <a:endParaRPr lang="es-ES" sz="2400" b="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Los formatos </a:t>
            </a:r>
            <a:r>
              <a:rPr lang="es-ES" sz="2400" b="0" dirty="0"/>
              <a:t>aceptados son </a:t>
            </a:r>
            <a:r>
              <a:rPr lang="es-ES" sz="2400" b="0" dirty="0" err="1"/>
              <a:t>kml</a:t>
            </a:r>
            <a:r>
              <a:rPr lang="es-ES" sz="2400" b="0" dirty="0"/>
              <a:t> o </a:t>
            </a:r>
            <a:r>
              <a:rPr lang="es-ES" sz="2400" b="0" dirty="0" err="1"/>
              <a:t>json</a:t>
            </a:r>
            <a:r>
              <a:rPr lang="es-ES" sz="2400" b="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0" dirty="0"/>
              <a:t>Se ha escogido </a:t>
            </a:r>
            <a:r>
              <a:rPr lang="es-ES" sz="2400" b="0" dirty="0" err="1" smtClean="0"/>
              <a:t>json</a:t>
            </a:r>
            <a:r>
              <a:rPr lang="es-ES" sz="2400" b="0" dirty="0" smtClean="0"/>
              <a:t> </a:t>
            </a:r>
            <a:r>
              <a:rPr lang="es-ES" sz="2400" b="0" dirty="0"/>
              <a:t>por ser más compacto y ligero.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0" dirty="0"/>
              <a:t>La aplicación </a:t>
            </a:r>
            <a:r>
              <a:rPr lang="es-ES" sz="2400" b="0" dirty="0" smtClean="0"/>
              <a:t>gráfica está </a:t>
            </a:r>
            <a:r>
              <a:rPr lang="es-ES" sz="2400" b="0" dirty="0"/>
              <a:t>desarrollada en </a:t>
            </a:r>
            <a:r>
              <a:rPr lang="es-ES" sz="2400" b="0" dirty="0" err="1" smtClean="0"/>
              <a:t>HTML+Javascript+PHP</a:t>
            </a:r>
            <a:r>
              <a:rPr lang="es-ES" sz="2400" b="0" dirty="0" smtClean="0"/>
              <a:t> </a:t>
            </a:r>
            <a:r>
              <a:rPr lang="es-ES" sz="2400" b="0" dirty="0"/>
              <a:t>y consta de una interfaz principal, y un fichero </a:t>
            </a:r>
            <a:r>
              <a:rPr lang="es-ES" sz="2400" b="0" dirty="0" smtClean="0"/>
              <a:t>personalizable </a:t>
            </a:r>
            <a:r>
              <a:rPr lang="es-ES" sz="2400" b="0" dirty="0"/>
              <a:t>por aplicación que permite generar el menú dinámicamente y cargar los objetos mediante llamadas a </a:t>
            </a:r>
            <a:r>
              <a:rPr lang="es-ES" sz="2400" b="0" dirty="0" smtClean="0"/>
              <a:t>servicios web REST (operación GET). </a:t>
            </a:r>
          </a:p>
        </p:txBody>
      </p:sp>
    </p:spTree>
    <p:extLst>
      <p:ext uri="{BB962C8B-B14F-4D97-AF65-F5344CB8AC3E}">
        <p14:creationId xmlns:p14="http://schemas.microsoft.com/office/powerpoint/2010/main" val="176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3958" y="284956"/>
            <a:ext cx="26384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Openmaps</a:t>
            </a:r>
            <a:endParaRPr lang="en-GB" sz="1600" b="0" dirty="0">
              <a:solidFill>
                <a:srgbClr val="D90000"/>
              </a:solidFill>
              <a:latin typeface="+mj-lt"/>
              <a:cs typeface="Arial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49245" y="900000"/>
            <a:ext cx="841057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La aplicación está </a:t>
            </a:r>
            <a:r>
              <a:rPr lang="es-ES" sz="2400" b="0" dirty="0"/>
              <a:t>parametrizada y carga el </a:t>
            </a:r>
            <a:r>
              <a:rPr lang="es-ES" sz="2400" b="0" dirty="0" smtClean="0"/>
              <a:t>init.js </a:t>
            </a:r>
            <a:r>
              <a:rPr lang="es-ES" sz="2400" b="0" dirty="0"/>
              <a:t>en función del argumento ?</a:t>
            </a:r>
            <a:r>
              <a:rPr lang="es-ES" sz="2400" b="0" dirty="0" smtClean="0"/>
              <a:t>app=salto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Los </a:t>
            </a:r>
            <a:r>
              <a:rPr lang="es-ES" sz="2400" b="0" dirty="0"/>
              <a:t>objetos representables se encuentran en una </a:t>
            </a:r>
            <a:r>
              <a:rPr lang="es-ES" sz="2400" b="0" dirty="0" smtClean="0"/>
              <a:t>base de datos Oracle </a:t>
            </a:r>
            <a:r>
              <a:rPr lang="es-ES" sz="2400" b="0" dirty="0"/>
              <a:t>y se consultan a través del </a:t>
            </a:r>
            <a:r>
              <a:rPr lang="es-ES" sz="2400" b="0" dirty="0" smtClean="0"/>
              <a:t>servicio web correspondiente</a:t>
            </a:r>
            <a:r>
              <a:rPr lang="es-ES" sz="2400" b="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0" dirty="0"/>
              <a:t>Para “rellenar” la base de datos se utilizan ficheros de importación “</a:t>
            </a:r>
            <a:r>
              <a:rPr lang="es-ES" sz="2400" b="0" dirty="0" err="1"/>
              <a:t>kml</a:t>
            </a:r>
            <a:r>
              <a:rPr lang="es-ES" sz="2400" b="0" dirty="0"/>
              <a:t>” que deben de cumplir una serie de criterios de etiquetas </a:t>
            </a:r>
            <a:r>
              <a:rPr lang="es-ES" sz="2400" b="0" dirty="0" smtClean="0"/>
              <a:t>(formato) común para todos los objeto.</a:t>
            </a:r>
            <a:endParaRPr lang="es-ES" sz="24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0" dirty="0"/>
              <a:t>Se ha programado un</a:t>
            </a:r>
            <a:r>
              <a:rPr lang="es-ES" sz="2400" b="0" dirty="0">
                <a:hlinkClick r:id="rId2"/>
              </a:rPr>
              <a:t> </a:t>
            </a:r>
            <a:r>
              <a:rPr lang="es-ES" sz="2400" b="0" dirty="0" smtClean="0"/>
              <a:t>generador para </a:t>
            </a:r>
            <a:r>
              <a:rPr lang="es-ES" sz="2400" b="0" dirty="0"/>
              <a:t>las aplicaciones que no dispongan de ficheros fuente de infraestructuras y salgan de Bases de Datos independientes, como en el caso de SALTO (</a:t>
            </a:r>
            <a:r>
              <a:rPr lang="es-ES" sz="2400" b="0" dirty="0" err="1"/>
              <a:t>MsSQL</a:t>
            </a:r>
            <a:r>
              <a:rPr lang="es-ES" sz="2400" b="0" dirty="0"/>
              <a:t>) y </a:t>
            </a:r>
            <a:r>
              <a:rPr lang="es-ES" sz="2400" b="0" dirty="0" err="1"/>
              <a:t>APs</a:t>
            </a:r>
            <a:r>
              <a:rPr lang="es-ES" sz="2400" b="0" dirty="0"/>
              <a:t> </a:t>
            </a:r>
            <a:r>
              <a:rPr lang="es-ES" sz="2400" b="0" dirty="0" err="1"/>
              <a:t>Wifi</a:t>
            </a:r>
            <a:r>
              <a:rPr lang="es-ES" sz="2400" b="0" dirty="0"/>
              <a:t> (Oracle).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0" dirty="0"/>
              <a:t>El generador </a:t>
            </a:r>
            <a:r>
              <a:rPr lang="es-ES" sz="2400" b="0" dirty="0" smtClean="0"/>
              <a:t>+ importador/exportador, </a:t>
            </a:r>
            <a:r>
              <a:rPr lang="es-ES" sz="2400" b="0" dirty="0"/>
              <a:t>también lee los ficheros </a:t>
            </a:r>
            <a:r>
              <a:rPr lang="es-ES" sz="2400" b="0" dirty="0" err="1"/>
              <a:t>kml</a:t>
            </a:r>
            <a:r>
              <a:rPr lang="es-ES" sz="2400" b="0" dirty="0"/>
              <a:t> y los introduce en la base de datos. </a:t>
            </a:r>
          </a:p>
        </p:txBody>
      </p:sp>
    </p:spTree>
    <p:extLst>
      <p:ext uri="{BB962C8B-B14F-4D97-AF65-F5344CB8AC3E}">
        <p14:creationId xmlns:p14="http://schemas.microsoft.com/office/powerpoint/2010/main" val="21166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353484" y="281249"/>
            <a:ext cx="31093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Openmaps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–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Diagrama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general</a:t>
            </a:r>
            <a:endParaRPr lang="en-GB" sz="1600" b="0" dirty="0">
              <a:solidFill>
                <a:srgbClr val="D90000"/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35" y="2148992"/>
            <a:ext cx="8488367" cy="4042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353484" y="281249"/>
            <a:ext cx="56259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Openmaps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–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Importación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objetos</a:t>
            </a:r>
            <a:endParaRPr lang="en-GB" sz="1600" b="0" dirty="0">
              <a:solidFill>
                <a:srgbClr val="D90000"/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99" y="1534988"/>
            <a:ext cx="6967801" cy="378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353484" y="281249"/>
            <a:ext cx="31093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Openmaps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- Mover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objetos</a:t>
            </a:r>
            <a:endParaRPr lang="en-GB" sz="1600" b="0" dirty="0">
              <a:solidFill>
                <a:srgbClr val="D9000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181" y="1227770"/>
            <a:ext cx="4865272" cy="290211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 rot="10800000" flipV="1">
            <a:off x="1112808" y="4737851"/>
            <a:ext cx="72375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400" b="0" dirty="0" smtClean="0"/>
              <a:t>Sólo se podrán mover objetos no bloqueados</a:t>
            </a:r>
          </a:p>
          <a:p>
            <a:pPr algn="l"/>
            <a:r>
              <a:rPr lang="es-ES" sz="1400" b="0" dirty="0" smtClean="0"/>
              <a:t>La actualización de objetos bloqueados sólo recarga metadatos pero no coordenadas.</a:t>
            </a:r>
          </a:p>
          <a:p>
            <a:pPr algn="l"/>
            <a:r>
              <a:rPr lang="es-ES" sz="1400" b="0" dirty="0" smtClean="0"/>
              <a:t>Posibles estados: Desactivado (ACT=false), Borrado (DEL=true), Bloqueado (MOD=true)</a:t>
            </a:r>
            <a:endParaRPr lang="en-GB" sz="1400" b="0" dirty="0"/>
          </a:p>
        </p:txBody>
      </p:sp>
    </p:spTree>
    <p:extLst>
      <p:ext uri="{BB962C8B-B14F-4D97-AF65-F5344CB8AC3E}">
        <p14:creationId xmlns:p14="http://schemas.microsoft.com/office/powerpoint/2010/main" val="36378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353484" y="281249"/>
            <a:ext cx="31093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Openmaps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-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Importación</a:t>
            </a:r>
            <a:endParaRPr lang="en-GB" sz="1600" b="0" dirty="0">
              <a:solidFill>
                <a:srgbClr val="D90000"/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87" y="1056822"/>
            <a:ext cx="6861931" cy="50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3958" y="284956"/>
            <a:ext cx="26384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Piolín</a:t>
            </a:r>
            <a:endParaRPr lang="en-GB" sz="1600" b="0" dirty="0">
              <a:solidFill>
                <a:srgbClr val="D90000"/>
              </a:solidFill>
              <a:latin typeface="+mj-lt"/>
              <a:cs typeface="Arial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600636" y="770964"/>
            <a:ext cx="76302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4800" dirty="0"/>
              <a:t>Piolín</a:t>
            </a:r>
            <a:endParaRPr lang="es-ES" sz="240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22" y="2139350"/>
            <a:ext cx="2478206" cy="247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3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353484" y="281249"/>
            <a:ext cx="43081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Openmaps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– </a:t>
            </a:r>
            <a:r>
              <a:rPr lang="en-GB" sz="1600" b="0" dirty="0" err="1" smtClean="0">
                <a:solidFill>
                  <a:srgbClr val="D90000"/>
                </a:solidFill>
              </a:rPr>
              <a:t>Importación</a:t>
            </a:r>
            <a:r>
              <a:rPr lang="en-GB" sz="1600" b="0" dirty="0" smtClean="0">
                <a:solidFill>
                  <a:srgbClr val="D90000"/>
                </a:solidFill>
              </a:rPr>
              <a:t> - </a:t>
            </a:r>
            <a:r>
              <a:rPr lang="en-GB" sz="1600" b="0" dirty="0" err="1" smtClean="0">
                <a:solidFill>
                  <a:srgbClr val="D90000"/>
                </a:solidFill>
              </a:rPr>
              <a:t>documento</a:t>
            </a:r>
            <a:r>
              <a:rPr lang="en-GB" sz="1600" b="0" dirty="0" smtClean="0">
                <a:solidFill>
                  <a:srgbClr val="D90000"/>
                </a:solidFill>
              </a:rPr>
              <a:t> 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KML</a:t>
            </a:r>
            <a:endParaRPr lang="en-GB" sz="1600" b="0" dirty="0">
              <a:solidFill>
                <a:srgbClr val="D90000"/>
              </a:solidFill>
              <a:latin typeface="+mj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55812" y="1374950"/>
            <a:ext cx="79158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&lt;?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xml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version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="1.0"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encoding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="UTF-8"?&gt;</a:t>
            </a:r>
          </a:p>
          <a:p>
            <a:pPr algn="l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kml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xmlns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="http://www.opengis.net/kml/2.2"&gt;</a:t>
            </a:r>
          </a:p>
          <a:p>
            <a:pPr algn="l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id="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root_doc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"&gt;</a:t>
            </a:r>
          </a:p>
          <a:p>
            <a:pPr lvl="1" algn="l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Schema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="OBJECT" id="OBJECT"&gt;</a:t>
            </a:r>
          </a:p>
          <a:p>
            <a:pPr lvl="1" algn="l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SimpleField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="TYPE"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"&gt;&lt;/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SimpleField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lvl="1" algn="l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SimpleField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="SUBTYPE"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"&gt;&lt;/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SimpleField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lvl="1" algn="l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SimpleField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="NAME"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"&gt;&lt;/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SimpleField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lvl="1" algn="l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SimpleField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="ACT"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"&gt;&lt;/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SimpleField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lvl="1" algn="l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SimpleField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="DEL"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"&gt;&lt;/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SimpleField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lvl="1" algn="l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SimpleField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="DESCRIPTION"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"&gt;&lt;/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SimpleField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lvl="1" algn="l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SimpleField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="EXTINF"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"&gt;&lt;/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SimpleField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lvl="1" algn="l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SimpleField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="CODUPV"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"&gt;&lt;/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SimpleField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lvl="1" algn="l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SimpleField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="PARENT"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"&gt;&lt;/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SimpleField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lvl="1" algn="l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SimpleField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="DRAWINGTYPE"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"&gt;&lt;/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SimpleField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lvl="1" algn="l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SimpleField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="ICON"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"&gt;&lt;/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SimpleField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lvl="1" algn="l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SimpleField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="STYLE"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"&gt;&lt;/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SimpleField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lvl="1" algn="l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Schema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algn="l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&lt;/Folder&gt;</a:t>
            </a:r>
          </a:p>
          <a:p>
            <a:pPr algn="l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&gt;&lt;/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kml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algn="l">
              <a:spcAft>
                <a:spcPts val="0"/>
              </a:spcAft>
            </a:pPr>
            <a:r>
              <a:rPr lang="es-ES" sz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326589" y="299179"/>
            <a:ext cx="66479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Openmaps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– </a:t>
            </a:r>
            <a:r>
              <a:rPr lang="en-GB" sz="1600" b="0" dirty="0" err="1" smtClean="0">
                <a:solidFill>
                  <a:srgbClr val="D90000"/>
                </a:solidFill>
              </a:rPr>
              <a:t>Importación</a:t>
            </a:r>
            <a:r>
              <a:rPr lang="en-GB" sz="1600" b="0" dirty="0" smtClean="0">
                <a:solidFill>
                  <a:srgbClr val="D90000"/>
                </a:solidFill>
              </a:rPr>
              <a:t> -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documento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KML.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Ejemplo</a:t>
            </a:r>
            <a:endParaRPr lang="en-GB" sz="1600" b="0" dirty="0">
              <a:solidFill>
                <a:srgbClr val="D90000"/>
              </a:solidFill>
              <a:latin typeface="+mj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55812" y="1374950"/>
            <a:ext cx="79158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Placemark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algn="l">
              <a:spcAft>
                <a:spcPts val="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 &lt;Style</a:t>
            </a: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algn="l">
              <a:spcAft>
                <a:spcPts val="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LineStyle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&gt;&lt;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&gt;ff0000ff&lt;/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</a:t>
            </a: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&gt;&lt;/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LineStyle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&gt;&lt;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PolyStyle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&gt;&lt;fill&gt;0&lt;/fill&gt;&lt;/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PolyStyle</a:t>
            </a: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algn="l">
              <a:spcAft>
                <a:spcPts val="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 </a:t>
            </a: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Style&gt;</a:t>
            </a:r>
          </a:p>
          <a:p>
            <a:pPr algn="l">
              <a:spcAft>
                <a:spcPts val="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 &lt;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ExtendedData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&gt;&lt;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SchemaData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schemaUrl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="#1Bp0"&gt;</a:t>
            </a:r>
          </a:p>
          <a:p>
            <a:pPr algn="l">
              <a:spcAft>
                <a:spcPts val="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                 &lt;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SimpleData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name="NAME"&gt;V.1B.0.330&lt;/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SimpleData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algn="l">
              <a:spcAft>
                <a:spcPts val="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                 &lt;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SimpleData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name="TYPE"&gt;DES&lt;/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SimpleData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algn="l">
              <a:spcAft>
                <a:spcPts val="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                 &lt;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SimpleData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name="SUBTYPE"&gt;PDI&lt;/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SimpleData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algn="l">
              <a:spcAft>
                <a:spcPts val="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                 &lt;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SimpleData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name="EXTINF"&gt;DMMCTE&lt;/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SimpleData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algn="l">
              <a:spcAft>
                <a:spcPts val="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                 &lt;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SimpleData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name="CODUPV"&gt;V.1B.0&lt;/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SimpleData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algn="l">
              <a:spcAft>
                <a:spcPts val="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 &lt;/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SchemaData</a:t>
            </a: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&gt;&lt;/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ExtendedData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algn="l">
              <a:spcAft>
                <a:spcPts val="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 </a:t>
            </a: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Polygon</a:t>
            </a: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algn="l">
              <a:spcAft>
                <a:spcPts val="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altitudeMode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relativeToGround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altitudeMode</a:t>
            </a: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algn="l">
              <a:spcAft>
                <a:spcPts val="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outerBoundaryIs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&gt;&lt;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LinearRing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&gt;&lt;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altitudeMode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relativeToGround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altitudeMode</a:t>
            </a: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algn="l">
              <a:spcAft>
                <a:spcPts val="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coordinates&gt;-0.348745600526996,39.482489130079237 -0.348701639759468,39.48257839223384 -0.348653868929234,39.482564264608307 -0.348697829746984,39.482475002473336 -0.348745600526996,39.482489130079237&lt;/coordinates</a:t>
            </a: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algn="l">
              <a:spcAft>
                <a:spcPts val="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LinearRing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&gt;&lt;/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outerBoundaryIs</a:t>
            </a: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algn="l">
              <a:spcAft>
                <a:spcPts val="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 </a:t>
            </a: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Polygon&gt;</a:t>
            </a:r>
          </a:p>
          <a:p>
            <a:pPr algn="l">
              <a:spcAft>
                <a:spcPts val="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Placemark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s-ES" sz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353484" y="281249"/>
            <a:ext cx="56887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Openmaps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–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Interfaz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gráfica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-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Menús</a:t>
            </a:r>
            <a:endParaRPr lang="en-GB" sz="1600" b="0" dirty="0">
              <a:solidFill>
                <a:srgbClr val="D90000"/>
              </a:solidFill>
              <a:latin typeface="+mj-lt"/>
            </a:endParaRPr>
          </a:p>
        </p:txBody>
      </p:sp>
      <p:sp>
        <p:nvSpPr>
          <p:cNvPr id="4" name="4 CuadroTexto"/>
          <p:cNvSpPr txBox="1"/>
          <p:nvPr/>
        </p:nvSpPr>
        <p:spPr>
          <a:xfrm>
            <a:off x="349245" y="900000"/>
            <a:ext cx="84105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Objetos inventariados “activos”: 37.777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Espacios: 14.631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Rosetas: 20.055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Racks: 588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Mangueras fibra: 167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Puntos Acceso </a:t>
            </a:r>
            <a:r>
              <a:rPr lang="es-ES" sz="2400" b="0" dirty="0" err="1" smtClean="0"/>
              <a:t>Wifi</a:t>
            </a:r>
            <a:r>
              <a:rPr lang="es-ES" sz="2400" b="0" dirty="0" smtClean="0"/>
              <a:t>:  1.389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Puestas electrónicas: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804 offline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36 online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41 actualizadores</a:t>
            </a:r>
            <a:endParaRPr lang="es-ES" sz="2400" b="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Cámaras: 65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-E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4976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353484" y="281249"/>
            <a:ext cx="56887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Openmaps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–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Interfaz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gráfica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-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Menús</a:t>
            </a:r>
            <a:endParaRPr lang="en-GB" sz="1600" b="0" dirty="0">
              <a:solidFill>
                <a:srgbClr val="D90000"/>
              </a:solidFill>
              <a:latin typeface="+mj-lt"/>
            </a:endParaRPr>
          </a:p>
        </p:txBody>
      </p:sp>
      <p:sp>
        <p:nvSpPr>
          <p:cNvPr id="4" name="4 CuadroTexto"/>
          <p:cNvSpPr txBox="1"/>
          <p:nvPr/>
        </p:nvSpPr>
        <p:spPr>
          <a:xfrm>
            <a:off x="349245" y="900000"/>
            <a:ext cx="84105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Aplicación base: mapas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400" b="0" dirty="0"/>
              <a:t>https://openmaps.upv.es</a:t>
            </a:r>
            <a:r>
              <a:rPr lang="en-GB" sz="2400" b="0" dirty="0" smtClean="0"/>
              <a:t>/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Filtrado por Edificio, Planta, Espacio, Entidad.</a:t>
            </a:r>
            <a:endParaRPr lang="en-GB" sz="2400" b="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-ES" sz="2400" b="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Resto de aplicaciones (requiere autorización):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Filtrado adicional por tipo, subtipo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-ES" sz="2400" b="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884" y="2958353"/>
            <a:ext cx="3118325" cy="311120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34" y="3577656"/>
            <a:ext cx="4693584" cy="235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672" y="2879541"/>
            <a:ext cx="4455456" cy="3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CuadroTexto"/>
          <p:cNvSpPr txBox="1"/>
          <p:nvPr/>
        </p:nvSpPr>
        <p:spPr>
          <a:xfrm>
            <a:off x="353483" y="281249"/>
            <a:ext cx="66210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Openmaps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–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Interfaz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gráfica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</a:t>
            </a:r>
            <a:r>
              <a:rPr lang="en-GB" sz="1600" b="0" dirty="0" smtClean="0">
                <a:solidFill>
                  <a:srgbClr val="D90000"/>
                </a:solidFill>
              </a:rPr>
              <a:t>-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Servicios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externos</a:t>
            </a:r>
            <a:endParaRPr lang="en-GB" sz="1600" b="0" dirty="0">
              <a:solidFill>
                <a:srgbClr val="D90000"/>
              </a:solidFill>
              <a:latin typeface="+mj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3483" y="932329"/>
            <a:ext cx="8503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b="0" dirty="0" smtClean="0"/>
              <a:t>Extensión de la información propia de </a:t>
            </a:r>
            <a:r>
              <a:rPr lang="es-ES" b="0" dirty="0" err="1" smtClean="0"/>
              <a:t>Openmaps</a:t>
            </a:r>
            <a:r>
              <a:rPr lang="es-ES" b="0" dirty="0" smtClean="0"/>
              <a:t>.</a:t>
            </a:r>
          </a:p>
          <a:p>
            <a:pPr lvl="1" algn="l"/>
            <a:r>
              <a:rPr lang="es-ES" b="0" dirty="0" smtClean="0"/>
              <a:t>Ejemplo: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b="0" dirty="0" smtClean="0"/>
              <a:t>Información de armarios de red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b="0" dirty="0" smtClean="0"/>
              <a:t>Extensiones telefónicas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b="0" dirty="0" smtClean="0"/>
              <a:t>Registros de accesos a espacios: despachos, aulas ..</a:t>
            </a:r>
          </a:p>
          <a:p>
            <a:pPr algn="l"/>
            <a:endParaRPr lang="en-GB" b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283" y="2879541"/>
            <a:ext cx="3050552" cy="24935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" y="3747248"/>
            <a:ext cx="3083016" cy="24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563" y="3243623"/>
            <a:ext cx="3830451" cy="2887178"/>
          </a:xfrm>
          <a:prstGeom prst="rect">
            <a:avLst/>
          </a:prstGeom>
        </p:spPr>
      </p:pic>
      <p:sp>
        <p:nvSpPr>
          <p:cNvPr id="5" name="1 CuadroTexto"/>
          <p:cNvSpPr txBox="1"/>
          <p:nvPr/>
        </p:nvSpPr>
        <p:spPr>
          <a:xfrm>
            <a:off x="353484" y="281249"/>
            <a:ext cx="56887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Openmaps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–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Interfaz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gráfica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-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Parametrización</a:t>
            </a:r>
            <a:endParaRPr lang="en-GB" sz="1600" b="0" dirty="0">
              <a:solidFill>
                <a:srgbClr val="D90000"/>
              </a:solidFill>
              <a:latin typeface="+mj-lt"/>
            </a:endParaRPr>
          </a:p>
        </p:txBody>
      </p:sp>
      <p:sp>
        <p:nvSpPr>
          <p:cNvPr id="3" name="4 CuadroTexto"/>
          <p:cNvSpPr txBox="1"/>
          <p:nvPr/>
        </p:nvSpPr>
        <p:spPr>
          <a:xfrm>
            <a:off x="349245" y="900000"/>
            <a:ext cx="84105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0" dirty="0" smtClean="0"/>
              <a:t>Carga de capa base de espacios: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ES" b="0" dirty="0" smtClean="0"/>
              <a:t>Edificios de los tres Campus (Vera, </a:t>
            </a:r>
            <a:r>
              <a:rPr lang="es-ES" b="0" dirty="0" err="1" smtClean="0"/>
              <a:t>Alcoi</a:t>
            </a:r>
            <a:r>
              <a:rPr lang="es-ES" b="0" dirty="0" smtClean="0"/>
              <a:t>, Gandía), “por defecto”.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ES" b="0" dirty="0" err="1" smtClean="0"/>
              <a:t>mapSrc</a:t>
            </a:r>
            <a:r>
              <a:rPr lang="es-ES" b="0" dirty="0" smtClean="0"/>
              <a:t>: origen </a:t>
            </a:r>
            <a:r>
              <a:rPr lang="es-ES" b="0" dirty="0" err="1" smtClean="0"/>
              <a:t>json</a:t>
            </a:r>
            <a:r>
              <a:rPr lang="es-ES" b="0" dirty="0" smtClean="0"/>
              <a:t> de los espacios.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s-ES" b="0" dirty="0" smtClean="0"/>
              <a:t>https://openmaps.upv.es/?mapSrc=https://openmaps.upv.es/apps/common/maps/EDIGEN1.json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s-ES" b="0" dirty="0" smtClean="0"/>
              <a:t>https://openmaps.upv.es/?mapSrc=https://openmaps.upv.es/apps/common/webservices/webservices.php?type=json&amp;objType=AREA&amp;objSubtype=OTRCUB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50" y="3497801"/>
            <a:ext cx="2528992" cy="25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3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353484" y="281249"/>
            <a:ext cx="56887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Openmaps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–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Interfaz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gráfica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-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Parametrización</a:t>
            </a:r>
            <a:endParaRPr lang="en-GB" sz="1600" b="0" dirty="0">
              <a:solidFill>
                <a:srgbClr val="D90000"/>
              </a:solidFill>
              <a:latin typeface="+mj-lt"/>
            </a:endParaRPr>
          </a:p>
        </p:txBody>
      </p:sp>
      <p:sp>
        <p:nvSpPr>
          <p:cNvPr id="3" name="4 CuadroTexto"/>
          <p:cNvSpPr txBox="1"/>
          <p:nvPr/>
        </p:nvSpPr>
        <p:spPr>
          <a:xfrm>
            <a:off x="349245" y="900000"/>
            <a:ext cx="84105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0" dirty="0" smtClean="0"/>
              <a:t>Capa de objetos como argumento: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ES" b="0" dirty="0" err="1" smtClean="0"/>
              <a:t>locate</a:t>
            </a:r>
            <a:r>
              <a:rPr lang="es-ES" b="0" dirty="0" smtClean="0"/>
              <a:t>: código de espacios separados por ,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s-ES" b="0" dirty="0"/>
              <a:t>https://openmaps.upv.es/?</a:t>
            </a:r>
            <a:r>
              <a:rPr lang="es-ES" b="0" dirty="0" smtClean="0"/>
              <a:t>locate=V.4L.0.051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s-ES" b="0" dirty="0"/>
              <a:t>https://openmaps.upv.es/?</a:t>
            </a:r>
            <a:r>
              <a:rPr lang="es-ES" b="0" dirty="0" smtClean="0"/>
              <a:t>locate=V.4L.0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s-ES" b="0" dirty="0"/>
              <a:t>https://openmaps.upv.es/?locate=V.4L</a:t>
            </a:r>
            <a:endParaRPr lang="es-ES" b="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ES" b="0" dirty="0" err="1" smtClean="0"/>
              <a:t>objSrc</a:t>
            </a:r>
            <a:r>
              <a:rPr lang="es-ES" b="0" dirty="0" smtClean="0"/>
              <a:t>: origen </a:t>
            </a:r>
            <a:r>
              <a:rPr lang="es-ES" b="0" dirty="0" err="1" smtClean="0"/>
              <a:t>json</a:t>
            </a:r>
            <a:r>
              <a:rPr lang="es-ES" b="0" dirty="0" smtClean="0"/>
              <a:t>.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-ES" b="0" dirty="0" smtClean="0"/>
          </a:p>
          <a:p>
            <a:pPr lvl="1" algn="l"/>
            <a:endParaRPr lang="es-ES" b="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-ES" b="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17" y="2846611"/>
            <a:ext cx="3297891" cy="3330351"/>
          </a:xfrm>
          <a:prstGeom prst="rect">
            <a:avLst/>
          </a:prstGeom>
        </p:spPr>
      </p:pic>
      <p:sp>
        <p:nvSpPr>
          <p:cNvPr id="6" name="4 CuadroTexto"/>
          <p:cNvSpPr txBox="1"/>
          <p:nvPr/>
        </p:nvSpPr>
        <p:spPr>
          <a:xfrm>
            <a:off x="4033752" y="3164541"/>
            <a:ext cx="49057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0" dirty="0"/>
              <a:t>https://openmaps.upv.es/?objSrc=https://openmaps.upv.es/apps/common/maps/accesos.json&amp;mapSrc=https://</a:t>
            </a:r>
            <a:r>
              <a:rPr lang="es-ES" b="0" dirty="0" smtClean="0"/>
              <a:t>openmaps.upv.es/apps/common/webservices/webservices.php?type=json&amp;objType=AREA&amp;objSubtype=OTRCUB</a:t>
            </a:r>
          </a:p>
          <a:p>
            <a:pPr lvl="1" algn="l"/>
            <a:endParaRPr lang="es-ES" b="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-ES" b="0" dirty="0" smtClean="0"/>
          </a:p>
        </p:txBody>
      </p:sp>
    </p:spTree>
    <p:extLst>
      <p:ext uri="{BB962C8B-B14F-4D97-AF65-F5344CB8AC3E}">
        <p14:creationId xmlns:p14="http://schemas.microsoft.com/office/powerpoint/2010/main" val="1384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353484" y="281249"/>
            <a:ext cx="56887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Openmaps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–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Interfaz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gráfica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-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Parametrización</a:t>
            </a:r>
            <a:endParaRPr lang="en-GB" sz="1600" b="0" dirty="0">
              <a:solidFill>
                <a:srgbClr val="D90000"/>
              </a:solidFill>
              <a:latin typeface="+mj-lt"/>
            </a:endParaRPr>
          </a:p>
        </p:txBody>
      </p:sp>
      <p:sp>
        <p:nvSpPr>
          <p:cNvPr id="3" name="4 CuadroTexto"/>
          <p:cNvSpPr txBox="1"/>
          <p:nvPr/>
        </p:nvSpPr>
        <p:spPr>
          <a:xfrm>
            <a:off x="349245" y="900000"/>
            <a:ext cx="84105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0" dirty="0" err="1" smtClean="0"/>
              <a:t>mapSrc</a:t>
            </a:r>
            <a:r>
              <a:rPr lang="es-ES" sz="2400" b="0" dirty="0" smtClean="0"/>
              <a:t> y </a:t>
            </a:r>
            <a:r>
              <a:rPr lang="es-ES" sz="2400" b="0" dirty="0" err="1" smtClean="0"/>
              <a:t>objSrc</a:t>
            </a:r>
            <a:r>
              <a:rPr lang="es-ES" sz="2400" b="0" dirty="0" smtClean="0"/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Requieren aceptar Cross-</a:t>
            </a:r>
            <a:r>
              <a:rPr lang="es-ES" sz="2400" b="0" dirty="0" err="1" smtClean="0"/>
              <a:t>Origin</a:t>
            </a:r>
            <a:endParaRPr lang="es-ES" sz="2400" b="0" dirty="0" smtClean="0"/>
          </a:p>
          <a:p>
            <a:pPr lvl="2" algn="l"/>
            <a:r>
              <a:rPr lang="en-GB" sz="1800" dirty="0" smtClean="0"/>
              <a:t>header</a:t>
            </a:r>
            <a:r>
              <a:rPr lang="en-GB" sz="1800" dirty="0"/>
              <a:t>(</a:t>
            </a:r>
            <a:r>
              <a:rPr lang="en-GB" sz="1800" dirty="0" smtClean="0"/>
              <a:t>'Access-Control-Allow-Origin: http://openmaps.upv.es');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Sólo hosts autorizados: </a:t>
            </a:r>
            <a:r>
              <a:rPr lang="es-ES" sz="2400" b="0" dirty="0" err="1" smtClean="0"/>
              <a:t>allowed</a:t>
            </a:r>
            <a:r>
              <a:rPr lang="es-ES" sz="2400" b="0" dirty="0" smtClean="0"/>
              <a:t>-hosts</a:t>
            </a:r>
            <a:endParaRPr lang="en-GB" sz="2400" b="0" dirty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melete.cc.upv.es, </a:t>
            </a:r>
            <a:r>
              <a:rPr lang="es-ES" sz="2400" b="0" dirty="0"/>
              <a:t>asic-o-3213.upvnet.upv.es:</a:t>
            </a:r>
            <a:endParaRPr lang="es-ES" sz="2400" b="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Utilidad: Interacción </a:t>
            </a:r>
            <a:r>
              <a:rPr lang="es-ES" sz="2400" b="0" dirty="0"/>
              <a:t>de aplicaciones</a:t>
            </a:r>
            <a:r>
              <a:rPr lang="es-ES" sz="2400" b="0" dirty="0" smtClean="0"/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Fuente propia de objetos + interfaz de </a:t>
            </a:r>
            <a:r>
              <a:rPr lang="es-ES" sz="2400" b="0" dirty="0" err="1" smtClean="0"/>
              <a:t>Openmaps</a:t>
            </a:r>
            <a:endParaRPr lang="es-E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1287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353484" y="281249"/>
            <a:ext cx="4397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Openmaps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– Servicio de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consulta</a:t>
            </a:r>
            <a:endParaRPr lang="en-GB" sz="1600" b="0" dirty="0">
              <a:solidFill>
                <a:srgbClr val="D90000"/>
              </a:solidFill>
              <a:latin typeface="+mj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3483" y="932329"/>
            <a:ext cx="85036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0" dirty="0" err="1" smtClean="0"/>
              <a:t>Parámetros</a:t>
            </a:r>
            <a:r>
              <a:rPr lang="en-GB" b="0" dirty="0" smtClean="0"/>
              <a:t> de </a:t>
            </a:r>
            <a:r>
              <a:rPr lang="en-GB" b="0" dirty="0" err="1" smtClean="0"/>
              <a:t>consulta</a:t>
            </a:r>
            <a:r>
              <a:rPr lang="en-GB" b="0" dirty="0" smtClean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b="0" dirty="0" err="1"/>
              <a:t>t</a:t>
            </a:r>
            <a:r>
              <a:rPr lang="es-ES" b="0" dirty="0" err="1" smtClean="0"/>
              <a:t>ype</a:t>
            </a:r>
            <a:r>
              <a:rPr lang="es-ES" b="0" dirty="0" smtClean="0"/>
              <a:t>: formato de salida del fichero. </a:t>
            </a:r>
            <a:r>
              <a:rPr lang="es-ES" b="0" dirty="0" err="1" smtClean="0"/>
              <a:t>Json</a:t>
            </a:r>
            <a:r>
              <a:rPr lang="es-ES" b="0" dirty="0" smtClean="0"/>
              <a:t> por defecto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b="0" dirty="0" err="1" smtClean="0"/>
              <a:t>objType</a:t>
            </a:r>
            <a:r>
              <a:rPr lang="es-ES" b="0" dirty="0" smtClean="0"/>
              <a:t>: Tipo de objeto [AREA|AP|LOCKER|SOCKET]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b="0" dirty="0" err="1" smtClean="0"/>
              <a:t>objSubtype</a:t>
            </a:r>
            <a:r>
              <a:rPr lang="es-ES" b="0" dirty="0" smtClean="0"/>
              <a:t>: Subtipo [EDIGEN|SCU|…]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b="0" dirty="0" err="1" smtClean="0"/>
              <a:t>extInf</a:t>
            </a:r>
            <a:r>
              <a:rPr lang="es-ES" b="0" dirty="0" smtClean="0"/>
              <a:t>: Información adicional [ETSII|CPD|…]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b="0" dirty="0" err="1" smtClean="0"/>
              <a:t>objStyle</a:t>
            </a:r>
            <a:r>
              <a:rPr lang="es-ES" b="0" dirty="0" smtClean="0"/>
              <a:t>: Estilo del objeto (color, icono ..)</a:t>
            </a:r>
          </a:p>
          <a:p>
            <a:pPr algn="l"/>
            <a:endParaRPr lang="es-ES" b="0" dirty="0"/>
          </a:p>
          <a:p>
            <a:pPr algn="l"/>
            <a:r>
              <a:rPr lang="es-ES" b="0" dirty="0" smtClean="0"/>
              <a:t>Ejemplo: Edificios del Campus de Vera:</a:t>
            </a:r>
          </a:p>
          <a:p>
            <a:pPr algn="l"/>
            <a:r>
              <a:rPr lang="es-ES" b="0" dirty="0"/>
              <a:t>https://openmaps.upv.es/apps/common/webservices/webservices.php?type=json&amp;objType=AREA&amp;objSubtype=EDIGEN&amp;app=maps&amp;name=V.%</a:t>
            </a:r>
            <a:endParaRPr lang="es-ES" b="0" dirty="0" smtClean="0"/>
          </a:p>
          <a:p>
            <a:pPr algn="l"/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2266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353483" y="281249"/>
            <a:ext cx="68182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Openmaps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– </a:t>
            </a:r>
            <a:r>
              <a:rPr lang="en-GB" sz="1600" b="0" dirty="0">
                <a:solidFill>
                  <a:srgbClr val="D90000"/>
                </a:solidFill>
              </a:rPr>
              <a:t>Servicio de </a:t>
            </a:r>
            <a:r>
              <a:rPr lang="en-GB" sz="1600" b="0" dirty="0" err="1" smtClean="0">
                <a:solidFill>
                  <a:srgbClr val="D90000"/>
                </a:solidFill>
              </a:rPr>
              <a:t>consulta</a:t>
            </a:r>
            <a:r>
              <a:rPr lang="en-GB" sz="1600" b="0" dirty="0" smtClean="0">
                <a:solidFill>
                  <a:srgbClr val="D90000"/>
                </a:solidFill>
              </a:rPr>
              <a:t> -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notación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json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-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Ejemplo</a:t>
            </a:r>
            <a:endParaRPr lang="en-GB" sz="1600" b="0" dirty="0">
              <a:solidFill>
                <a:srgbClr val="D90000"/>
              </a:solidFill>
              <a:latin typeface="+mj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13012" y="840766"/>
            <a:ext cx="678628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{"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":"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FeatureCollection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","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features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":</a:t>
            </a:r>
            <a:b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[{  "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":"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Feature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",</a:t>
            </a:r>
            <a:b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 "id":"18280",</a:t>
            </a:r>
            <a:b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 "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properties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":{</a:t>
            </a:r>
            <a:b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 "name":"V.4L.0.025",</a:t>
            </a:r>
            <a:b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 "tag":"V.4L.0.025",</a:t>
            </a:r>
            <a:b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 "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objType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":"AREA",</a:t>
            </a:r>
            <a:b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 "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objSubtype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":"ALMMAT",</a:t>
            </a:r>
            <a:b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 "objLck":"1",</a:t>
            </a:r>
            <a:b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     "objMod":"0</a:t>
            </a:r>
            <a:r>
              <a:rPr lang="es-ES" sz="10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",</a:t>
            </a:r>
          </a:p>
          <a:p>
            <a:pPr algn="l">
              <a:spcAft>
                <a:spcPts val="0"/>
              </a:spcAft>
            </a:pP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     </a:t>
            </a:r>
            <a:r>
              <a:rPr lang="es-ES" sz="10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s-ES" sz="1000" dirty="0" err="1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objExtInf</a:t>
            </a:r>
            <a:r>
              <a:rPr lang="es-ES" sz="10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:"ASIC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s-ES" sz="10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  "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objColor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":"#BE3EFF</a:t>
            </a:r>
            <a:r>
              <a:rPr lang="es-ES" sz="10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",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 "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objLineColor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":"#000000",</a:t>
            </a:r>
            <a:b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 "objLineOpacity":"1",</a:t>
            </a:r>
            <a:b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 "objLineWidth":"1",</a:t>
            </a:r>
            <a:b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 "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objGraphic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":"./apps/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maps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icons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/Default.png",</a:t>
            </a:r>
            <a:b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 "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objDrawingType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":"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Polygon</a:t>
            </a:r>
            <a:r>
              <a:rPr lang="es-ES" sz="10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",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 "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objDescription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":"&lt;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strong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&gt;Nombre:&amp;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nbsp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;&lt;/</a:t>
            </a:r>
            <a:r>
              <a:rPr lang="es-ES" sz="9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strong</a:t>
            </a:r>
            <a:r>
              <a:rPr lang="es-ES" sz="9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&gt;ALMACEN&lt;</a:t>
            </a:r>
            <a:r>
              <a:rPr lang="es-ES" sz="9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br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/&gt;&lt;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strong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&gt;Tipo:&amp;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nbsp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;&lt;/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strong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&gt;&lt;a 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href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=#ALMMAT&gt;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ALMACEN&amp;nbsp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;-&amp;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nbsp;Almacen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de Material&lt;/a&gt;"},</a:t>
            </a:r>
            <a:b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 "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geometry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":{</a:t>
            </a:r>
            <a:b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 "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":"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Polygon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",</a:t>
            </a:r>
            <a:b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 "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coordinates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":[[[-0.3424257419,39.4809126318],[-0.3427511340,39.4810095519],[-0.3427636411,39.4809843358],</a:t>
            </a:r>
            <a:b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           [-0.3428275463,39.4810033702],[-0.3427779173,39.4811034300],[-0.3427129786,39.4810840946],</a:t>
            </a:r>
            <a:b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           [-0.3426879645,39.4811345267],[-0.3423636023,39.4810379134]]]}</a:t>
            </a:r>
            <a:b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     },</a:t>
            </a:r>
            <a:b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 {"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":"</a:t>
            </a:r>
            <a:r>
              <a:rPr lang="es-ES" sz="1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Feature</a:t>
            </a:r>
            <a:r>
              <a:rPr lang="es-ES" sz="1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", ...}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}]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}  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3958" y="284956"/>
            <a:ext cx="26384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Piolín</a:t>
            </a:r>
            <a:endParaRPr lang="en-GB" sz="1600" b="0" dirty="0">
              <a:solidFill>
                <a:srgbClr val="D90000"/>
              </a:solidFill>
              <a:latin typeface="+mj-lt"/>
              <a:cs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3958" y="1656271"/>
            <a:ext cx="770338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¿Qué es Piolín?</a:t>
            </a:r>
          </a:p>
          <a:p>
            <a:pPr algn="just"/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Un dulce pajarito.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Una herramienta de administración para Sistemas y Redes.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Un generador de aplicaciones</a:t>
            </a:r>
            <a:r>
              <a:rPr lang="es-ES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r>
              <a:rPr lang="es-ES" dirty="0" smtClean="0"/>
              <a:t>¿Objetivos?</a:t>
            </a:r>
          </a:p>
          <a:p>
            <a:pPr algn="just"/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Aglutinar en una sola aplicación todos los segmentos.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Generar formularios, listados, gráficos en el tiempo mínimo.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“Despreocuparse” por la seguridad de la plataforma.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Reparto de tareas entre las múltiples áreas y centros involucrados.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Trazabilidad de las acciones realizadas</a:t>
            </a:r>
            <a:r>
              <a:rPr lang="es-ES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42" y="284956"/>
            <a:ext cx="1287760" cy="128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353484" y="289875"/>
            <a:ext cx="4397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Openmaps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–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Poliwifi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</a:t>
            </a:r>
            <a:endParaRPr lang="en-GB" sz="1600" b="0" dirty="0">
              <a:solidFill>
                <a:srgbClr val="D90000"/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12" y="3049405"/>
            <a:ext cx="3030406" cy="299009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691" y="3049405"/>
            <a:ext cx="3754928" cy="3042943"/>
          </a:xfrm>
          <a:prstGeom prst="rect">
            <a:avLst/>
          </a:prstGeom>
        </p:spPr>
      </p:pic>
      <p:sp>
        <p:nvSpPr>
          <p:cNvPr id="6" name="4 CuadroTexto"/>
          <p:cNvSpPr txBox="1"/>
          <p:nvPr/>
        </p:nvSpPr>
        <p:spPr>
          <a:xfrm>
            <a:off x="349245" y="908626"/>
            <a:ext cx="84105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En proceso de </a:t>
            </a:r>
            <a:r>
              <a:rPr lang="es-ES" sz="2400" b="0" dirty="0" smtClean="0"/>
              <a:t>migración. </a:t>
            </a:r>
            <a:r>
              <a:rPr lang="es-ES" sz="2400" b="0" dirty="0" smtClean="0"/>
              <a:t>Información red inalámbrica: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Canales.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Número de clientes conectados.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Potencia de la señal.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Etc…</a:t>
            </a:r>
            <a:endParaRPr lang="es-E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3129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353484" y="289875"/>
            <a:ext cx="4397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Openmaps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– 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Demo</a:t>
            </a:r>
            <a:endParaRPr lang="en-GB" sz="1600" b="0" dirty="0">
              <a:solidFill>
                <a:srgbClr val="D90000"/>
              </a:solidFill>
              <a:latin typeface="+mj-lt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349245" y="908626"/>
            <a:ext cx="8410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Espacios</a:t>
            </a:r>
            <a:endParaRPr lang="es-ES" sz="2400" b="0" dirty="0" smtClean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620000"/>
            <a:ext cx="625789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353484" y="289875"/>
            <a:ext cx="4397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Openmaps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– 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Demo</a:t>
            </a:r>
            <a:endParaRPr lang="en-GB" sz="1600" b="0" dirty="0">
              <a:solidFill>
                <a:srgbClr val="D90000"/>
              </a:solidFill>
              <a:latin typeface="+mj-lt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349245" y="908626"/>
            <a:ext cx="8410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0" dirty="0" err="1" smtClean="0"/>
              <a:t>Wifi</a:t>
            </a:r>
            <a:endParaRPr lang="es-ES" sz="2400" b="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620000"/>
            <a:ext cx="625789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353484" y="289875"/>
            <a:ext cx="4397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Openmaps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– 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Demo</a:t>
            </a:r>
            <a:endParaRPr lang="en-GB" sz="1600" b="0" dirty="0">
              <a:solidFill>
                <a:srgbClr val="D90000"/>
              </a:solidFill>
              <a:latin typeface="+mj-lt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349245" y="908626"/>
            <a:ext cx="8410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0" dirty="0" err="1" smtClean="0"/>
              <a:t>Wifi</a:t>
            </a:r>
            <a:endParaRPr lang="es-ES" sz="2400" b="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81" y="1441383"/>
            <a:ext cx="5464716" cy="37724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765" y="2732097"/>
            <a:ext cx="4968815" cy="34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353484" y="289875"/>
            <a:ext cx="4397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Openmaps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– 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Demo</a:t>
            </a:r>
            <a:endParaRPr lang="en-GB" sz="1600" b="0" dirty="0">
              <a:solidFill>
                <a:srgbClr val="D90000"/>
              </a:solidFill>
              <a:latin typeface="+mj-lt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349245" y="908626"/>
            <a:ext cx="8410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Rosetas + Armarios de red</a:t>
            </a:r>
            <a:endParaRPr lang="es-ES" sz="2400" b="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620000"/>
            <a:ext cx="625789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353484" y="289875"/>
            <a:ext cx="4397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Openmaps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– 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Demo</a:t>
            </a:r>
            <a:endParaRPr lang="en-GB" sz="1600" b="0" dirty="0">
              <a:solidFill>
                <a:srgbClr val="D90000"/>
              </a:solidFill>
              <a:latin typeface="+mj-lt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349245" y="908626"/>
            <a:ext cx="8410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Puertas electrónicas</a:t>
            </a:r>
            <a:endParaRPr lang="es-ES" sz="2400" b="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620000"/>
            <a:ext cx="625789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353484" y="289875"/>
            <a:ext cx="4397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</a:rPr>
              <a:t>Openmaps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 – 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</a:rPr>
              <a:t>Demo</a:t>
            </a:r>
            <a:endParaRPr lang="en-GB" sz="1600" b="0" dirty="0">
              <a:solidFill>
                <a:srgbClr val="D90000"/>
              </a:solidFill>
              <a:latin typeface="+mj-lt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349245" y="908626"/>
            <a:ext cx="8410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0" dirty="0" smtClean="0"/>
              <a:t>Búsqueda de espacios por tipo.</a:t>
            </a:r>
            <a:endParaRPr lang="es-ES" sz="2400" b="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620000"/>
            <a:ext cx="625789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42536" y="1500996"/>
            <a:ext cx="6685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smtClean="0">
                <a:solidFill>
                  <a:schemeClr val="bg1"/>
                </a:solidFill>
              </a:rPr>
              <a:t>Muchas gracias por su atención:</a:t>
            </a:r>
          </a:p>
          <a:p>
            <a:pPr algn="l"/>
            <a:endParaRPr lang="es-ES" dirty="0" smtClean="0">
              <a:solidFill>
                <a:schemeClr val="bg1"/>
              </a:solidFill>
            </a:endParaRPr>
          </a:p>
          <a:p>
            <a:pPr algn="l"/>
            <a:r>
              <a:rPr lang="es-ES" dirty="0" smtClean="0">
                <a:solidFill>
                  <a:schemeClr val="bg1"/>
                </a:solidFill>
              </a:rPr>
              <a:t>Rafa Mullor: rmullor@upv.es</a:t>
            </a:r>
          </a:p>
          <a:p>
            <a:pPr algn="l"/>
            <a:r>
              <a:rPr lang="es-ES" dirty="0" smtClean="0">
                <a:solidFill>
                  <a:schemeClr val="bg1"/>
                </a:solidFill>
              </a:rPr>
              <a:t>Miguel Angel Valero: miguel.valero@upv.es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3958" y="284956"/>
            <a:ext cx="26384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Piolín</a:t>
            </a:r>
            <a:endParaRPr lang="en-GB" sz="1600" b="0" dirty="0">
              <a:solidFill>
                <a:srgbClr val="D90000"/>
              </a:solidFill>
              <a:latin typeface="+mj-lt"/>
              <a:cs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58" y="623094"/>
            <a:ext cx="7194430" cy="52672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44" y="1362974"/>
            <a:ext cx="1178825" cy="55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1" y="778369"/>
            <a:ext cx="6964501" cy="533945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43958" y="284956"/>
            <a:ext cx="26384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Piolín</a:t>
            </a:r>
            <a:endParaRPr lang="en-GB" sz="1600" b="0" dirty="0">
              <a:solidFill>
                <a:srgbClr val="D90000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7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343958" y="284956"/>
            <a:ext cx="26384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Piolín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  <a:cs typeface="Arial"/>
              </a:rPr>
              <a:t>.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Acceso</a:t>
            </a:r>
            <a:endParaRPr lang="en-GB" sz="1600" b="0" dirty="0">
              <a:solidFill>
                <a:srgbClr val="D90000"/>
              </a:solidFill>
              <a:latin typeface="+mj-lt"/>
              <a:cs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72" y="454025"/>
            <a:ext cx="528637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9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343958" y="284956"/>
            <a:ext cx="26384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Piolín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  <a:cs typeface="Arial"/>
              </a:rPr>
              <a:t>.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Acceso</a:t>
            </a:r>
            <a:endParaRPr lang="en-GB" sz="1600" b="0" dirty="0">
              <a:solidFill>
                <a:srgbClr val="D90000"/>
              </a:solidFill>
              <a:latin typeface="+mj-lt"/>
              <a:cs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46" y="454025"/>
            <a:ext cx="528637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5" y="284956"/>
            <a:ext cx="7040880" cy="6028944"/>
          </a:xfrm>
          <a:prstGeom prst="rect">
            <a:avLst/>
          </a:prstGeom>
        </p:spPr>
      </p:pic>
      <p:sp>
        <p:nvSpPr>
          <p:cNvPr id="2" name="3 CuadroTexto"/>
          <p:cNvSpPr txBox="1"/>
          <p:nvPr/>
        </p:nvSpPr>
        <p:spPr>
          <a:xfrm>
            <a:off x="343958" y="284956"/>
            <a:ext cx="26384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Piolín</a:t>
            </a:r>
            <a:r>
              <a:rPr lang="en-GB" sz="1600" b="0" dirty="0" smtClean="0">
                <a:solidFill>
                  <a:srgbClr val="D90000"/>
                </a:solidFill>
                <a:latin typeface="+mj-lt"/>
                <a:cs typeface="Arial"/>
              </a:rPr>
              <a:t>. </a:t>
            </a:r>
            <a:r>
              <a:rPr lang="en-GB" sz="1600" b="0" dirty="0" err="1" smtClean="0">
                <a:solidFill>
                  <a:srgbClr val="D90000"/>
                </a:solidFill>
                <a:latin typeface="+mj-lt"/>
                <a:cs typeface="Arial"/>
              </a:rPr>
              <a:t>Acceso</a:t>
            </a:r>
            <a:endParaRPr lang="en-GB" sz="1600" b="0" dirty="0">
              <a:solidFill>
                <a:srgbClr val="D90000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26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positiva de inic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 presentación">
  <a:themeElements>
    <a:clrScheme name="Personalizado 4">
      <a:dk1>
        <a:srgbClr val="000000"/>
      </a:dk1>
      <a:lt1>
        <a:srgbClr val="FFFFFF"/>
      </a:lt1>
      <a:dk2>
        <a:srgbClr val="3F3F3F"/>
      </a:dk2>
      <a:lt2>
        <a:srgbClr val="808080"/>
      </a:lt2>
      <a:accent1>
        <a:srgbClr val="303030"/>
      </a:accent1>
      <a:accent2>
        <a:srgbClr val="1E4649"/>
      </a:accent2>
      <a:accent3>
        <a:srgbClr val="FFFFFF"/>
      </a:accent3>
      <a:accent4>
        <a:srgbClr val="163436"/>
      </a:accent4>
      <a:accent5>
        <a:srgbClr val="729900"/>
      </a:accent5>
      <a:accent6>
        <a:srgbClr val="163436"/>
      </a:accent6>
      <a:hlink>
        <a:srgbClr val="FFFFFF"/>
      </a:hlink>
      <a:folHlink>
        <a:srgbClr val="F2F2F2"/>
      </a:folHlink>
    </a:clrScheme>
    <a:fontScheme name="fuentes UP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apositiva de cierre">
  <a:themeElements>
    <a:clrScheme name="Personalizado 2">
      <a:dk1>
        <a:srgbClr val="000000"/>
      </a:dk1>
      <a:lt1>
        <a:srgbClr val="FFFFFF"/>
      </a:lt1>
      <a:dk2>
        <a:srgbClr val="3F3F3F"/>
      </a:dk2>
      <a:lt2>
        <a:srgbClr val="808080"/>
      </a:lt2>
      <a:accent1>
        <a:srgbClr val="303030"/>
      </a:accent1>
      <a:accent2>
        <a:srgbClr val="1E4649"/>
      </a:accent2>
      <a:accent3>
        <a:srgbClr val="FFFFFF"/>
      </a:accent3>
      <a:accent4>
        <a:srgbClr val="163436"/>
      </a:accent4>
      <a:accent5>
        <a:srgbClr val="729900"/>
      </a:accent5>
      <a:accent6>
        <a:srgbClr val="163436"/>
      </a:accent6>
      <a:hlink>
        <a:srgbClr val="0C0C0C"/>
      </a:hlink>
      <a:folHlink>
        <a:srgbClr val="2F2F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 (Mac OS 9):Microsoft Office 98:Plantillas:Presentación en blanco</Template>
  <TotalTime>7113</TotalTime>
  <Words>1368</Words>
  <Application>Microsoft Office PowerPoint</Application>
  <PresentationFormat>Presentación en pantalla (4:3)</PresentationFormat>
  <Paragraphs>276</Paragraphs>
  <Slides>47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47</vt:i4>
      </vt:variant>
    </vt:vector>
  </HeadingPairs>
  <TitlesOfParts>
    <vt:vector size="58" baseType="lpstr">
      <vt:lpstr>ＭＳ Ｐゴシック</vt:lpstr>
      <vt:lpstr>Arial</vt:lpstr>
      <vt:lpstr>Calibri</vt:lpstr>
      <vt:lpstr>Courier New</vt:lpstr>
      <vt:lpstr>Helvetica</vt:lpstr>
      <vt:lpstr>Times</vt:lpstr>
      <vt:lpstr>Times New Roman</vt:lpstr>
      <vt:lpstr>Wingdings</vt:lpstr>
      <vt:lpstr>Diapositiva de inicio</vt:lpstr>
      <vt:lpstr>Plantilla presentación</vt:lpstr>
      <vt:lpstr>Diapositiva de cierre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us</dc:creator>
  <cp:lastModifiedBy>Miguel Angel Valero Navarro</cp:lastModifiedBy>
  <cp:revision>269</cp:revision>
  <cp:lastPrinted>2016-11-14T19:02:58Z</cp:lastPrinted>
  <dcterms:created xsi:type="dcterms:W3CDTF">2015-05-06T10:51:46Z</dcterms:created>
  <dcterms:modified xsi:type="dcterms:W3CDTF">2016-11-15T09:10:03Z</dcterms:modified>
</cp:coreProperties>
</file>