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9" r:id="rId3"/>
    <p:sldId id="258" r:id="rId4"/>
    <p:sldId id="300" r:id="rId5"/>
    <p:sldId id="309" r:id="rId6"/>
    <p:sldId id="310" r:id="rId7"/>
    <p:sldId id="302" r:id="rId8"/>
    <p:sldId id="303" r:id="rId9"/>
    <p:sldId id="301" r:id="rId10"/>
    <p:sldId id="304" r:id="rId11"/>
    <p:sldId id="305" r:id="rId12"/>
    <p:sldId id="306" r:id="rId13"/>
    <p:sldId id="307" r:id="rId14"/>
    <p:sldId id="308" r:id="rId15"/>
    <p:sldId id="28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Lorenzo" initials="CL" lastIdx="4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565656"/>
    <a:srgbClr val="353535"/>
    <a:srgbClr val="FCDFA7"/>
    <a:srgbClr val="69C254"/>
    <a:srgbClr val="7BC276"/>
    <a:srgbClr val="50BED5"/>
    <a:srgbClr val="FDAD7A"/>
    <a:srgbClr val="F6A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0" autoAdjust="0"/>
    <p:restoredTop sz="94660"/>
  </p:normalViewPr>
  <p:slideViewPr>
    <p:cSldViewPr snapToGrid="0">
      <p:cViewPr>
        <p:scale>
          <a:sx n="76" d="100"/>
          <a:sy n="76" d="100"/>
        </p:scale>
        <p:origin x="-1164" y="174"/>
      </p:cViewPr>
      <p:guideLst>
        <p:guide orient="horz" pos="2160"/>
        <p:guide pos="3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A206-AF29-D149-858F-888C09FEF10C}" type="datetimeFigureOut">
              <a:rPr lang="es-ES_tradnl" smtClean="0"/>
              <a:pPr/>
              <a:t>10/06/2015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DE6F6-B103-FD47-BCA4-935A3C351F65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2103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HIEROSCOPIA</a:t>
            </a:r>
          </a:p>
          <a:p>
            <a:r>
              <a:rPr lang="es-ES" dirty="0" smtClean="0"/>
              <a:t>QUIEN ES – VAYA PORQUERIA DE ADIVINO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E6F6-B103-FD47-BCA4-935A3C351F65}" type="slidenum">
              <a:rPr lang="es-ES_tradnl" smtClean="0"/>
              <a:pPr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8816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44D5A-3B0B-4FE1-A9A4-A633137BB2B2}" type="slidenum">
              <a:rPr lang="es-ES" altLang="es-ES"/>
              <a:pPr/>
              <a:t>5</a:t>
            </a:fld>
            <a:endParaRPr lang="es-ES" altLang="es-E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4EA63-4705-4FB5-B5B7-5C9C5A5702BF}" type="slidenum">
              <a:rPr lang="es-ES" altLang="es-ES"/>
              <a:pPr/>
              <a:t>6</a:t>
            </a:fld>
            <a:endParaRPr lang="es-ES" altLang="es-E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8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55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02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5DE4-EB81-D547-BED1-24F54F91D7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42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18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7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8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63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53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70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90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l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D5F9-720B-4A24-821F-744BAE0349B5}" type="datetimeFigureOut">
              <a:rPr lang="es-ES" smtClean="0"/>
              <a:pPr/>
              <a:t>10/06/2015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F59A-817F-4C10-BF08-373ECF4928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06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ant.net/Resources/Media_Library/Documents/GEANT%20Innovation%20Programm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hyperlink" Target="http://www.rediris.es/" TargetMode="Externa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rediris.es/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endium.terena.org/reports/nrens_servic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77"/>
            <a:ext cx="4529827" cy="48893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71995" y="1605816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4800" dirty="0" smtClean="0">
                <a:solidFill>
                  <a:schemeClr val="bg1">
                    <a:lumMod val="75000"/>
                  </a:schemeClr>
                </a:solidFill>
              </a:rPr>
              <a:t>Estrategia 2020 </a:t>
            </a:r>
            <a:br>
              <a:rPr lang="es-ES_tradnl" sz="4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s-ES_tradnl" sz="4800" dirty="0" smtClean="0">
                <a:solidFill>
                  <a:schemeClr val="bg1">
                    <a:lumMod val="75000"/>
                  </a:schemeClr>
                </a:solidFill>
              </a:rPr>
              <a:t>de las redes académicas</a:t>
            </a:r>
            <a:endParaRPr lang="es-ES_tradnl" sz="4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 smtClean="0">
                <a:solidFill>
                  <a:srgbClr val="A6A6A6"/>
                </a:solidFill>
              </a:rPr>
              <a:t>GÉANT </a:t>
            </a:r>
            <a:r>
              <a:rPr lang="es-ES" sz="3600" b="1" dirty="0" err="1" smtClean="0">
                <a:solidFill>
                  <a:srgbClr val="A6A6A6"/>
                </a:solidFill>
              </a:rPr>
              <a:t>Innovation</a:t>
            </a:r>
            <a:r>
              <a:rPr lang="es-ES" sz="3600" b="1" dirty="0" smtClean="0">
                <a:solidFill>
                  <a:srgbClr val="A6A6A6"/>
                </a:solidFill>
              </a:rPr>
              <a:t> </a:t>
            </a:r>
            <a:r>
              <a:rPr lang="es-ES" sz="3600" b="1" dirty="0" err="1" smtClean="0">
                <a:solidFill>
                  <a:srgbClr val="A6A6A6"/>
                </a:solidFill>
              </a:rPr>
              <a:t>Programme</a:t>
            </a:r>
            <a:endParaRPr lang="es-ES" sz="3600" b="1" dirty="0">
              <a:solidFill>
                <a:srgbClr val="A6A6A6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1665840"/>
            <a:ext cx="8946005" cy="447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2735" y="1056671"/>
            <a:ext cx="8836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u="sng" dirty="0">
                <a:hlinkClick r:id="rId4"/>
              </a:rPr>
              <a:t>http://www.geant.net/Resources/Media_Library/Documents/GEANT%20Innovation%20Programme.pdf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364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30" y="200416"/>
            <a:ext cx="9053492" cy="1088101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A6A6A6"/>
                </a:solidFill>
              </a:rPr>
              <a:t>Un futuro no tan lejano: </a:t>
            </a:r>
            <a:br>
              <a:rPr lang="es-ES" sz="3600" b="1" dirty="0" smtClean="0">
                <a:solidFill>
                  <a:srgbClr val="A6A6A6"/>
                </a:solidFill>
              </a:rPr>
            </a:br>
            <a:r>
              <a:rPr lang="es-ES" sz="3600" b="1" dirty="0" smtClean="0">
                <a:solidFill>
                  <a:srgbClr val="A6A6A6"/>
                </a:solidFill>
              </a:rPr>
              <a:t>Programa de e-infraestructuras de la UE  2016/2017 </a:t>
            </a:r>
            <a:endParaRPr lang="es-ES" sz="3600" b="1" dirty="0">
              <a:solidFill>
                <a:srgbClr val="A6A6A6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65" y="1426858"/>
            <a:ext cx="4132379" cy="483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b="1" dirty="0" smtClean="0">
                <a:solidFill>
                  <a:srgbClr val="A6A6A6"/>
                </a:solidFill>
              </a:rPr>
              <a:t>Estrategia de RedIRIS como ICTS: 2013 - 2016</a:t>
            </a:r>
            <a:endParaRPr lang="es-ES" sz="3600" b="1" dirty="0">
              <a:solidFill>
                <a:srgbClr val="A6A6A6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38" y="2530135"/>
            <a:ext cx="4439315" cy="27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67309"/>
            <a:ext cx="3557255" cy="51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8217" y="400833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b="1" dirty="0" smtClean="0">
                <a:solidFill>
                  <a:srgbClr val="A6A6A6"/>
                </a:solidFill>
              </a:rPr>
              <a:t>Estrategia 2013/2016: </a:t>
            </a:r>
            <a:br>
              <a:rPr lang="es-ES" sz="3600" b="1" dirty="0" smtClean="0">
                <a:solidFill>
                  <a:srgbClr val="A6A6A6"/>
                </a:solidFill>
              </a:rPr>
            </a:br>
            <a:r>
              <a:rPr lang="es-ES" sz="3600" b="1" dirty="0" smtClean="0">
                <a:solidFill>
                  <a:srgbClr val="A6A6A6"/>
                </a:solidFill>
              </a:rPr>
              <a:t>Medidas para conseguir los objetivos</a:t>
            </a:r>
            <a:endParaRPr lang="es-ES" sz="3600" b="1" dirty="0">
              <a:solidFill>
                <a:srgbClr val="A6A6A6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" y="1824364"/>
            <a:ext cx="4510191" cy="38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56" y="1824364"/>
            <a:ext cx="4228246" cy="38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1135" y="11217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b="1" dirty="0" smtClean="0">
                <a:solidFill>
                  <a:srgbClr val="A6A6A6"/>
                </a:solidFill>
              </a:rPr>
              <a:t>La clave de la estrategia: nuestros usuarios</a:t>
            </a:r>
            <a:endParaRPr lang="es-ES" sz="3600" b="1" dirty="0">
              <a:solidFill>
                <a:srgbClr val="A6A6A6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pic>
        <p:nvPicPr>
          <p:cNvPr id="11266" name="Imagen 19" descr="cid:image029.jpg@01D0687A.EC5051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5" y="1669616"/>
            <a:ext cx="6991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n 9" descr="cid:image057.png@01D0626F.D5FD65F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5" y="3168570"/>
            <a:ext cx="6991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20" descr="cid:image016.png@01D0626D.AD7BBF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06" y="2404998"/>
            <a:ext cx="7071860" cy="65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n 11" descr="cid:image048.jpg@01D0687A.EC5051D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90" y="849550"/>
            <a:ext cx="7019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0" y="849550"/>
            <a:ext cx="8895856" cy="481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n 2" descr="logo-RedIRIS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472841"/>
            <a:ext cx="69850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CuadroTexto 3"/>
          <p:cNvSpPr txBox="1">
            <a:spLocks noChangeArrowheads="1"/>
          </p:cNvSpPr>
          <p:nvPr/>
        </p:nvSpPr>
        <p:spPr bwMode="auto">
          <a:xfrm>
            <a:off x="1189973" y="1878904"/>
            <a:ext cx="69769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4400" b="1" dirty="0">
                <a:solidFill>
                  <a:srgbClr val="F6C30C"/>
                </a:solidFill>
              </a:rPr>
              <a:t>¡ MUCHAS GRACIAS!</a:t>
            </a:r>
            <a:r>
              <a:rPr lang="es-ES_tradnl" sz="4400" b="1" dirty="0" smtClean="0">
                <a:solidFill>
                  <a:srgbClr val="F6C30C"/>
                </a:solidFill>
              </a:rPr>
              <a:t> </a:t>
            </a:r>
            <a:endParaRPr lang="es-ES_tradnl" sz="3200" b="1" dirty="0">
              <a:solidFill>
                <a:srgbClr val="F6C3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 smtClean="0">
                <a:solidFill>
                  <a:srgbClr val="A6A6A6"/>
                </a:solidFill>
              </a:rPr>
              <a:t>Estrategia 2020: Viendo el futuro</a:t>
            </a:r>
            <a:endParaRPr lang="es-ES" sz="3600" b="1" dirty="0">
              <a:solidFill>
                <a:srgbClr val="A6A6A6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sp>
        <p:nvSpPr>
          <p:cNvPr id="69" name="16 CuadroTexto"/>
          <p:cNvSpPr txBox="1"/>
          <p:nvPr/>
        </p:nvSpPr>
        <p:spPr>
          <a:xfrm>
            <a:off x="515558" y="1322181"/>
            <a:ext cx="306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31859C"/>
                </a:solidFill>
              </a:rPr>
              <a:t>HIEROSCOPIA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0" y="2067534"/>
            <a:ext cx="4238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16 CuadroTexto"/>
          <p:cNvSpPr txBox="1"/>
          <p:nvPr/>
        </p:nvSpPr>
        <p:spPr>
          <a:xfrm>
            <a:off x="834546" y="5117307"/>
            <a:ext cx="711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rgbClr val="31859C"/>
                </a:solidFill>
              </a:rPr>
              <a:t>“RENTABILIDADES PASADAS NO GARANTIZAN GANANCIAS FUTURAS”</a:t>
            </a:r>
            <a:endParaRPr lang="es-ES" dirty="0">
              <a:solidFill>
                <a:srgbClr val="31859C"/>
              </a:solidFill>
            </a:endParaRPr>
          </a:p>
        </p:txBody>
      </p:sp>
      <p:pic>
        <p:nvPicPr>
          <p:cNvPr id="1028" name="Picture 4" descr="http://es.akinator.com/bundles/elokencesite/images/akitudes/akinator_defi.png?v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69" y="819229"/>
            <a:ext cx="277177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b="1" dirty="0" smtClean="0">
                <a:solidFill>
                  <a:srgbClr val="A6A6A6"/>
                </a:solidFill>
                <a:latin typeface="+mj-lt"/>
                <a:ea typeface="+mj-ea"/>
                <a:cs typeface="+mj-cs"/>
              </a:rPr>
              <a:t>ESTUDIOS ESTRATÉGICOS DE LAS </a:t>
            </a:r>
            <a:r>
              <a:rPr lang="es-ES" sz="3600" b="1" dirty="0" err="1" smtClean="0">
                <a:solidFill>
                  <a:srgbClr val="A6A6A6"/>
                </a:solidFill>
                <a:latin typeface="+mj-lt"/>
                <a:ea typeface="+mj-ea"/>
                <a:cs typeface="+mj-cs"/>
              </a:rPr>
              <a:t>NRENs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2" y="908720"/>
            <a:ext cx="1778992" cy="107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67419" y="908720"/>
            <a:ext cx="652606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Elaborado en 2003 – estrategia a 5 años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Principales conclusiones: importancia del acceso a fibra óptica y necesidad de desarrollar sistemas de autenticación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2" y="2051515"/>
            <a:ext cx="15435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367419" y="2051515"/>
            <a:ext cx="6526060" cy="923330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Elaborado en 2008 – estrategia a 5 años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Principales conclusiones: de dar conectividad a dar servicios; posibilidad de cubrir nuevos grupos de usuarios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8" y="3374727"/>
            <a:ext cx="1899139" cy="58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2367419" y="3130554"/>
            <a:ext cx="6526060" cy="120032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Elaborado en 2013 – revisión de EARNEST - estrategia a 3 años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Principales conclusiones: </a:t>
            </a:r>
            <a:r>
              <a:rPr lang="es-ES" dirty="0" err="1" smtClean="0"/>
              <a:t>NRENs</a:t>
            </a:r>
            <a:r>
              <a:rPr lang="es-ES" dirty="0" smtClean="0"/>
              <a:t> como </a:t>
            </a:r>
            <a:r>
              <a:rPr lang="es-ES" dirty="0" err="1" smtClean="0"/>
              <a:t>agregadoras</a:t>
            </a:r>
            <a:r>
              <a:rPr lang="es-ES" dirty="0" smtClean="0"/>
              <a:t> de innovación y servicios comunes; necesidad de aunar servicios (a escala europea, fusión TERENA – DANTE)</a:t>
            </a: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66" y="4421688"/>
            <a:ext cx="1313685" cy="185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04" y="4421688"/>
            <a:ext cx="1314674" cy="18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90" y="4421688"/>
            <a:ext cx="1310001" cy="18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40" y="4421688"/>
            <a:ext cx="1309284" cy="185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298" y="1082898"/>
            <a:ext cx="2561573" cy="850106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 smtClean="0">
                <a:solidFill>
                  <a:srgbClr val="A6A6A6"/>
                </a:solidFill>
              </a:rPr>
              <a:t>PEST</a:t>
            </a:r>
            <a:endParaRPr lang="es-ES" sz="3600" b="1" dirty="0">
              <a:solidFill>
                <a:srgbClr val="A6A6A6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40" y="228600"/>
            <a:ext cx="7248327" cy="266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22" y="3038979"/>
            <a:ext cx="7160645" cy="321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1 Título"/>
          <p:cNvSpPr txBox="1">
            <a:spLocks/>
          </p:cNvSpPr>
          <p:nvPr/>
        </p:nvSpPr>
        <p:spPr>
          <a:xfrm>
            <a:off x="251632" y="4203966"/>
            <a:ext cx="2561573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b="1" dirty="0" smtClean="0">
                <a:solidFill>
                  <a:srgbClr val="A6A6A6"/>
                </a:solidFill>
              </a:rPr>
              <a:t>DAFO</a:t>
            </a:r>
          </a:p>
        </p:txBody>
      </p:sp>
    </p:spTree>
    <p:extLst>
      <p:ext uri="{BB962C8B-B14F-4D97-AF65-F5344CB8AC3E}">
        <p14:creationId xmlns:p14="http://schemas.microsoft.com/office/powerpoint/2010/main" val="1534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1 Imagen" descr="Imagen1.jpg"/>
          <p:cNvPicPr>
            <a:picLocks noChangeAspect="1"/>
          </p:cNvPicPr>
          <p:nvPr/>
        </p:nvPicPr>
        <p:blipFill>
          <a:blip r:embed="rId3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NRENs: WHAT ARE WE…</a:t>
            </a:r>
          </a:p>
        </p:txBody>
      </p:sp>
      <p:pic>
        <p:nvPicPr>
          <p:cNvPr id="26628" name="Picture 14" descr="Logo RedIRI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308725"/>
            <a:ext cx="1368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n 11" descr="logomityc_pastilla_hoz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876925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n 12" descr="logo_mcin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876925"/>
            <a:ext cx="67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GEANTLOGO_RG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177165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1 Imagen" descr="Imagen6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23764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" descr="[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654175"/>
            <a:ext cx="24907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remolcad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4354513"/>
            <a:ext cx="279241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692275" y="3644900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defTabSz="915988">
              <a:defRPr>
                <a:solidFill>
                  <a:schemeClr val="tx1"/>
                </a:solidFill>
                <a:latin typeface="Arial" charset="0"/>
              </a:defRPr>
            </a:lvl2pPr>
            <a:lvl3pPr defTabSz="915988">
              <a:defRPr>
                <a:solidFill>
                  <a:schemeClr val="tx1"/>
                </a:solidFill>
                <a:latin typeface="Arial" charset="0"/>
              </a:defRPr>
            </a:lvl3pPr>
            <a:lvl4pPr defTabSz="915988">
              <a:defRPr>
                <a:solidFill>
                  <a:schemeClr val="tx1"/>
                </a:solidFill>
                <a:latin typeface="Arial" charset="0"/>
              </a:defRPr>
            </a:lvl4pPr>
            <a:lvl5pPr defTabSz="915988">
              <a:defRPr>
                <a:solidFill>
                  <a:schemeClr val="tx1"/>
                </a:solidFill>
                <a:latin typeface="Arial" charset="0"/>
              </a:defRPr>
            </a:lvl5pPr>
            <a:lvl6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800" b="1" i="1">
                <a:latin typeface="Times" pitchFamily="-106" charset="0"/>
              </a:rPr>
              <a:t>Flashy yachts?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716463" y="3644900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defTabSz="915988">
              <a:defRPr>
                <a:solidFill>
                  <a:schemeClr val="tx1"/>
                </a:solidFill>
                <a:latin typeface="Arial" charset="0"/>
              </a:defRPr>
            </a:lvl2pPr>
            <a:lvl3pPr defTabSz="915988">
              <a:defRPr>
                <a:solidFill>
                  <a:schemeClr val="tx1"/>
                </a:solidFill>
                <a:latin typeface="Arial" charset="0"/>
              </a:defRPr>
            </a:lvl3pPr>
            <a:lvl4pPr defTabSz="915988">
              <a:defRPr>
                <a:solidFill>
                  <a:schemeClr val="tx1"/>
                </a:solidFill>
                <a:latin typeface="Arial" charset="0"/>
              </a:defRPr>
            </a:lvl4pPr>
            <a:lvl5pPr defTabSz="915988">
              <a:defRPr>
                <a:solidFill>
                  <a:schemeClr val="tx1"/>
                </a:solidFill>
                <a:latin typeface="Arial" charset="0"/>
              </a:defRPr>
            </a:lvl5pPr>
            <a:lvl6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800" b="1" i="1">
                <a:latin typeface="Times" pitchFamily="-106" charset="0"/>
              </a:rPr>
              <a:t>Dull and efficient cargo ships?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763713" y="6138863"/>
            <a:ext cx="561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5988">
              <a:defRPr>
                <a:solidFill>
                  <a:schemeClr val="tx1"/>
                </a:solidFill>
                <a:latin typeface="Arial" charset="0"/>
              </a:defRPr>
            </a:lvl1pPr>
            <a:lvl2pPr defTabSz="915988">
              <a:defRPr>
                <a:solidFill>
                  <a:schemeClr val="tx1"/>
                </a:solidFill>
                <a:latin typeface="Arial" charset="0"/>
              </a:defRPr>
            </a:lvl2pPr>
            <a:lvl3pPr defTabSz="915988">
              <a:defRPr>
                <a:solidFill>
                  <a:schemeClr val="tx1"/>
                </a:solidFill>
                <a:latin typeface="Arial" charset="0"/>
              </a:defRPr>
            </a:lvl3pPr>
            <a:lvl4pPr defTabSz="915988">
              <a:defRPr>
                <a:solidFill>
                  <a:schemeClr val="tx1"/>
                </a:solidFill>
                <a:latin typeface="Arial" charset="0"/>
              </a:defRPr>
            </a:lvl4pPr>
            <a:lvl5pPr defTabSz="915988">
              <a:defRPr>
                <a:solidFill>
                  <a:schemeClr val="tx1"/>
                </a:solidFill>
                <a:latin typeface="Arial" charset="0"/>
              </a:defRPr>
            </a:lvl5pPr>
            <a:lvl6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ES" sz="1800" b="1" i="1">
                <a:latin typeface="Times" pitchFamily="-106" charset="0"/>
              </a:rPr>
              <a:t>Tugboats leading huge ships to the right destination?</a:t>
            </a:r>
          </a:p>
        </p:txBody>
      </p:sp>
    </p:spTree>
    <p:extLst>
      <p:ext uri="{BB962C8B-B14F-4D97-AF65-F5344CB8AC3E}">
        <p14:creationId xmlns:p14="http://schemas.microsoft.com/office/powerpoint/2010/main" val="5148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  <p:bldP spid="26641" grpId="0"/>
      <p:bldP spid="266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3">
            <a:lum brigh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6050"/>
            <a:ext cx="7235825" cy="54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62" y="3574257"/>
            <a:ext cx="2906713" cy="29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/>
              <a:t>…AND WHAT CAN WE DO TOGETHER</a:t>
            </a:r>
          </a:p>
        </p:txBody>
      </p:sp>
      <p:pic>
        <p:nvPicPr>
          <p:cNvPr id="30724" name="Picture 14" descr="Logo RedIRI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308725"/>
            <a:ext cx="13684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n 11" descr="logomityc_pastilla_hoz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876925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n 12" descr="logo_mcin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876925"/>
            <a:ext cx="67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GEANTLOGO_RG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05488"/>
            <a:ext cx="177165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geant3.archive.geant.net/Events/GEANTatTNC2010/PublishingImages/tnc_head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01" y="1194038"/>
            <a:ext cx="48387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 smtClean="0">
                <a:solidFill>
                  <a:srgbClr val="A6A6A6"/>
                </a:solidFill>
              </a:rPr>
              <a:t>Catálogo de servicio de las </a:t>
            </a:r>
            <a:r>
              <a:rPr lang="es-ES" sz="3600" b="1" dirty="0" err="1" smtClean="0">
                <a:solidFill>
                  <a:srgbClr val="A6A6A6"/>
                </a:solidFill>
              </a:rPr>
              <a:t>NRENs</a:t>
            </a:r>
            <a:endParaRPr lang="es-ES" sz="3600" b="1" dirty="0">
              <a:solidFill>
                <a:srgbClr val="A6A6A6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sp>
        <p:nvSpPr>
          <p:cNvPr id="69" name="16 CuadroTexto"/>
          <p:cNvSpPr txBox="1"/>
          <p:nvPr/>
        </p:nvSpPr>
        <p:spPr>
          <a:xfrm>
            <a:off x="3837439" y="6403609"/>
            <a:ext cx="5198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31859C"/>
                </a:solidFill>
                <a:hlinkClick r:id="rId3"/>
              </a:rPr>
              <a:t>https://</a:t>
            </a:r>
            <a:r>
              <a:rPr lang="es-ES" sz="1600" dirty="0" smtClean="0">
                <a:solidFill>
                  <a:srgbClr val="31859C"/>
                </a:solidFill>
                <a:hlinkClick r:id="rId3"/>
              </a:rPr>
              <a:t>compendium.terena.org/reports/nrens_services</a:t>
            </a:r>
            <a:r>
              <a:rPr lang="es-ES" sz="1600" dirty="0" smtClean="0">
                <a:solidFill>
                  <a:srgbClr val="31859C"/>
                </a:solidFill>
              </a:rPr>
              <a:t> </a:t>
            </a:r>
            <a:endParaRPr lang="es-ES" sz="1600" dirty="0">
              <a:solidFill>
                <a:srgbClr val="31859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7" y="1402925"/>
            <a:ext cx="8621881" cy="48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96" y="680550"/>
            <a:ext cx="3519911" cy="56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2942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 smtClean="0">
                <a:solidFill>
                  <a:srgbClr val="A6A6A6"/>
                </a:solidFill>
              </a:rPr>
              <a:t>GÉANT </a:t>
            </a:r>
            <a:r>
              <a:rPr lang="es-ES" sz="3600" b="1" dirty="0" err="1" smtClean="0">
                <a:solidFill>
                  <a:srgbClr val="A6A6A6"/>
                </a:solidFill>
              </a:rPr>
              <a:t>Strategy</a:t>
            </a:r>
            <a:r>
              <a:rPr lang="es-ES" sz="3600" b="1" dirty="0" smtClean="0">
                <a:solidFill>
                  <a:srgbClr val="A6A6A6"/>
                </a:solidFill>
              </a:rPr>
              <a:t> 2020</a:t>
            </a:r>
            <a:endParaRPr lang="es-ES" sz="3600" b="1" dirty="0">
              <a:solidFill>
                <a:srgbClr val="A6A6A6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6" y="1586406"/>
            <a:ext cx="5426641" cy="38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2" y="2306902"/>
            <a:ext cx="1139870" cy="14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25" y="1586406"/>
            <a:ext cx="3405571" cy="38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1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576" y="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 smtClean="0">
                <a:solidFill>
                  <a:srgbClr val="A6A6A6"/>
                </a:solidFill>
              </a:rPr>
              <a:t>GÉANT 2020</a:t>
            </a:r>
            <a:endParaRPr lang="es-ES" sz="3600" b="1" dirty="0">
              <a:solidFill>
                <a:srgbClr val="A6A6A6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" y="6381328"/>
            <a:ext cx="3834613" cy="41389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" y="2597194"/>
            <a:ext cx="6196208" cy="345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77" y="2643188"/>
            <a:ext cx="2687700" cy="341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68" y="271462"/>
            <a:ext cx="2324827" cy="23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2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6691</TotalTime>
  <Words>203</Words>
  <Application>Microsoft Office PowerPoint</Application>
  <PresentationFormat>Presentación en pantalla (4:3)</PresentationFormat>
  <Paragraphs>34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Estrategia 2020  de las redes académicas</vt:lpstr>
      <vt:lpstr>Estrategia 2020: Viendo el futuro</vt:lpstr>
      <vt:lpstr>Presentación de PowerPoint</vt:lpstr>
      <vt:lpstr>PEST</vt:lpstr>
      <vt:lpstr>NRENs: WHAT ARE WE…</vt:lpstr>
      <vt:lpstr>…AND WHAT CAN WE DO TOGETHER</vt:lpstr>
      <vt:lpstr>Catálogo de servicio de las NRENs</vt:lpstr>
      <vt:lpstr>GÉANT Strategy 2020</vt:lpstr>
      <vt:lpstr>GÉANT 2020</vt:lpstr>
      <vt:lpstr>GÉANT Innovation Programme</vt:lpstr>
      <vt:lpstr>Un futuro no tan lejano:  Programa de e-infraestructuras de la UE  2016/2017 </vt:lpstr>
      <vt:lpstr>Estrategia de RedIRIS como ICTS: 2013 - 2016</vt:lpstr>
      <vt:lpstr>Estrategia 2013/2016:  Medidas para conseguir los objetivos</vt:lpstr>
      <vt:lpstr>La clave de la estrategia: nuestros usuarios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Fuerte Velicias</dc:creator>
  <cp:lastModifiedBy>Alberto Pérez</cp:lastModifiedBy>
  <cp:revision>478</cp:revision>
  <dcterms:created xsi:type="dcterms:W3CDTF">2015-05-04T17:04:36Z</dcterms:created>
  <dcterms:modified xsi:type="dcterms:W3CDTF">2015-06-10T06:05:49Z</dcterms:modified>
</cp:coreProperties>
</file>