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43" r:id="rId3"/>
    <p:sldId id="348" r:id="rId4"/>
    <p:sldId id="339" r:id="rId5"/>
    <p:sldId id="340" r:id="rId6"/>
    <p:sldId id="350" r:id="rId7"/>
    <p:sldId id="351" r:id="rId8"/>
    <p:sldId id="352" r:id="rId9"/>
    <p:sldId id="354" r:id="rId10"/>
    <p:sldId id="341" r:id="rId1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33" autoAdjust="0"/>
  </p:normalViewPr>
  <p:slideViewPr>
    <p:cSldViewPr snapToGrid="0" snapToObjects="1">
      <p:cViewPr varScale="1">
        <p:scale>
          <a:sx n="87" d="100"/>
          <a:sy n="87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11/6/15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36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11/6/15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1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62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Acceso único de GSO a los gestores</a:t>
            </a:r>
          </a:p>
          <a:p>
            <a:pPr lvl="1"/>
            <a:r>
              <a:rPr lang="es-ES" dirty="0" smtClean="0"/>
              <a:t>Siempre a través de </a:t>
            </a:r>
            <a:r>
              <a:rPr lang="es-ES" dirty="0" err="1" smtClean="0"/>
              <a:t>Sant</a:t>
            </a:r>
            <a:r>
              <a:rPr lang="es-ES" dirty="0" smtClean="0"/>
              <a:t> Andreu</a:t>
            </a:r>
          </a:p>
          <a:p>
            <a:endParaRPr lang="es-ES" dirty="0" smtClean="0"/>
          </a:p>
          <a:p>
            <a:r>
              <a:rPr lang="es-ES" dirty="0" smtClean="0"/>
              <a:t>Conexión entre los gestores </a:t>
            </a:r>
          </a:p>
          <a:p>
            <a:pPr lvl="1"/>
            <a:r>
              <a:rPr lang="es-ES" dirty="0" smtClean="0"/>
              <a:t>Poco tolerante a fallos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16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</a:t>
            </a:r>
            <a:r>
              <a:rPr lang="es-ES" dirty="0" err="1" smtClean="0"/>
              <a:t>VRFs</a:t>
            </a:r>
            <a:r>
              <a:rPr lang="es-ES" baseline="0" dirty="0" smtClean="0"/>
              <a:t> se establecen por la red privada de Telefónica. En ningún momento nuestro tráfico de gestión va por internet.</a:t>
            </a:r>
          </a:p>
          <a:p>
            <a:endParaRPr lang="es-ES" baseline="0" dirty="0" smtClean="0"/>
          </a:p>
          <a:p>
            <a:r>
              <a:rPr lang="es-ES" baseline="0" dirty="0" smtClean="0"/>
              <a:t>La tercera redundancia por CESCA se establece </a:t>
            </a:r>
            <a:r>
              <a:rPr lang="es-ES" baseline="0" dirty="0" err="1" smtClean="0"/>
              <a:t>medinate</a:t>
            </a:r>
            <a:r>
              <a:rPr lang="es-ES" baseline="0" dirty="0" smtClean="0"/>
              <a:t> una extensión de las </a:t>
            </a:r>
            <a:r>
              <a:rPr lang="es-ES" baseline="0" dirty="0" err="1" smtClean="0"/>
              <a:t>vlanes</a:t>
            </a:r>
            <a:r>
              <a:rPr lang="es-ES" baseline="0" dirty="0" smtClean="0"/>
              <a:t> por la red de nivel 2 de RedIRIS.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A25C-8241-8844-807C-1755790F9FCB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789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11/6/15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Imagen 1" descr="GOB+MINECO+MINETUR+RED+REDIRI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" y="6297512"/>
            <a:ext cx="4430675" cy="477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wmf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sz="48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Actualización y mejoras en la plataforma óptica</a:t>
            </a:r>
            <a:endParaRPr lang="es-ES" sz="48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XXXIX GGTT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11 de Junio de 2015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9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Preguntas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" name="Imagen 3" descr="interroga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02" y="2258916"/>
            <a:ext cx="2560774" cy="25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71715" y="4378477"/>
            <a:ext cx="8176380" cy="1112762"/>
            <a:chOff x="471715" y="4378477"/>
            <a:chExt cx="8176380" cy="1112762"/>
          </a:xfrm>
        </p:grpSpPr>
        <p:sp>
          <p:nvSpPr>
            <p:cNvPr id="8" name="Rectángulo 7"/>
            <p:cNvSpPr/>
            <p:nvPr/>
          </p:nvSpPr>
          <p:spPr>
            <a:xfrm>
              <a:off x="471715" y="4378477"/>
              <a:ext cx="8176380" cy="11127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741243" y="4898843"/>
              <a:ext cx="394671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Doble controladora</a:t>
              </a:r>
              <a:endParaRPr lang="es-ES_tradnl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471715" y="2836268"/>
            <a:ext cx="8176380" cy="743922"/>
            <a:chOff x="471715" y="2836268"/>
            <a:chExt cx="8176380" cy="743922"/>
          </a:xfrm>
        </p:grpSpPr>
        <p:sp>
          <p:nvSpPr>
            <p:cNvPr id="10" name="Rectángulo 9"/>
            <p:cNvSpPr/>
            <p:nvPr/>
          </p:nvSpPr>
          <p:spPr>
            <a:xfrm>
              <a:off x="471715" y="2836268"/>
              <a:ext cx="8176380" cy="7439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 rot="19552821">
              <a:off x="7086030" y="2856522"/>
              <a:ext cx="10061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R11</a:t>
              </a:r>
              <a:endParaRPr lang="es-ES_tradnl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71715" y="1135679"/>
            <a:ext cx="8176380" cy="1573654"/>
            <a:chOff x="471715" y="1135679"/>
            <a:chExt cx="8176380" cy="1573654"/>
          </a:xfrm>
        </p:grpSpPr>
        <p:sp>
          <p:nvSpPr>
            <p:cNvPr id="3" name="Rectángulo 2"/>
            <p:cNvSpPr/>
            <p:nvPr/>
          </p:nvSpPr>
          <p:spPr>
            <a:xfrm>
              <a:off x="471715" y="1135679"/>
              <a:ext cx="8176380" cy="15736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 rot="19552821">
              <a:off x="6694346" y="1593588"/>
              <a:ext cx="14165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R7.03</a:t>
              </a:r>
              <a:endParaRPr lang="es-ES_tradnl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471715" y="3664858"/>
            <a:ext cx="8176380" cy="6168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descubiertos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1715" y="1135679"/>
            <a:ext cx="807961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smtClean="0"/>
              <a:t>Alarmas </a:t>
            </a:r>
            <a:r>
              <a:rPr lang="es-ES" sz="2400" i="1" dirty="0" err="1" smtClean="0"/>
              <a:t>reduced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connectivity</a:t>
            </a: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Problema de calibración en WMAN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Alarmas </a:t>
            </a:r>
            <a:r>
              <a:rPr lang="es-ES" sz="2400" i="1" dirty="0" err="1"/>
              <a:t>o</a:t>
            </a:r>
            <a:r>
              <a:rPr lang="es-ES" sz="2400" i="1" dirty="0" err="1" smtClean="0"/>
              <a:t>verMAX</a:t>
            </a:r>
            <a:r>
              <a:rPr lang="es-ES" sz="2400" i="1" dirty="0" smtClean="0"/>
              <a:t> </a:t>
            </a:r>
            <a:r>
              <a:rPr lang="es-ES" sz="2400" dirty="0" smtClean="0"/>
              <a:t>en OCNC1280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Problema de corrupción en </a:t>
            </a:r>
            <a:r>
              <a:rPr lang="es-ES" sz="2400" i="1" dirty="0" smtClean="0"/>
              <a:t>flash </a:t>
            </a:r>
            <a:r>
              <a:rPr lang="es-ES" sz="2400" i="1" dirty="0" err="1" smtClean="0"/>
              <a:t>cards</a:t>
            </a: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/>
              <a:t>Gestor: Restauración módulo de </a:t>
            </a:r>
            <a:r>
              <a:rPr lang="es-ES" sz="2400" dirty="0" smtClean="0"/>
              <a:t>usuarios</a:t>
            </a: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Problemas en canal TELMAD_UNEX.Ch1s_GEANT</a:t>
            </a:r>
          </a:p>
          <a:p>
            <a:pPr marL="285750" indent="-285750">
              <a:buFont typeface="Arial"/>
              <a:buChar char="•"/>
            </a:pPr>
            <a:endParaRPr lang="es-ES" sz="2400" dirty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Reinicio plano de control en la realización de </a:t>
            </a:r>
            <a:r>
              <a:rPr lang="es-ES" sz="2400" dirty="0" err="1" smtClean="0"/>
              <a:t>backups</a:t>
            </a:r>
            <a:endParaRPr lang="es-ES" sz="2400" dirty="0" smtClean="0"/>
          </a:p>
          <a:p>
            <a:pPr marL="285750" indent="-285750">
              <a:buFont typeface="Arial"/>
              <a:buChar char="•"/>
            </a:pP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18573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Planificación y 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42547" y="1771116"/>
            <a:ext cx="64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s-ES_tradn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29811" y="920429"/>
            <a:ext cx="2431141" cy="788237"/>
            <a:chOff x="229811" y="920429"/>
            <a:chExt cx="2431141" cy="788237"/>
          </a:xfrm>
        </p:grpSpPr>
        <p:cxnSp>
          <p:nvCxnSpPr>
            <p:cNvPr id="19" name="Conector recto de flecha 18"/>
            <p:cNvCxnSpPr/>
            <p:nvPr/>
          </p:nvCxnSpPr>
          <p:spPr>
            <a:xfrm>
              <a:off x="358018" y="1197428"/>
              <a:ext cx="20731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459619" y="1339334"/>
              <a:ext cx="2201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13050OMS R11</a:t>
              </a:r>
              <a:endParaRPr lang="es-ES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29811" y="920429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Nov14</a:t>
              </a:r>
              <a:endParaRPr lang="es-ES" sz="1200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911048" y="923425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Dic14</a:t>
              </a:r>
              <a:endParaRPr lang="es-ES" sz="1200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172304" y="1955782"/>
            <a:ext cx="2201333" cy="929396"/>
            <a:chOff x="2172304" y="1955782"/>
            <a:chExt cx="2201333" cy="929396"/>
          </a:xfrm>
        </p:grpSpPr>
        <p:cxnSp>
          <p:nvCxnSpPr>
            <p:cNvPr id="21" name="Conector recto de flecha 20"/>
            <p:cNvCxnSpPr/>
            <p:nvPr/>
          </p:nvCxnSpPr>
          <p:spPr>
            <a:xfrm>
              <a:off x="2431143" y="2232781"/>
              <a:ext cx="7982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2286000" y="1955782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Ene15</a:t>
              </a:r>
              <a:endParaRPr lang="es-ES" sz="1200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172304" y="2515846"/>
              <a:ext cx="2201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1626LM R7.03</a:t>
              </a:r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3623733" y="2983877"/>
            <a:ext cx="1983618" cy="749159"/>
            <a:chOff x="3623733" y="2826639"/>
            <a:chExt cx="1983618" cy="749159"/>
          </a:xfrm>
        </p:grpSpPr>
        <p:cxnSp>
          <p:nvCxnSpPr>
            <p:cNvPr id="24" name="Conector recto de flecha 23"/>
            <p:cNvCxnSpPr/>
            <p:nvPr/>
          </p:nvCxnSpPr>
          <p:spPr>
            <a:xfrm flipV="1">
              <a:off x="3789103" y="3106058"/>
              <a:ext cx="1569087" cy="24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/>
            <p:cNvSpPr txBox="1"/>
            <p:nvPr/>
          </p:nvSpPr>
          <p:spPr>
            <a:xfrm>
              <a:off x="3623733" y="2826639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Feb15</a:t>
              </a:r>
              <a:endParaRPr lang="es-ES" sz="1200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857447" y="2826639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Mar15</a:t>
              </a:r>
              <a:endParaRPr lang="es-ES" sz="1200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3756781" y="3206466"/>
              <a:ext cx="1601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OLA R7.03</a:t>
              </a:r>
              <a:endParaRPr lang="es-ES" dirty="0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118704" y="3755999"/>
            <a:ext cx="2082802" cy="769667"/>
            <a:chOff x="5118704" y="3755999"/>
            <a:chExt cx="2082802" cy="769667"/>
          </a:xfrm>
        </p:grpSpPr>
        <p:sp>
          <p:nvSpPr>
            <p:cNvPr id="38" name="CuadroTexto 37"/>
            <p:cNvSpPr txBox="1"/>
            <p:nvPr/>
          </p:nvSpPr>
          <p:spPr>
            <a:xfrm>
              <a:off x="5358191" y="4156334"/>
              <a:ext cx="1601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OXC R7.03</a:t>
              </a:r>
              <a:endParaRPr lang="es-ES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18704" y="3765230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Abr15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451602" y="3755999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May15</a:t>
              </a:r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 flipV="1">
              <a:off x="5390514" y="4047068"/>
              <a:ext cx="1569087" cy="24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6826554" y="4653020"/>
            <a:ext cx="1734457" cy="758018"/>
            <a:chOff x="6826554" y="4653020"/>
            <a:chExt cx="1734457" cy="758018"/>
          </a:xfrm>
        </p:grpSpPr>
        <p:cxnSp>
          <p:nvCxnSpPr>
            <p:cNvPr id="28" name="Conector recto de flecha 27"/>
            <p:cNvCxnSpPr/>
            <p:nvPr/>
          </p:nvCxnSpPr>
          <p:spPr>
            <a:xfrm>
              <a:off x="6959601" y="4930019"/>
              <a:ext cx="8176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/>
            <p:cNvSpPr txBox="1"/>
            <p:nvPr/>
          </p:nvSpPr>
          <p:spPr>
            <a:xfrm>
              <a:off x="6959601" y="5041706"/>
              <a:ext cx="1601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GMRE</a:t>
              </a:r>
              <a:endParaRPr lang="es-ES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826554" y="4653020"/>
              <a:ext cx="74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Jun15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3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Nueva versión 1350OMS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1715" y="1135679"/>
            <a:ext cx="807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smtClean="0"/>
              <a:t>Versión R11</a:t>
            </a:r>
          </a:p>
          <a:p>
            <a:pPr marL="285750" indent="-285750">
              <a:buFont typeface="Arial"/>
              <a:buChar char="•"/>
            </a:pP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Cambio en la arquitectura de los servidores: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000" dirty="0" smtClean="0"/>
              <a:t>Pasa </a:t>
            </a:r>
            <a:r>
              <a:rPr lang="es-ES_tradnl" sz="2000" dirty="0"/>
              <a:t>de HP-UX a Linux Red </a:t>
            </a:r>
            <a:r>
              <a:rPr lang="es-ES_tradnl" sz="2000" dirty="0" err="1"/>
              <a:t>Hat</a:t>
            </a:r>
            <a:endParaRPr lang="es-ES_tradnl" sz="2000" dirty="0"/>
          </a:p>
          <a:p>
            <a:pPr marL="800100" lvl="1" indent="-342900">
              <a:buFont typeface="Arial"/>
              <a:buChar char="•"/>
            </a:pPr>
            <a:r>
              <a:rPr lang="es-ES_tradnl" sz="2000" dirty="0"/>
              <a:t>Utiliza virtualización con KML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000" dirty="0"/>
              <a:t>Modificaciones red de gestión</a:t>
            </a:r>
          </a:p>
          <a:p>
            <a:pPr lvl="1"/>
            <a:endParaRPr lang="es-ES" sz="2400" dirty="0" smtClean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Solución de problemas en el módulo de usuarios</a:t>
            </a:r>
          </a:p>
          <a:p>
            <a:pPr marL="342900" indent="-342900">
              <a:buFont typeface="Arial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Cambios en la interfaz de usuarios</a:t>
            </a:r>
          </a:p>
          <a:p>
            <a:pPr marL="342900" indent="-342900">
              <a:buFont typeface="Arial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Necesario para la R7.03 de los equipos 1626LM</a:t>
            </a:r>
          </a:p>
          <a:p>
            <a:pPr lvl="1"/>
            <a:endParaRPr lang="es-ES" sz="2400" dirty="0" smtClean="0"/>
          </a:p>
          <a:p>
            <a:pPr marL="742950" lvl="1" indent="-285750">
              <a:buFont typeface="Arial"/>
              <a:buChar char="•"/>
            </a:pP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93182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Nueva versión 1626LM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1715" y="1135679"/>
            <a:ext cx="80796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smtClean="0"/>
              <a:t>Versión R7.03</a:t>
            </a:r>
          </a:p>
          <a:p>
            <a:pPr marL="285750" indent="-285750">
              <a:buFont typeface="Arial"/>
              <a:buChar char="•"/>
            </a:pPr>
            <a:endParaRPr lang="es-ES" sz="2400" i="1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Solución de problemas: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/>
              <a:t>Alarmas </a:t>
            </a:r>
            <a:r>
              <a:rPr lang="es-ES" sz="2000" i="1" dirty="0" err="1"/>
              <a:t>reduced</a:t>
            </a:r>
            <a:r>
              <a:rPr lang="es-ES" sz="2000" i="1" dirty="0"/>
              <a:t> </a:t>
            </a:r>
            <a:r>
              <a:rPr lang="es-ES" sz="2000" i="1" dirty="0" err="1"/>
              <a:t>connectivity</a:t>
            </a:r>
            <a:endParaRPr lang="es-ES" sz="2000" i="1" dirty="0"/>
          </a:p>
          <a:p>
            <a:pPr marL="742950" lvl="1" indent="-285750">
              <a:buFont typeface="Arial"/>
              <a:buChar char="•"/>
            </a:pPr>
            <a:r>
              <a:rPr lang="es-ES" sz="2000" dirty="0"/>
              <a:t>Problema de calibración en WMAN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/>
              <a:t>Alarmas </a:t>
            </a:r>
            <a:r>
              <a:rPr lang="es-ES" sz="2000" i="1" dirty="0" err="1"/>
              <a:t>overMAX</a:t>
            </a:r>
            <a:r>
              <a:rPr lang="es-ES" sz="2000" i="1" dirty="0"/>
              <a:t> </a:t>
            </a:r>
            <a:r>
              <a:rPr lang="es-ES" sz="2000" dirty="0"/>
              <a:t>en OCNC1280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/>
              <a:t>Problema de corrupción en </a:t>
            </a:r>
            <a:r>
              <a:rPr lang="es-ES" sz="2000" i="1" dirty="0"/>
              <a:t>flash </a:t>
            </a:r>
            <a:r>
              <a:rPr lang="es-ES" sz="2000" i="1" dirty="0" err="1"/>
              <a:t>cards</a:t>
            </a:r>
            <a:endParaRPr lang="es-ES" sz="2000" i="1" dirty="0"/>
          </a:p>
          <a:p>
            <a:pPr lvl="1"/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Mejoras:</a:t>
            </a:r>
            <a:endParaRPr lang="es-ES" sz="2400" dirty="0"/>
          </a:p>
          <a:p>
            <a:pPr marL="742950" lvl="1" indent="-285750">
              <a:buFont typeface="Arial"/>
              <a:buChar char="•"/>
            </a:pPr>
            <a:r>
              <a:rPr lang="es-ES" sz="2000" i="1" dirty="0" smtClean="0"/>
              <a:t>Zero-</a:t>
            </a:r>
            <a:r>
              <a:rPr lang="es-ES" sz="2000" i="1" dirty="0" err="1" smtClean="0"/>
              <a:t>Touch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Photonics</a:t>
            </a:r>
            <a:endParaRPr lang="es-ES" sz="2000" i="1" dirty="0" smtClean="0"/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Posibilidad de redundancia de controladoras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ZIC: </a:t>
            </a:r>
            <a:r>
              <a:rPr lang="es-ES" sz="2000" i="1" dirty="0" smtClean="0"/>
              <a:t>Zero </a:t>
            </a:r>
            <a:r>
              <a:rPr lang="es-ES" sz="2000" i="1" dirty="0" err="1" smtClean="0"/>
              <a:t>Installation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Craft</a:t>
            </a:r>
            <a:endParaRPr lang="es-ES" sz="2000" dirty="0" smtClean="0"/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Posibilidad de canales de 100G</a:t>
            </a:r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742950" lvl="1" indent="-285750">
              <a:buFont typeface="Arial"/>
              <a:buChar char="•"/>
            </a:pP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51320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Doble controladora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1715" y="966346"/>
            <a:ext cx="8079618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smtClean="0"/>
              <a:t>Redundancia de la controladora principal de cada OXC</a:t>
            </a:r>
          </a:p>
          <a:p>
            <a:pPr marL="285750" indent="-285750">
              <a:buFont typeface="Arial"/>
              <a:buChar char="•"/>
            </a:pPr>
            <a:endParaRPr lang="es-ES" sz="2400" dirty="0" smtClean="0"/>
          </a:p>
          <a:p>
            <a:pPr marL="285750" indent="-285750">
              <a:buFont typeface="Arial"/>
              <a:buChar char="•"/>
            </a:pPr>
            <a:r>
              <a:rPr lang="es-ES" sz="2400" dirty="0" smtClean="0"/>
              <a:t>Ventajas: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Alta disponibilidad de supervisión el nodo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Alta disponibilidad del plano de control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dirty="0" smtClean="0"/>
              <a:t>Alta disponibilidad del mecanismo APE</a:t>
            </a:r>
          </a:p>
          <a:p>
            <a:pPr marL="742950" lvl="1" indent="-285750">
              <a:buFont typeface="Arial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Soluciones: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/>
              <a:t>Evitar el reinicio del plano de control al realizar </a:t>
            </a:r>
            <a:r>
              <a:rPr lang="es-ES" sz="2000" dirty="0" err="1" smtClean="0"/>
              <a:t>backups</a:t>
            </a:r>
            <a:r>
              <a:rPr lang="es-ES" sz="2000" dirty="0" smtClean="0"/>
              <a:t> de nodos</a:t>
            </a:r>
          </a:p>
          <a:p>
            <a:pPr marL="800100" lvl="1" indent="-342900">
              <a:buFont typeface="Arial"/>
              <a:buChar char="•"/>
            </a:pPr>
            <a:endParaRPr lang="es-ES" sz="2400" dirty="0" smtClean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Arquitectura en nodos cabecera</a:t>
            </a:r>
          </a:p>
          <a:p>
            <a:pPr marL="342900" indent="-342900">
              <a:buFont typeface="Arial"/>
              <a:buChar char="•"/>
            </a:pPr>
            <a:endParaRPr lang="es-ES" sz="2400" dirty="0" smtClean="0"/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Estimación de despliegue: Septiembre y Octubre 2015</a:t>
            </a:r>
          </a:p>
        </p:txBody>
      </p:sp>
    </p:spTree>
    <p:extLst>
      <p:ext uri="{BB962C8B-B14F-4D97-AF65-F5344CB8AC3E}">
        <p14:creationId xmlns:p14="http://schemas.microsoft.com/office/powerpoint/2010/main" val="26932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23"/>
          <p:cNvSpPr>
            <a:spLocks noChangeArrowheads="1"/>
          </p:cNvSpPr>
          <p:nvPr/>
        </p:nvSpPr>
        <p:spPr bwMode="auto">
          <a:xfrm>
            <a:off x="2450592" y="1610534"/>
            <a:ext cx="1621814" cy="868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latin typeface="Arial" pitchFamily="-108" charset="0"/>
              </a:rPr>
              <a:t>Area 0</a:t>
            </a:r>
            <a:endParaRPr lang="es-ES" b="0" dirty="0">
              <a:latin typeface="Arial" pitchFamily="-108" charset="0"/>
            </a:endParaRPr>
          </a:p>
        </p:txBody>
      </p:sp>
      <p:sp>
        <p:nvSpPr>
          <p:cNvPr id="178" name="Oval 23"/>
          <p:cNvSpPr>
            <a:spLocks noChangeArrowheads="1"/>
          </p:cNvSpPr>
          <p:nvPr/>
        </p:nvSpPr>
        <p:spPr bwMode="auto">
          <a:xfrm>
            <a:off x="1874919" y="2602887"/>
            <a:ext cx="5773159" cy="31934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latin typeface="Arial" pitchFamily="-108" charset="0"/>
              </a:rPr>
              <a:t>Area 1</a:t>
            </a:r>
            <a:endParaRPr lang="es-ES" b="0" dirty="0">
              <a:latin typeface="Arial" pitchFamily="-108" charset="0"/>
            </a:endParaRPr>
          </a:p>
        </p:txBody>
      </p:sp>
      <p:sp>
        <p:nvSpPr>
          <p:cNvPr id="19458" name="Título 2"/>
          <p:cNvSpPr>
            <a:spLocks noGrp="1"/>
          </p:cNvSpPr>
          <p:nvPr>
            <p:ph type="title"/>
          </p:nvPr>
        </p:nvSpPr>
        <p:spPr>
          <a:xfrm>
            <a:off x="287337" y="0"/>
            <a:ext cx="7486553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>
                <a:ea typeface="ＭＳ Ｐゴシック" charset="-128"/>
                <a:cs typeface="ＭＳ Ｐゴシック" charset="-128"/>
              </a:rPr>
              <a:t>Topología de red de </a:t>
            </a:r>
            <a:r>
              <a:rPr lang="es-ES" dirty="0" smtClean="0">
                <a:ea typeface="ＭＳ Ｐゴシック" charset="-128"/>
                <a:cs typeface="ＭＳ Ｐゴシック" charset="-128"/>
              </a:rPr>
              <a:t>gestión antigua </a:t>
            </a:r>
            <a:endParaRPr lang="es-E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Line 119"/>
          <p:cNvSpPr>
            <a:spLocks noChangeShapeType="1"/>
          </p:cNvSpPr>
          <p:nvPr/>
        </p:nvSpPr>
        <p:spPr bwMode="auto">
          <a:xfrm flipH="1" flipV="1">
            <a:off x="5536277" y="6324501"/>
            <a:ext cx="72840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1" name="Text Box 124"/>
          <p:cNvSpPr txBox="1">
            <a:spLocks noChangeArrowheads="1"/>
          </p:cNvSpPr>
          <p:nvPr/>
        </p:nvSpPr>
        <p:spPr bwMode="auto">
          <a:xfrm>
            <a:off x="6221546" y="6198269"/>
            <a:ext cx="6209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900" b="0" dirty="0" smtClean="0">
                <a:latin typeface="Arial" pitchFamily="-108" charset="0"/>
              </a:rPr>
              <a:t>Ethernet</a:t>
            </a:r>
            <a:endParaRPr lang="es-ES" sz="900" b="0" dirty="0">
              <a:latin typeface="Arial" pitchFamily="-108" charset="0"/>
            </a:endParaRPr>
          </a:p>
        </p:txBody>
      </p:sp>
      <p:sp>
        <p:nvSpPr>
          <p:cNvPr id="100" name="Line 39"/>
          <p:cNvSpPr>
            <a:spLocks noChangeShapeType="1"/>
          </p:cNvSpPr>
          <p:nvPr/>
        </p:nvSpPr>
        <p:spPr bwMode="auto">
          <a:xfrm flipH="1" flipV="1">
            <a:off x="3293801" y="2878868"/>
            <a:ext cx="2452482" cy="17835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3" name="Line 61"/>
          <p:cNvSpPr>
            <a:spLocks noChangeShapeType="1"/>
          </p:cNvSpPr>
          <p:nvPr/>
        </p:nvSpPr>
        <p:spPr bwMode="auto">
          <a:xfrm flipV="1">
            <a:off x="3124495" y="2219510"/>
            <a:ext cx="0" cy="318404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9" name="Line 121"/>
          <p:cNvSpPr>
            <a:spLocks noChangeShapeType="1"/>
          </p:cNvSpPr>
          <p:nvPr/>
        </p:nvSpPr>
        <p:spPr bwMode="auto">
          <a:xfrm flipH="1" flipV="1">
            <a:off x="3124495" y="2878868"/>
            <a:ext cx="0" cy="78630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4" name="Picture 127" descr="web brow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3695" y="4169349"/>
            <a:ext cx="436563" cy="452437"/>
          </a:xfrm>
          <a:prstGeom prst="rect">
            <a:avLst/>
          </a:prstGeom>
          <a:noFill/>
        </p:spPr>
      </p:pic>
      <p:grpSp>
        <p:nvGrpSpPr>
          <p:cNvPr id="2" name="Agrupar 142"/>
          <p:cNvGrpSpPr/>
          <p:nvPr/>
        </p:nvGrpSpPr>
        <p:grpSpPr>
          <a:xfrm>
            <a:off x="2635736" y="3318585"/>
            <a:ext cx="977517" cy="1013943"/>
            <a:chOff x="7487214" y="1408543"/>
            <a:chExt cx="977517" cy="1013943"/>
          </a:xfrm>
        </p:grpSpPr>
        <p:sp>
          <p:nvSpPr>
            <p:cNvPr id="172" name="Text Box 63"/>
            <p:cNvSpPr txBox="1">
              <a:spLocks noChangeArrowheads="1"/>
            </p:cNvSpPr>
            <p:nvPr/>
          </p:nvSpPr>
          <p:spPr bwMode="auto">
            <a:xfrm>
              <a:off x="7487214" y="1408543"/>
              <a:ext cx="97751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</a:rPr>
                <a:t>Nodo Cabecera 1</a:t>
              </a:r>
              <a:endParaRPr lang="es-ES" sz="1000" b="0" dirty="0">
                <a:solidFill>
                  <a:schemeClr val="tx2">
                    <a:lumMod val="50000"/>
                  </a:schemeClr>
                </a:solidFill>
                <a:latin typeface="Verdana"/>
              </a:endParaRPr>
            </a:p>
          </p:txBody>
        </p:sp>
        <p:pic>
          <p:nvPicPr>
            <p:cNvPr id="173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4910" y="1755130"/>
              <a:ext cx="689095" cy="66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Agrupar 196"/>
          <p:cNvGrpSpPr/>
          <p:nvPr/>
        </p:nvGrpSpPr>
        <p:grpSpPr>
          <a:xfrm>
            <a:off x="5648587" y="2443388"/>
            <a:ext cx="977517" cy="1013943"/>
            <a:chOff x="7048160" y="2194544"/>
            <a:chExt cx="977517" cy="1013943"/>
          </a:xfrm>
        </p:grpSpPr>
        <p:sp>
          <p:nvSpPr>
            <p:cNvPr id="170" name="Text Box 63"/>
            <p:cNvSpPr txBox="1">
              <a:spLocks noChangeArrowheads="1"/>
            </p:cNvSpPr>
            <p:nvPr/>
          </p:nvSpPr>
          <p:spPr bwMode="auto">
            <a:xfrm>
              <a:off x="7048160" y="2194544"/>
              <a:ext cx="97751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</a:rPr>
                <a:t>Nodo Cabecera 2</a:t>
              </a:r>
              <a:endParaRPr lang="es-ES" sz="1000" b="0" dirty="0">
                <a:solidFill>
                  <a:schemeClr val="tx2">
                    <a:lumMod val="50000"/>
                  </a:schemeClr>
                </a:solidFill>
                <a:latin typeface="Verdana"/>
              </a:endParaRPr>
            </a:p>
          </p:txBody>
        </p:sp>
        <p:pic>
          <p:nvPicPr>
            <p:cNvPr id="171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5856" y="2541131"/>
              <a:ext cx="689095" cy="66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9" name="Text Box 63"/>
          <p:cNvSpPr txBox="1">
            <a:spLocks noChangeArrowheads="1"/>
          </p:cNvSpPr>
          <p:nvPr/>
        </p:nvSpPr>
        <p:spPr bwMode="auto">
          <a:xfrm>
            <a:off x="899429" y="2302390"/>
            <a:ext cx="97751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50000"/>
                  </a:schemeClr>
                </a:solidFill>
                <a:latin typeface="Verdana"/>
              </a:rPr>
              <a:t>Router Acceso</a:t>
            </a:r>
            <a:endParaRPr lang="es-ES" sz="1000" b="0" dirty="0">
              <a:solidFill>
                <a:schemeClr val="tx2">
                  <a:lumMod val="50000"/>
                </a:schemeClr>
              </a:solidFill>
              <a:latin typeface="Verdana"/>
            </a:endParaRPr>
          </a:p>
        </p:txBody>
      </p:sp>
      <p:pic>
        <p:nvPicPr>
          <p:cNvPr id="130" name="Picture 24" descr="router-gen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2877" y="2537915"/>
            <a:ext cx="503237" cy="355600"/>
          </a:xfrm>
          <a:prstGeom prst="rect">
            <a:avLst/>
          </a:prstGeom>
          <a:noFill/>
        </p:spPr>
      </p:pic>
      <p:sp>
        <p:nvSpPr>
          <p:cNvPr id="131" name="Text Box 63"/>
          <p:cNvSpPr txBox="1">
            <a:spLocks noChangeArrowheads="1"/>
          </p:cNvSpPr>
          <p:nvPr/>
        </p:nvSpPr>
        <p:spPr bwMode="auto">
          <a:xfrm>
            <a:off x="3293801" y="2568182"/>
            <a:ext cx="977517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dirty="0" smtClean="0">
                <a:solidFill>
                  <a:schemeClr val="tx2">
                    <a:lumMod val="50000"/>
                  </a:schemeClr>
                </a:solidFill>
                <a:latin typeface="Verdana"/>
              </a:rPr>
              <a:t>Telmad.sw2</a:t>
            </a:r>
          </a:p>
        </p:txBody>
      </p:sp>
      <p:pic>
        <p:nvPicPr>
          <p:cNvPr id="132" name="Picture 3" descr="p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9422" y="1610535"/>
            <a:ext cx="421387" cy="351156"/>
          </a:xfrm>
          <a:prstGeom prst="rect">
            <a:avLst/>
          </a:prstGeom>
          <a:noFill/>
        </p:spPr>
      </p:pic>
      <p:pic>
        <p:nvPicPr>
          <p:cNvPr id="133" name="Picture 4" descr="p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3695" y="1610534"/>
            <a:ext cx="421388" cy="351157"/>
          </a:xfrm>
          <a:prstGeom prst="rect">
            <a:avLst/>
          </a:prstGeom>
          <a:noFill/>
        </p:spPr>
      </p:pic>
      <p:sp>
        <p:nvSpPr>
          <p:cNvPr id="135" name="Line 6"/>
          <p:cNvSpPr>
            <a:spLocks noChangeShapeType="1"/>
          </p:cNvSpPr>
          <p:nvPr/>
        </p:nvSpPr>
        <p:spPr bwMode="auto">
          <a:xfrm>
            <a:off x="895642" y="2214104"/>
            <a:ext cx="511651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6" name="Line 7"/>
          <p:cNvSpPr>
            <a:spLocks noChangeShapeType="1"/>
          </p:cNvSpPr>
          <p:nvPr/>
        </p:nvSpPr>
        <p:spPr bwMode="auto">
          <a:xfrm>
            <a:off x="1144262" y="1926767"/>
            <a:ext cx="0" cy="2873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7" name="Line 8"/>
          <p:cNvSpPr>
            <a:spLocks noChangeShapeType="1"/>
          </p:cNvSpPr>
          <p:nvPr/>
        </p:nvSpPr>
        <p:spPr bwMode="auto">
          <a:xfrm>
            <a:off x="1660530" y="1926767"/>
            <a:ext cx="0" cy="2873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8" name="Line 9"/>
          <p:cNvSpPr>
            <a:spLocks noChangeShapeType="1"/>
          </p:cNvSpPr>
          <p:nvPr/>
        </p:nvSpPr>
        <p:spPr bwMode="auto">
          <a:xfrm>
            <a:off x="2156911" y="1926767"/>
            <a:ext cx="0" cy="2873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9" name="Line 20"/>
          <p:cNvSpPr>
            <a:spLocks noChangeShapeType="1"/>
          </p:cNvSpPr>
          <p:nvPr/>
        </p:nvSpPr>
        <p:spPr bwMode="auto">
          <a:xfrm>
            <a:off x="1875083" y="2215652"/>
            <a:ext cx="0" cy="1444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0" name="Text Box 62"/>
          <p:cNvSpPr txBox="1">
            <a:spLocks noChangeArrowheads="1"/>
          </p:cNvSpPr>
          <p:nvPr/>
        </p:nvSpPr>
        <p:spPr bwMode="auto">
          <a:xfrm>
            <a:off x="752767" y="1134604"/>
            <a:ext cx="990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000" b="0" dirty="0" smtClean="0">
                <a:latin typeface="Arial" pitchFamily="-106" charset="0"/>
              </a:rPr>
              <a:t>Terminales </a:t>
            </a:r>
          </a:p>
          <a:p>
            <a:r>
              <a:rPr lang="es-ES" sz="1000" b="0" dirty="0" smtClean="0">
                <a:latin typeface="Arial" pitchFamily="-106" charset="0"/>
              </a:rPr>
              <a:t> </a:t>
            </a:r>
            <a:r>
              <a:rPr lang="es-ES" sz="1000" b="0" dirty="0">
                <a:latin typeface="Arial" pitchFamily="-106" charset="0"/>
              </a:rPr>
              <a:t>de Operación</a:t>
            </a:r>
          </a:p>
        </p:txBody>
      </p:sp>
      <p:pic>
        <p:nvPicPr>
          <p:cNvPr id="141" name="Picture 24" descr="router-gen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0530" y="2335693"/>
            <a:ext cx="503237" cy="355600"/>
          </a:xfrm>
          <a:prstGeom prst="rect">
            <a:avLst/>
          </a:prstGeom>
          <a:noFill/>
        </p:spPr>
      </p:pic>
      <p:sp>
        <p:nvSpPr>
          <p:cNvPr id="142" name="Text Box 62"/>
          <p:cNvSpPr txBox="1">
            <a:spLocks noChangeArrowheads="1"/>
          </p:cNvSpPr>
          <p:nvPr/>
        </p:nvSpPr>
        <p:spPr bwMode="auto">
          <a:xfrm>
            <a:off x="1743005" y="984261"/>
            <a:ext cx="1695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000" b="1" dirty="0" smtClean="0">
                <a:latin typeface="Arial" pitchFamily="-106" charset="0"/>
              </a:rPr>
              <a:t>Euclides (OMS TELMAD)</a:t>
            </a:r>
          </a:p>
        </p:txBody>
      </p:sp>
      <p:sp>
        <p:nvSpPr>
          <p:cNvPr id="150" name="Line 9"/>
          <p:cNvSpPr>
            <a:spLocks noChangeShapeType="1"/>
          </p:cNvSpPr>
          <p:nvPr/>
        </p:nvSpPr>
        <p:spPr bwMode="auto">
          <a:xfrm>
            <a:off x="6000396" y="1932175"/>
            <a:ext cx="0" cy="2873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" name="Text Box 62"/>
          <p:cNvSpPr txBox="1">
            <a:spLocks noChangeArrowheads="1"/>
          </p:cNvSpPr>
          <p:nvPr/>
        </p:nvSpPr>
        <p:spPr bwMode="auto">
          <a:xfrm>
            <a:off x="579702" y="3360752"/>
            <a:ext cx="873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1000" b="0" dirty="0" smtClean="0">
                <a:latin typeface="Arial" pitchFamily="-106" charset="0"/>
              </a:rPr>
              <a:t>Terminador de </a:t>
            </a:r>
            <a:r>
              <a:rPr lang="es-ES" sz="1000" dirty="0" smtClean="0">
                <a:latin typeface="Arial" pitchFamily="-106" charset="0"/>
              </a:rPr>
              <a:t>túneles</a:t>
            </a:r>
            <a:endParaRPr lang="es-ES" sz="1000" b="0" dirty="0">
              <a:latin typeface="Arial" pitchFamily="-106" charset="0"/>
            </a:endParaRPr>
          </a:p>
        </p:txBody>
      </p:sp>
      <p:sp>
        <p:nvSpPr>
          <p:cNvPr id="156" name="Text Box 62"/>
          <p:cNvSpPr txBox="1">
            <a:spLocks noChangeArrowheads="1"/>
          </p:cNvSpPr>
          <p:nvPr/>
        </p:nvSpPr>
        <p:spPr bwMode="auto">
          <a:xfrm>
            <a:off x="5648587" y="1100735"/>
            <a:ext cx="1861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000" b="1" dirty="0" smtClean="0">
                <a:latin typeface="Arial" pitchFamily="-106" charset="0"/>
              </a:rPr>
              <a:t>Eudoxo (OMS Sant Andreu)</a:t>
            </a:r>
          </a:p>
        </p:txBody>
      </p:sp>
      <p:grpSp>
        <p:nvGrpSpPr>
          <p:cNvPr id="4" name="Agrupar 196"/>
          <p:cNvGrpSpPr/>
          <p:nvPr/>
        </p:nvGrpSpPr>
        <p:grpSpPr>
          <a:xfrm>
            <a:off x="3974710" y="2995898"/>
            <a:ext cx="977517" cy="1013943"/>
            <a:chOff x="7048160" y="2194544"/>
            <a:chExt cx="977517" cy="1013943"/>
          </a:xfrm>
        </p:grpSpPr>
        <p:sp>
          <p:nvSpPr>
            <p:cNvPr id="81" name="Text Box 63"/>
            <p:cNvSpPr txBox="1">
              <a:spLocks noChangeArrowheads="1"/>
            </p:cNvSpPr>
            <p:nvPr/>
          </p:nvSpPr>
          <p:spPr bwMode="auto">
            <a:xfrm>
              <a:off x="7048160" y="2194544"/>
              <a:ext cx="97751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</a:rPr>
                <a:t>Nodo Cabecera 3</a:t>
              </a:r>
              <a:endParaRPr lang="es-ES" sz="1000" b="0" dirty="0">
                <a:solidFill>
                  <a:schemeClr val="tx2">
                    <a:lumMod val="50000"/>
                  </a:schemeClr>
                </a:solidFill>
                <a:latin typeface="Verdana"/>
              </a:endParaRPr>
            </a:p>
          </p:txBody>
        </p:sp>
        <p:pic>
          <p:nvPicPr>
            <p:cNvPr id="82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5856" y="2541131"/>
              <a:ext cx="689095" cy="66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3" name="Line 39"/>
          <p:cNvSpPr>
            <a:spLocks noChangeShapeType="1"/>
          </p:cNvSpPr>
          <p:nvPr/>
        </p:nvSpPr>
        <p:spPr bwMode="auto">
          <a:xfrm flipH="1" flipV="1">
            <a:off x="3293801" y="2893514"/>
            <a:ext cx="778605" cy="50249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 flipH="1">
            <a:off x="3422526" y="3665171"/>
            <a:ext cx="649880" cy="10744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 flipV="1">
            <a:off x="4761501" y="3396006"/>
            <a:ext cx="984781" cy="452434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8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124" y="4395568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0592" y="4884679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707" y="5272145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5321" y="3933777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1501" y="4575288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415" y="3617544"/>
            <a:ext cx="476834" cy="4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Line 39"/>
          <p:cNvSpPr>
            <a:spLocks noChangeShapeType="1"/>
          </p:cNvSpPr>
          <p:nvPr/>
        </p:nvSpPr>
        <p:spPr bwMode="auto">
          <a:xfrm flipH="1" flipV="1">
            <a:off x="3376114" y="4332527"/>
            <a:ext cx="348010" cy="12103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 flipH="1">
            <a:off x="2872875" y="4598021"/>
            <a:ext cx="851248" cy="28665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5" name="Line 39"/>
          <p:cNvSpPr>
            <a:spLocks noChangeShapeType="1"/>
          </p:cNvSpPr>
          <p:nvPr/>
        </p:nvSpPr>
        <p:spPr bwMode="auto">
          <a:xfrm flipH="1">
            <a:off x="2733431" y="4332527"/>
            <a:ext cx="391063" cy="55215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9" name="Line 39"/>
          <p:cNvSpPr>
            <a:spLocks noChangeShapeType="1"/>
          </p:cNvSpPr>
          <p:nvPr/>
        </p:nvSpPr>
        <p:spPr bwMode="auto">
          <a:xfrm flipH="1" flipV="1">
            <a:off x="2927425" y="5037078"/>
            <a:ext cx="685827" cy="30939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0" name="Line 39"/>
          <p:cNvSpPr>
            <a:spLocks noChangeShapeType="1"/>
          </p:cNvSpPr>
          <p:nvPr/>
        </p:nvSpPr>
        <p:spPr bwMode="auto">
          <a:xfrm flipH="1" flipV="1">
            <a:off x="3777410" y="4857357"/>
            <a:ext cx="0" cy="43830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 flipV="1">
            <a:off x="3929809" y="5009756"/>
            <a:ext cx="831691" cy="43830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H="1" flipV="1">
            <a:off x="4200958" y="4575288"/>
            <a:ext cx="560542" cy="2273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8" name="Line 39"/>
          <p:cNvSpPr>
            <a:spLocks noChangeShapeType="1"/>
          </p:cNvSpPr>
          <p:nvPr/>
        </p:nvSpPr>
        <p:spPr bwMode="auto">
          <a:xfrm flipH="1">
            <a:off x="4072406" y="3933777"/>
            <a:ext cx="128552" cy="51823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1" name="Line 39"/>
          <p:cNvSpPr>
            <a:spLocks noChangeShapeType="1"/>
          </p:cNvSpPr>
          <p:nvPr/>
        </p:nvSpPr>
        <p:spPr bwMode="auto">
          <a:xfrm>
            <a:off x="4761499" y="4009841"/>
            <a:ext cx="773821" cy="15483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4" name="Line 39"/>
          <p:cNvSpPr>
            <a:spLocks noChangeShapeType="1"/>
          </p:cNvSpPr>
          <p:nvPr/>
        </p:nvSpPr>
        <p:spPr bwMode="auto">
          <a:xfrm flipH="1">
            <a:off x="5871046" y="3396008"/>
            <a:ext cx="141107" cy="53776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9" name="Line 39"/>
          <p:cNvSpPr>
            <a:spLocks noChangeShapeType="1"/>
          </p:cNvSpPr>
          <p:nvPr/>
        </p:nvSpPr>
        <p:spPr bwMode="auto">
          <a:xfrm>
            <a:off x="6166391" y="3396008"/>
            <a:ext cx="537023" cy="32268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0" name="Line 39"/>
          <p:cNvSpPr>
            <a:spLocks noChangeShapeType="1"/>
          </p:cNvSpPr>
          <p:nvPr/>
        </p:nvSpPr>
        <p:spPr bwMode="auto">
          <a:xfrm flipV="1">
            <a:off x="6000397" y="3933777"/>
            <a:ext cx="703018" cy="14555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7" name="Line 39"/>
          <p:cNvSpPr>
            <a:spLocks noChangeShapeType="1"/>
          </p:cNvSpPr>
          <p:nvPr/>
        </p:nvSpPr>
        <p:spPr bwMode="auto">
          <a:xfrm flipH="1">
            <a:off x="5238335" y="4332527"/>
            <a:ext cx="296986" cy="52482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79" name="Line 31"/>
          <p:cNvSpPr>
            <a:spLocks noChangeShapeType="1"/>
          </p:cNvSpPr>
          <p:nvPr/>
        </p:nvSpPr>
        <p:spPr bwMode="auto">
          <a:xfrm>
            <a:off x="5536277" y="6162832"/>
            <a:ext cx="72679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80" name="Text Box 124"/>
          <p:cNvSpPr txBox="1">
            <a:spLocks noChangeArrowheads="1"/>
          </p:cNvSpPr>
          <p:nvPr/>
        </p:nvSpPr>
        <p:spPr bwMode="auto">
          <a:xfrm>
            <a:off x="6223169" y="6048394"/>
            <a:ext cx="23917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900" b="0" dirty="0" smtClean="0">
                <a:latin typeface="Arial" pitchFamily="-108" charset="0"/>
              </a:rPr>
              <a:t>Fibra</a:t>
            </a:r>
            <a:r>
              <a:rPr lang="es-ES" sz="900" dirty="0" smtClean="0">
                <a:latin typeface="Arial" pitchFamily="-108" charset="0"/>
              </a:rPr>
              <a:t> óptica (</a:t>
            </a:r>
            <a:r>
              <a:rPr lang="es-ES" sz="900" b="0" dirty="0" smtClean="0">
                <a:latin typeface="Arial" pitchFamily="-108" charset="0"/>
              </a:rPr>
              <a:t>λ supervisión 1510nm)</a:t>
            </a:r>
            <a:endParaRPr lang="es-ES" sz="900" b="0" dirty="0">
              <a:latin typeface="Arial" pitchFamily="-108" charset="0"/>
            </a:endParaRPr>
          </a:p>
        </p:txBody>
      </p:sp>
      <p:sp>
        <p:nvSpPr>
          <p:cNvPr id="181" name="Rectángulo 180"/>
          <p:cNvSpPr/>
          <p:nvPr/>
        </p:nvSpPr>
        <p:spPr>
          <a:xfrm>
            <a:off x="4545655" y="2626566"/>
            <a:ext cx="81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itchFamily="-106" charset="0"/>
              </a:rPr>
              <a:t>OSPF</a:t>
            </a:r>
          </a:p>
        </p:txBody>
      </p:sp>
      <p:sp>
        <p:nvSpPr>
          <p:cNvPr id="184" name="Line 8"/>
          <p:cNvSpPr>
            <a:spLocks noChangeShapeType="1"/>
          </p:cNvSpPr>
          <p:nvPr/>
        </p:nvSpPr>
        <p:spPr bwMode="auto">
          <a:xfrm flipH="1">
            <a:off x="1144262" y="2602888"/>
            <a:ext cx="598743" cy="45433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85" name="Picture 24" descr="router-gen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7355" y="3670640"/>
            <a:ext cx="503237" cy="355600"/>
          </a:xfrm>
          <a:prstGeom prst="rect">
            <a:avLst/>
          </a:prstGeom>
          <a:noFill/>
        </p:spPr>
      </p:pic>
      <p:sp>
        <p:nvSpPr>
          <p:cNvPr id="186" name="Line 20"/>
          <p:cNvSpPr>
            <a:spLocks noChangeShapeType="1"/>
          </p:cNvSpPr>
          <p:nvPr/>
        </p:nvSpPr>
        <p:spPr bwMode="auto">
          <a:xfrm flipH="1" flipV="1">
            <a:off x="2450591" y="3933777"/>
            <a:ext cx="28283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87" name="Line 20"/>
          <p:cNvSpPr>
            <a:spLocks noChangeShapeType="1"/>
          </p:cNvSpPr>
          <p:nvPr/>
        </p:nvSpPr>
        <p:spPr bwMode="auto">
          <a:xfrm flipV="1">
            <a:off x="1743004" y="4009841"/>
            <a:ext cx="420761" cy="15483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88" name="Text Box 62"/>
          <p:cNvSpPr txBox="1">
            <a:spLocks noChangeArrowheads="1"/>
          </p:cNvSpPr>
          <p:nvPr/>
        </p:nvSpPr>
        <p:spPr bwMode="auto">
          <a:xfrm>
            <a:off x="623728" y="4169349"/>
            <a:ext cx="787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1000" b="0" dirty="0" smtClean="0">
                <a:latin typeface="Arial" pitchFamily="-106" charset="0"/>
              </a:rPr>
              <a:t>Servidor de acceso</a:t>
            </a:r>
            <a:endParaRPr lang="es-ES" sz="1000" b="0" dirty="0">
              <a:latin typeface="Arial" pitchFamily="-106" charset="0"/>
            </a:endParaRPr>
          </a:p>
        </p:txBody>
      </p:sp>
      <p:pic>
        <p:nvPicPr>
          <p:cNvPr id="190" name="Picture 24" descr="router-gen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3414" y="2715715"/>
            <a:ext cx="503237" cy="355600"/>
          </a:xfrm>
          <a:prstGeom prst="rect">
            <a:avLst/>
          </a:prstGeom>
          <a:noFill/>
        </p:spPr>
      </p:pic>
      <p:sp>
        <p:nvSpPr>
          <p:cNvPr id="191" name="Text Box 62"/>
          <p:cNvSpPr txBox="1">
            <a:spLocks noChangeArrowheads="1"/>
          </p:cNvSpPr>
          <p:nvPr/>
        </p:nvSpPr>
        <p:spPr bwMode="auto">
          <a:xfrm>
            <a:off x="7302857" y="3257276"/>
            <a:ext cx="787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1000" b="0" dirty="0" smtClean="0">
                <a:latin typeface="Arial" pitchFamily="-106" charset="0"/>
              </a:rPr>
              <a:t>Servidor de acceso</a:t>
            </a:r>
            <a:endParaRPr lang="es-ES" sz="1000" b="0" dirty="0">
              <a:latin typeface="Arial" pitchFamily="-106" charset="0"/>
            </a:endParaRPr>
          </a:p>
        </p:txBody>
      </p:sp>
      <p:sp>
        <p:nvSpPr>
          <p:cNvPr id="192" name="Line 20"/>
          <p:cNvSpPr>
            <a:spLocks noChangeShapeType="1"/>
          </p:cNvSpPr>
          <p:nvPr/>
        </p:nvSpPr>
        <p:spPr bwMode="auto">
          <a:xfrm flipH="1">
            <a:off x="6435377" y="2843498"/>
            <a:ext cx="268038" cy="500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3" name="Line 20"/>
          <p:cNvSpPr>
            <a:spLocks noChangeShapeType="1"/>
          </p:cNvSpPr>
          <p:nvPr/>
        </p:nvSpPr>
        <p:spPr bwMode="auto">
          <a:xfrm flipH="1" flipV="1">
            <a:off x="7180248" y="2995897"/>
            <a:ext cx="467829" cy="754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" name="Forma libre 193"/>
          <p:cNvSpPr/>
          <p:nvPr/>
        </p:nvSpPr>
        <p:spPr>
          <a:xfrm>
            <a:off x="970706" y="2161898"/>
            <a:ext cx="6514420" cy="997492"/>
          </a:xfrm>
          <a:custGeom>
            <a:avLst/>
            <a:gdLst>
              <a:gd name="connsiteX0" fmla="*/ 6514420 w 6514420"/>
              <a:gd name="connsiteY0" fmla="*/ 997492 h 997492"/>
              <a:gd name="connsiteX1" fmla="*/ 5597227 w 6514420"/>
              <a:gd name="connsiteY1" fmla="*/ 809360 h 997492"/>
              <a:gd name="connsiteX2" fmla="*/ 4585963 w 6514420"/>
              <a:gd name="connsiteY2" fmla="*/ 938701 h 997492"/>
              <a:gd name="connsiteX3" fmla="*/ 2069563 w 6514420"/>
              <a:gd name="connsiteY3" fmla="*/ 585953 h 997492"/>
              <a:gd name="connsiteX4" fmla="*/ 2057804 w 6514420"/>
              <a:gd name="connsiteY4" fmla="*/ 139139 h 997492"/>
              <a:gd name="connsiteX5" fmla="*/ 1070058 w 6514420"/>
              <a:gd name="connsiteY5" fmla="*/ 127381 h 997492"/>
              <a:gd name="connsiteX6" fmla="*/ 0 w 6514420"/>
              <a:gd name="connsiteY6" fmla="*/ 903426 h 99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4420" h="997492">
                <a:moveTo>
                  <a:pt x="6514420" y="997492"/>
                </a:moveTo>
                <a:cubicBezTo>
                  <a:pt x="6216528" y="908325"/>
                  <a:pt x="5918636" y="819158"/>
                  <a:pt x="5597227" y="809360"/>
                </a:cubicBezTo>
                <a:cubicBezTo>
                  <a:pt x="5275818" y="799562"/>
                  <a:pt x="5173907" y="975936"/>
                  <a:pt x="4585963" y="938701"/>
                </a:cubicBezTo>
                <a:cubicBezTo>
                  <a:pt x="3998019" y="901467"/>
                  <a:pt x="2490923" y="719213"/>
                  <a:pt x="2069563" y="585953"/>
                </a:cubicBezTo>
                <a:cubicBezTo>
                  <a:pt x="1648203" y="452693"/>
                  <a:pt x="2224388" y="215568"/>
                  <a:pt x="2057804" y="139139"/>
                </a:cubicBezTo>
                <a:cubicBezTo>
                  <a:pt x="1891220" y="62710"/>
                  <a:pt x="1413025" y="0"/>
                  <a:pt x="1070058" y="127381"/>
                </a:cubicBezTo>
                <a:cubicBezTo>
                  <a:pt x="727091" y="254762"/>
                  <a:pt x="194021" y="774085"/>
                  <a:pt x="0" y="90342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5" name="Forma libre 194"/>
          <p:cNvSpPr/>
          <p:nvPr/>
        </p:nvSpPr>
        <p:spPr>
          <a:xfrm>
            <a:off x="970706" y="2279481"/>
            <a:ext cx="2259664" cy="1891118"/>
          </a:xfrm>
          <a:custGeom>
            <a:avLst/>
            <a:gdLst>
              <a:gd name="connsiteX0" fmla="*/ 717291 w 2259664"/>
              <a:gd name="connsiteY0" fmla="*/ 1891118 h 1891118"/>
              <a:gd name="connsiteX1" fmla="*/ 1034781 w 2259664"/>
              <a:gd name="connsiteY1" fmla="*/ 1526613 h 1891118"/>
              <a:gd name="connsiteX2" fmla="*/ 2034286 w 2259664"/>
              <a:gd name="connsiteY2" fmla="*/ 1479580 h 1891118"/>
              <a:gd name="connsiteX3" fmla="*/ 2104839 w 2259664"/>
              <a:gd name="connsiteY3" fmla="*/ 209689 h 1891118"/>
              <a:gd name="connsiteX4" fmla="*/ 1105335 w 2259664"/>
              <a:gd name="connsiteY4" fmla="*/ 221447 h 1891118"/>
              <a:gd name="connsiteX5" fmla="*/ 0 w 2259664"/>
              <a:gd name="connsiteY5" fmla="*/ 1021008 h 1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664" h="1891118">
                <a:moveTo>
                  <a:pt x="717291" y="1891118"/>
                </a:moveTo>
                <a:cubicBezTo>
                  <a:pt x="766286" y="1743160"/>
                  <a:pt x="815282" y="1595203"/>
                  <a:pt x="1034781" y="1526613"/>
                </a:cubicBezTo>
                <a:cubicBezTo>
                  <a:pt x="1254280" y="1458023"/>
                  <a:pt x="1855943" y="1699067"/>
                  <a:pt x="2034286" y="1479580"/>
                </a:cubicBezTo>
                <a:cubicBezTo>
                  <a:pt x="2212629" y="1260093"/>
                  <a:pt x="2259664" y="419378"/>
                  <a:pt x="2104839" y="209689"/>
                </a:cubicBezTo>
                <a:cubicBezTo>
                  <a:pt x="1950014" y="0"/>
                  <a:pt x="1456141" y="86227"/>
                  <a:pt x="1105335" y="221447"/>
                </a:cubicBezTo>
                <a:cubicBezTo>
                  <a:pt x="754529" y="356667"/>
                  <a:pt x="0" y="1021008"/>
                  <a:pt x="0" y="102100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97" name="Conector recto de flecha 196"/>
          <p:cNvCxnSpPr/>
          <p:nvPr/>
        </p:nvCxnSpPr>
        <p:spPr>
          <a:xfrm flipV="1">
            <a:off x="1660530" y="2602888"/>
            <a:ext cx="657393" cy="468426"/>
          </a:xfrm>
          <a:prstGeom prst="straightConnector1">
            <a:avLst/>
          </a:prstGeom>
          <a:ln>
            <a:solidFill>
              <a:srgbClr val="005D6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Forma libre 205"/>
          <p:cNvSpPr/>
          <p:nvPr/>
        </p:nvSpPr>
        <p:spPr>
          <a:xfrm>
            <a:off x="1689359" y="1646155"/>
            <a:ext cx="4536968" cy="750568"/>
          </a:xfrm>
          <a:custGeom>
            <a:avLst/>
            <a:gdLst>
              <a:gd name="connsiteX0" fmla="*/ 497793 w 4536968"/>
              <a:gd name="connsiteY0" fmla="*/ 0 h 750568"/>
              <a:gd name="connsiteX1" fmla="*/ 568346 w 4536968"/>
              <a:gd name="connsiteY1" fmla="*/ 552638 h 750568"/>
              <a:gd name="connsiteX2" fmla="*/ 3907868 w 4536968"/>
              <a:gd name="connsiteY2" fmla="*/ 658462 h 750568"/>
              <a:gd name="connsiteX3" fmla="*/ 4342947 w 4536968"/>
              <a:gd name="connsiteY3" fmla="*/ 0 h 75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968" h="750568">
                <a:moveTo>
                  <a:pt x="497793" y="0"/>
                </a:moveTo>
                <a:cubicBezTo>
                  <a:pt x="248896" y="221447"/>
                  <a:pt x="0" y="442894"/>
                  <a:pt x="568346" y="552638"/>
                </a:cubicBezTo>
                <a:cubicBezTo>
                  <a:pt x="1136692" y="662382"/>
                  <a:pt x="3278768" y="750568"/>
                  <a:pt x="3907868" y="658462"/>
                </a:cubicBezTo>
                <a:cubicBezTo>
                  <a:pt x="4536968" y="566356"/>
                  <a:pt x="4272394" y="109744"/>
                  <a:pt x="4342947" y="0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8" name="Line 31"/>
          <p:cNvSpPr>
            <a:spLocks noChangeShapeType="1"/>
          </p:cNvSpPr>
          <p:nvPr/>
        </p:nvSpPr>
        <p:spPr bwMode="auto">
          <a:xfrm>
            <a:off x="5537888" y="6005130"/>
            <a:ext cx="7267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09" name="Line 31"/>
          <p:cNvSpPr>
            <a:spLocks noChangeShapeType="1"/>
          </p:cNvSpPr>
          <p:nvPr/>
        </p:nvSpPr>
        <p:spPr bwMode="auto">
          <a:xfrm>
            <a:off x="5548239" y="5857474"/>
            <a:ext cx="72679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10" name="Text Box 124"/>
          <p:cNvSpPr txBox="1">
            <a:spLocks noChangeArrowheads="1"/>
          </p:cNvSpPr>
          <p:nvPr/>
        </p:nvSpPr>
        <p:spPr bwMode="auto">
          <a:xfrm>
            <a:off x="6221546" y="5891878"/>
            <a:ext cx="13910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900" b="0" dirty="0" smtClean="0">
                <a:latin typeface="Arial" pitchFamily="-108" charset="0"/>
              </a:rPr>
              <a:t>Túnel gestión en banda</a:t>
            </a:r>
            <a:endParaRPr lang="es-ES" sz="900" b="0" dirty="0">
              <a:latin typeface="Arial" pitchFamily="-108" charset="0"/>
            </a:endParaRPr>
          </a:p>
        </p:txBody>
      </p:sp>
      <p:sp>
        <p:nvSpPr>
          <p:cNvPr id="211" name="Text Box 124"/>
          <p:cNvSpPr txBox="1">
            <a:spLocks noChangeArrowheads="1"/>
          </p:cNvSpPr>
          <p:nvPr/>
        </p:nvSpPr>
        <p:spPr bwMode="auto">
          <a:xfrm>
            <a:off x="6229408" y="5754452"/>
            <a:ext cx="79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900" b="0" dirty="0" smtClean="0">
                <a:latin typeface="Arial" pitchFamily="-108" charset="0"/>
              </a:rPr>
              <a:t>VLAN OMS</a:t>
            </a:r>
            <a:endParaRPr lang="es-ES" sz="900" b="0" dirty="0">
              <a:latin typeface="Arial" pitchFamily="-108" charset="0"/>
            </a:endParaRPr>
          </a:p>
        </p:txBody>
      </p:sp>
      <p:pic>
        <p:nvPicPr>
          <p:cNvPr id="183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747" y="2893514"/>
            <a:ext cx="295344" cy="49612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</p:pic>
      <p:pic>
        <p:nvPicPr>
          <p:cNvPr id="134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2579" y="1424297"/>
            <a:ext cx="295344" cy="49612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6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1047" y="1465571"/>
            <a:ext cx="295344" cy="49612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</p:pic>
      <p:pic>
        <p:nvPicPr>
          <p:cNvPr id="189" name="Picture 127" descr="web brow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796" y="2878868"/>
            <a:ext cx="436563" cy="452437"/>
          </a:xfrm>
          <a:prstGeom prst="rect">
            <a:avLst/>
          </a:prstGeom>
          <a:noFill/>
        </p:spPr>
      </p:pic>
      <p:pic>
        <p:nvPicPr>
          <p:cNvPr id="86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2724" y="1476835"/>
            <a:ext cx="295344" cy="49612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87" name="Agrupar 93"/>
          <p:cNvGrpSpPr/>
          <p:nvPr/>
        </p:nvGrpSpPr>
        <p:grpSpPr>
          <a:xfrm>
            <a:off x="4523666" y="1715096"/>
            <a:ext cx="1181896" cy="763663"/>
            <a:chOff x="2023299" y="327200"/>
            <a:chExt cx="1554922" cy="921866"/>
          </a:xfrm>
        </p:grpSpPr>
        <p:pic>
          <p:nvPicPr>
            <p:cNvPr id="93" name="Picture 2" descr="clou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23299" y="327200"/>
              <a:ext cx="1554922" cy="921866"/>
            </a:xfrm>
            <a:prstGeom prst="rect">
              <a:avLst/>
            </a:prstGeom>
            <a:noFill/>
          </p:spPr>
        </p:pic>
        <p:sp>
          <p:nvSpPr>
            <p:cNvPr id="94" name="Text Box 112"/>
            <p:cNvSpPr txBox="1">
              <a:spLocks noChangeArrowheads="1"/>
            </p:cNvSpPr>
            <p:nvPr/>
          </p:nvSpPr>
          <p:spPr bwMode="auto">
            <a:xfrm>
              <a:off x="2274321" y="604482"/>
              <a:ext cx="1289116" cy="4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" sz="1000" b="1" dirty="0" smtClean="0">
                  <a:latin typeface="Arial" pitchFamily="-108" charset="0"/>
                </a:rPr>
                <a:t>Red VPN IP Telefonica</a:t>
              </a:r>
              <a:endParaRPr lang="es-ES" sz="1000" b="1" dirty="0">
                <a:latin typeface="Arial" pitchFamily="-10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43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287337" y="0"/>
            <a:ext cx="748655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_tradnl" sz="3200" kern="1200" dirty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s-ES" dirty="0">
                <a:ea typeface="ＭＳ Ｐゴシック" charset="-128"/>
                <a:cs typeface="ＭＳ Ｐゴシック" charset="-128"/>
              </a:rPr>
              <a:t>Solución</a:t>
            </a:r>
            <a:r>
              <a:rPr lang="es-ES" sz="3600" dirty="0"/>
              <a:t> </a:t>
            </a:r>
            <a:r>
              <a:rPr lang="es-ES" dirty="0">
                <a:ea typeface="ＭＳ Ｐゴシック" charset="-128"/>
                <a:cs typeface="ＭＳ Ｐゴシック" charset="-128"/>
              </a:rPr>
              <a:t>Red de Gestión con redundancia</a:t>
            </a:r>
            <a:endParaRPr lang="es-E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Imagen 1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721305"/>
            <a:ext cx="8711089" cy="54000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5210" y="5520267"/>
            <a:ext cx="8711089" cy="575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77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75423"/>
            <a:ext cx="8229600" cy="5383010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/>
              <a:t>Macrolanes</a:t>
            </a:r>
            <a:r>
              <a:rPr lang="es-ES" dirty="0" smtClean="0"/>
              <a:t> para el acceso al gestor:</a:t>
            </a:r>
            <a:endParaRPr lang="es-ES" dirty="0"/>
          </a:p>
          <a:p>
            <a:pPr lvl="2"/>
            <a:r>
              <a:rPr lang="es-ES" dirty="0" smtClean="0"/>
              <a:t>Madrid: 2 en TELMAD</a:t>
            </a:r>
            <a:endParaRPr lang="es-ES" dirty="0"/>
          </a:p>
          <a:p>
            <a:pPr lvl="2"/>
            <a:r>
              <a:rPr lang="es-ES" dirty="0" smtClean="0"/>
              <a:t>Barcelona: </a:t>
            </a:r>
          </a:p>
          <a:p>
            <a:pPr lvl="3"/>
            <a:r>
              <a:rPr lang="es-ES" dirty="0" smtClean="0"/>
              <a:t>2 en </a:t>
            </a:r>
            <a:r>
              <a:rPr lang="es-ES" dirty="0" err="1" smtClean="0"/>
              <a:t>Sant</a:t>
            </a:r>
            <a:r>
              <a:rPr lang="es-ES" dirty="0" smtClean="0"/>
              <a:t> Andreu</a:t>
            </a:r>
          </a:p>
          <a:p>
            <a:pPr lvl="3"/>
            <a:r>
              <a:rPr lang="es-ES" dirty="0" smtClean="0"/>
              <a:t>1 para la </a:t>
            </a:r>
            <a:r>
              <a:rPr lang="es-ES" dirty="0" err="1" smtClean="0"/>
              <a:t>redundacia</a:t>
            </a:r>
            <a:r>
              <a:rPr lang="es-ES" dirty="0" smtClean="0"/>
              <a:t> de Telefónica a través de la central de </a:t>
            </a:r>
            <a:r>
              <a:rPr lang="es-ES" dirty="0" err="1" smtClean="0"/>
              <a:t>Cerdá</a:t>
            </a:r>
            <a:endParaRPr lang="es-ES" dirty="0" smtClean="0"/>
          </a:p>
          <a:p>
            <a:pPr lvl="3"/>
            <a:r>
              <a:rPr lang="es-ES" dirty="0" smtClean="0"/>
              <a:t>1 en PdP CESCA</a:t>
            </a:r>
          </a:p>
          <a:p>
            <a:pPr marL="1371600" lvl="3" indent="0">
              <a:buNone/>
            </a:pPr>
            <a:endParaRPr lang="es-ES" dirty="0" smtClean="0"/>
          </a:p>
          <a:p>
            <a:r>
              <a:rPr lang="es-ES" dirty="0" smtClean="0"/>
              <a:t>Características</a:t>
            </a:r>
          </a:p>
          <a:p>
            <a:pPr lvl="1"/>
            <a:r>
              <a:rPr lang="es-ES" dirty="0" smtClean="0"/>
              <a:t>50 Mbps por </a:t>
            </a:r>
            <a:r>
              <a:rPr lang="es-ES" dirty="0" err="1" smtClean="0"/>
              <a:t>macrolan</a:t>
            </a:r>
            <a:endParaRPr lang="es-ES" dirty="0" smtClean="0"/>
          </a:p>
          <a:p>
            <a:pPr lvl="1"/>
            <a:r>
              <a:rPr lang="es-ES" dirty="0" smtClean="0"/>
              <a:t>VRF privadas </a:t>
            </a:r>
          </a:p>
          <a:p>
            <a:endParaRPr lang="es-ES" dirty="0"/>
          </a:p>
          <a:p>
            <a:r>
              <a:rPr lang="es-ES" dirty="0" smtClean="0"/>
              <a:t>Funcionamiento</a:t>
            </a:r>
            <a:endParaRPr lang="es-ES" dirty="0"/>
          </a:p>
          <a:p>
            <a:pPr lvl="1"/>
            <a:r>
              <a:rPr lang="es-ES" dirty="0"/>
              <a:t>Alta disponibilidad por </a:t>
            </a:r>
            <a:r>
              <a:rPr lang="es-ES" dirty="0" smtClean="0"/>
              <a:t>HSRP</a:t>
            </a:r>
          </a:p>
          <a:p>
            <a:pPr lvl="1"/>
            <a:r>
              <a:rPr lang="es-ES" dirty="0" smtClean="0"/>
              <a:t>Tercera redundancia vía CESCA </a:t>
            </a:r>
          </a:p>
          <a:p>
            <a:pPr lvl="1"/>
            <a:r>
              <a:rPr lang="es-ES" dirty="0" smtClean="0"/>
              <a:t>Cada </a:t>
            </a:r>
            <a:r>
              <a:rPr lang="es-ES" dirty="0" err="1" smtClean="0"/>
              <a:t>router</a:t>
            </a:r>
            <a:r>
              <a:rPr lang="es-ES" dirty="0" smtClean="0"/>
              <a:t> con una interfaz en cada LAN</a:t>
            </a:r>
          </a:p>
          <a:p>
            <a:pPr lvl="4"/>
            <a:r>
              <a:rPr lang="es-ES" dirty="0" smtClean="0"/>
              <a:t>LAN0 o entre el OMS y los Operadores</a:t>
            </a:r>
          </a:p>
          <a:p>
            <a:pPr lvl="4"/>
            <a:r>
              <a:rPr lang="es-ES" dirty="0" smtClean="0"/>
              <a:t>LAN1 o entre el OMS y </a:t>
            </a:r>
            <a:r>
              <a:rPr lang="es-ES" dirty="0" err="1" smtClean="0"/>
              <a:t>Alcateles</a:t>
            </a:r>
            <a:endParaRPr lang="es-ES" dirty="0" smtClean="0"/>
          </a:p>
          <a:p>
            <a:pPr lvl="4"/>
            <a:r>
              <a:rPr lang="es-ES" dirty="0" smtClean="0"/>
              <a:t>Routing entre ambas </a:t>
            </a:r>
            <a:r>
              <a:rPr lang="es-ES" dirty="0" err="1" smtClean="0"/>
              <a:t>LANs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Requisitos solución redundancia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71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35922</TotalTime>
  <Words>462</Words>
  <Application>Microsoft Macintosh PowerPoint</Application>
  <PresentationFormat>Presentación en pantalla (4:3)</PresentationFormat>
  <Paragraphs>137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plantilla_RedIRIS-2011</vt:lpstr>
      <vt:lpstr>Actualización y mejoras en la plataforma óptica</vt:lpstr>
      <vt:lpstr>Problemas descubiertos</vt:lpstr>
      <vt:lpstr>Planificación y desarrollo</vt:lpstr>
      <vt:lpstr>Nueva versión 1350OMS</vt:lpstr>
      <vt:lpstr>Nueva versión 1626LM</vt:lpstr>
      <vt:lpstr>Doble controladora</vt:lpstr>
      <vt:lpstr>Topología de red de gestión antigua </vt:lpstr>
      <vt:lpstr>Presentación de PowerPoint</vt:lpstr>
      <vt:lpstr>Requisitos solución redundancia</vt:lpstr>
      <vt:lpstr>Preguntas</vt:lpstr>
    </vt:vector>
  </TitlesOfParts>
  <Company>RedIRIS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Miguel Ferrer Cámara</cp:lastModifiedBy>
  <cp:revision>143</cp:revision>
  <dcterms:created xsi:type="dcterms:W3CDTF">2014-05-30T10:03:33Z</dcterms:created>
  <dcterms:modified xsi:type="dcterms:W3CDTF">2015-06-11T07:15:38Z</dcterms:modified>
</cp:coreProperties>
</file>