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12.xml" ContentType="application/vnd.openxmlformats-officedocument.presentationml.slideLayout+xml"/>
  <Default Extension="wmf" ContentType="image/x-wmf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notesMasters/notesMaster1.xml" ContentType="application/vnd.openxmlformats-officedocument.presentationml.notesMaster+xml"/>
  <Default Extension="gif" ContentType="image/gi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13" r:id="rId2"/>
    <p:sldId id="316" r:id="rId3"/>
    <p:sldId id="317" r:id="rId4"/>
    <p:sldId id="318" r:id="rId5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5D6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81206" autoAdjust="0"/>
  </p:normalViewPr>
  <p:slideViewPr>
    <p:cSldViewPr snapToGrid="0" snapToObjects="1">
      <p:cViewPr varScale="1">
        <p:scale>
          <a:sx n="99" d="100"/>
          <a:sy n="99" d="100"/>
        </p:scale>
        <p:origin x="-8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EBB394A-972E-0642-9934-73552F0FF4F7}" type="datetime1">
              <a:rPr lang="es-ES_tradnl"/>
              <a:pPr>
                <a:defRPr/>
              </a:pPr>
              <a:t>30/5/14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E773A43-71BB-9B4D-AC18-445334113287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8622448-91CA-524B-978D-1A9701798CA8}" type="datetime1">
              <a:rPr lang="es-ES_tradnl"/>
              <a:pPr>
                <a:defRPr/>
              </a:pPr>
              <a:t>30/5/14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63A4840-B952-D344-A6EF-668011B1D609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964105"/>
            <a:ext cx="7772400" cy="1951011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229372"/>
            <a:ext cx="6400800" cy="14094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CFD26-A8CD-6940-868B-46C9442B2423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7A9CD-3DD6-DE4D-8D4A-F689B9DCED88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851111"/>
            <a:ext cx="5486400" cy="38764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dirty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CCD713-F7DE-B548-BF8A-A0CEA5174DCC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F9D8E-EEF7-7A47-A6B1-E1529F42EF0E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63CC9F-6D6B-3746-8202-ED54BA572C0D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F5E7E-0C1C-5F45-A483-C3B0FF0941C0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692150"/>
            <a:ext cx="2057400" cy="5434013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92150"/>
            <a:ext cx="6019800" cy="5434013"/>
          </a:xfrm>
        </p:spPr>
        <p:txBody>
          <a:bodyPr vert="eaVert"/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C25925-8971-B344-A606-C1B6FD575B28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7B884-9488-1B49-B200-6F1426338D1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ontra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>
            <a:spLocks noChangeArrowheads="1"/>
          </p:cNvSpPr>
          <p:nvPr userDrawn="1"/>
        </p:nvSpPr>
        <p:spPr bwMode="auto">
          <a:xfrm>
            <a:off x="1397000" y="1447800"/>
            <a:ext cx="63881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60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rPr>
              <a:t>¡Muchas gracias!</a:t>
            </a:r>
          </a:p>
        </p:txBody>
      </p:sp>
      <p:pic>
        <p:nvPicPr>
          <p:cNvPr id="4" name="Imagen 6" descr="logo-RedIRIS.t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919413"/>
            <a:ext cx="4903788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>
            <a:spLocks noChangeArrowheads="1"/>
          </p:cNvSpPr>
          <p:nvPr userDrawn="1"/>
        </p:nvSpPr>
        <p:spPr bwMode="auto">
          <a:xfrm flipV="1">
            <a:off x="4470400" y="4973638"/>
            <a:ext cx="4356100" cy="93662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Subtítulo 2"/>
          <p:cNvSpPr txBox="1">
            <a:spLocks/>
          </p:cNvSpPr>
          <p:nvPr userDrawn="1"/>
        </p:nvSpPr>
        <p:spPr>
          <a:xfrm>
            <a:off x="3271044" y="4600904"/>
            <a:ext cx="5415756" cy="554694"/>
          </a:xfrm>
          <a:prstGeom prst="rect">
            <a:avLst/>
          </a:prstGeom>
          <a:effectLst/>
        </p:spPr>
        <p:txBody>
          <a:bodyPr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buSzPct val="80000"/>
              <a:buFont typeface="Wingdings" pitchFamily="2" charset="2"/>
              <a:buNone/>
              <a:defRPr/>
            </a:pPr>
            <a:r>
              <a:rPr lang="es-ES_tradnl" sz="2000" b="1" i="1" dirty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rPr>
              <a:t>Más de 20 años al servicio de la investigación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7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CD8DD2-00FC-F149-8FAE-AC51EDDCB716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8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78BA-AD0E-7244-8C84-8276E5DF115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7338" y="0"/>
            <a:ext cx="6704012" cy="69215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2D2755-BF9D-4C45-85E3-CC62B122AA28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9FE62-A2BE-0D41-89C9-EFFF4DF9B8E8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B86F51-01A3-0A4B-945A-793C68A1F7CE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712A-E79A-814C-BB0C-D86989C3FE7F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1F7D8C-0803-F846-A3DC-045DC5076D7D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27DAE-2003-2D4C-8FB1-63161DAAEAC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89535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895351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8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C57713-54B4-BD46-B908-10657C168241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25B11-8D5F-284A-B678-7D6A81A5C16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10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4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8C562D-B8BA-394A-8AAD-9AB1292B6CB4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9DF4D-D6E2-6F48-99E1-1516BBE0CD35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DFA21E-B13D-3744-92F7-9067895F90DA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3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C556A-1ACB-7349-8FD6-FB599894D056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149"/>
            <a:ext cx="3008313" cy="123267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692150"/>
            <a:ext cx="5111750" cy="54340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924822"/>
            <a:ext cx="3008313" cy="420134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7921F1-E883-4D4A-BB55-7A22F99BF71C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57A37-4140-7E49-857D-F84BC0F464C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287338" y="0"/>
            <a:ext cx="670401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87338" y="796925"/>
            <a:ext cx="82296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370763" y="6407150"/>
            <a:ext cx="1060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74F42BA-8635-634A-BA8E-A8CCB2AA219F}" type="datetime1">
              <a:rPr lang="es-ES_tradnl"/>
              <a:pPr>
                <a:defRPr/>
              </a:pPr>
              <a:t>30/5/14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516938" y="6407150"/>
            <a:ext cx="495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FC027D7-FE09-8A43-A714-341F200067D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pic>
        <p:nvPicPr>
          <p:cNvPr id="1030" name="Imagen 6" descr="200910-logos.jp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49225" y="6288088"/>
            <a:ext cx="39624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uadroTexto 4"/>
          <p:cNvSpPr>
            <a:spLocks noChangeArrowheads="1"/>
          </p:cNvSpPr>
          <p:nvPr userDrawn="1"/>
        </p:nvSpPr>
        <p:spPr bwMode="auto">
          <a:xfrm flipV="1">
            <a:off x="0" y="-14288"/>
            <a:ext cx="9144000" cy="93663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CuadroTexto 5"/>
          <p:cNvSpPr>
            <a:spLocks noChangeArrowheads="1"/>
          </p:cNvSpPr>
          <p:nvPr userDrawn="1"/>
        </p:nvSpPr>
        <p:spPr bwMode="auto">
          <a:xfrm flipV="1">
            <a:off x="-11113" y="9525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007D86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CuadroTexto 5"/>
          <p:cNvSpPr>
            <a:spLocks noChangeArrowheads="1"/>
          </p:cNvSpPr>
          <p:nvPr userDrawn="1"/>
        </p:nvSpPr>
        <p:spPr bwMode="auto">
          <a:xfrm flipV="1">
            <a:off x="-4763" y="44450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s-ES_tradnl" sz="3200" kern="1200" dirty="0">
          <a:solidFill>
            <a:srgbClr val="005D6D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SzPct val="90000"/>
        <a:buFont typeface="Lucida Grande" pitchFamily="-1" charset="0"/>
        <a:buChar char="●"/>
        <a:defRPr lang="es-ES_tradnl" sz="3200" kern="1200" dirty="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Wingdings" pitchFamily="-1" charset="2"/>
        <a:buChar char="§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•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–"/>
        <a:defRPr lang="es-ES_tradnl" sz="28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»"/>
        <a:defRPr lang="es-ES_tradnl" sz="24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4" Type="http://schemas.openxmlformats.org/officeDocument/2006/relationships/image" Target="../media/image5.w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Relationship Id="rId3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www.rediris.es/vpnl2/" TargetMode="External"/><Relationship Id="rId3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s-ES_tradnl" dirty="0" smtClean="0"/>
              <a:t>Servicio</a:t>
            </a:r>
            <a:r>
              <a:rPr lang="es-ES_tradnl" dirty="0" smtClean="0"/>
              <a:t> </a:t>
            </a:r>
            <a:r>
              <a:rPr lang="es-ES_tradnl" dirty="0" smtClean="0"/>
              <a:t>de VPN L2 M</a:t>
            </a:r>
            <a:r>
              <a:rPr lang="es-ES_tradnl" dirty="0" smtClean="0"/>
              <a:t>últiple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9160" y="870840"/>
            <a:ext cx="8229600" cy="5318860"/>
          </a:xfrm>
        </p:spPr>
        <p:txBody>
          <a:bodyPr>
            <a:normAutofit/>
          </a:bodyPr>
          <a:lstStyle/>
          <a:p>
            <a:r>
              <a:rPr lang="es-ES_tradnl" dirty="0" smtClean="0">
                <a:solidFill>
                  <a:srgbClr val="005D6D"/>
                </a:solidFill>
                <a:latin typeface="+mj-lt"/>
              </a:rPr>
              <a:t>Descripción</a:t>
            </a:r>
          </a:p>
          <a:p>
            <a:pPr lvl="1" indent="-28575" algn="just">
              <a:buNone/>
              <a:tabLst>
                <a:tab pos="804863" algn="l"/>
              </a:tabLst>
            </a:pPr>
            <a:r>
              <a:rPr lang="es-ES_tradnl" dirty="0" smtClean="0"/>
              <a:t>	</a:t>
            </a:r>
            <a:r>
              <a:rPr lang="es-ES_tradnl" sz="1800" dirty="0" smtClean="0"/>
              <a:t>Conectividad </a:t>
            </a:r>
            <a:r>
              <a:rPr lang="es-ES_tradnl" sz="1800" dirty="0"/>
              <a:t>Ethernet de nivel 2 entre instituciones conectadas a </a:t>
            </a:r>
            <a:r>
              <a:rPr lang="es-ES_tradnl" sz="1800" dirty="0" err="1"/>
              <a:t>PdPs</a:t>
            </a:r>
            <a:r>
              <a:rPr lang="es-ES_tradnl" sz="1800" dirty="0"/>
              <a:t> diferentes, permitiendo extender un rango de </a:t>
            </a:r>
            <a:r>
              <a:rPr lang="es-ES_tradnl" sz="1800" dirty="0" err="1"/>
              <a:t>vlans</a:t>
            </a:r>
            <a:r>
              <a:rPr lang="es-ES_tradnl" sz="1800" dirty="0"/>
              <a:t> cualesquiera entre ellas, de manera transparente para el </a:t>
            </a:r>
            <a:r>
              <a:rPr lang="es-ES_tradnl" sz="1800" dirty="0" err="1"/>
              <a:t>backbone</a:t>
            </a:r>
            <a:r>
              <a:rPr lang="es-ES_tradnl" sz="1800" dirty="0"/>
              <a:t>. De este modo, las propias instituciones serán capaces de administrar sus propios identificadores de </a:t>
            </a:r>
            <a:r>
              <a:rPr lang="es-ES_tradnl" sz="1800" dirty="0" err="1"/>
              <a:t>vlans</a:t>
            </a:r>
            <a:r>
              <a:rPr lang="es-ES_tradnl" sz="1800" dirty="0"/>
              <a:t>.</a:t>
            </a:r>
            <a:r>
              <a:rPr lang="es-ES_tradnl" sz="1800" dirty="0" smtClean="0"/>
              <a:t> 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smtClean="0">
                <a:solidFill>
                  <a:srgbClr val="005D6D"/>
                </a:solidFill>
                <a:latin typeface="+mj-lt"/>
              </a:rPr>
              <a:t>Modalidad del servicio</a:t>
            </a:r>
          </a:p>
          <a:p>
            <a:pPr marL="742950" lvl="2" indent="-342900"/>
            <a:r>
              <a:rPr lang="es-ES_tradnl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Acceso compartido: a través de una tercera institución</a:t>
            </a:r>
          </a:p>
          <a:p>
            <a:pPr marL="742950" lvl="2" indent="-342900"/>
            <a:r>
              <a:rPr lang="es-ES_tradnl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Acceso dedicado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smtClean="0">
                <a:solidFill>
                  <a:srgbClr val="005D6D"/>
                </a:solidFill>
                <a:latin typeface="+mj-lt"/>
              </a:rPr>
              <a:t>Requisitos y parámetros</a:t>
            </a:r>
          </a:p>
          <a:p>
            <a:pPr marL="742950" lvl="2" indent="-342900"/>
            <a:r>
              <a:rPr lang="es-ES_tradnl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Instituciones estén conectadas a un switch</a:t>
            </a:r>
          </a:p>
          <a:p>
            <a:pPr marL="742950" lvl="2" indent="-342900"/>
            <a:r>
              <a:rPr lang="es-ES_tradnl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Rango </a:t>
            </a:r>
            <a:r>
              <a:rPr lang="es-ES_tradnl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vlans</a:t>
            </a:r>
            <a:r>
              <a:rPr lang="es-ES_tradnl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 cliente: </a:t>
            </a:r>
            <a:r>
              <a:rPr lang="es-ES_tradnl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</a:t>
            </a:r>
            <a:r>
              <a:rPr lang="es-ES_tradnl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es-ES_tradnl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vlans</a:t>
            </a:r>
            <a:endParaRPr lang="es-ES_tradnl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742950" lvl="2" indent="-342900"/>
            <a:r>
              <a:rPr lang="es-ES_tradnl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Vlan</a:t>
            </a:r>
            <a:r>
              <a:rPr lang="es-ES_tradnl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servicio: </a:t>
            </a:r>
            <a:r>
              <a:rPr lang="es-ES_tradnl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es-ES_tradnl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es-ES_tradnl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vlan</a:t>
            </a:r>
            <a:endParaRPr lang="es-ES_tradnl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742950" lvl="2" indent="-342900"/>
            <a:endParaRPr lang="es-ES_tradnl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92303" cy="907218"/>
          </a:xfrm>
        </p:spPr>
        <p:txBody>
          <a:bodyPr/>
          <a:lstStyle/>
          <a:p>
            <a:r>
              <a:rPr lang="es-ES_tradnl" dirty="0" smtClean="0"/>
              <a:t>Servicio VPN L2 </a:t>
            </a:r>
            <a:r>
              <a:rPr lang="es-ES_tradnl" dirty="0" smtClean="0"/>
              <a:t>M</a:t>
            </a:r>
            <a:r>
              <a:rPr lang="es-ES_tradnl" dirty="0" smtClean="0"/>
              <a:t>últiple: Caso de uso 1</a:t>
            </a:r>
            <a:endParaRPr lang="es-ES_tradnl" dirty="0"/>
          </a:p>
        </p:txBody>
      </p:sp>
      <p:pic>
        <p:nvPicPr>
          <p:cNvPr id="5" name="Imagen 4" descr="logo-RedIRIS-NOVA_baja-resol._72dp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710" y="2576700"/>
            <a:ext cx="675725" cy="716856"/>
          </a:xfrm>
          <a:prstGeom prst="rect">
            <a:avLst/>
          </a:prstGeom>
        </p:spPr>
      </p:pic>
      <p:sp>
        <p:nvSpPr>
          <p:cNvPr id="6" name="Nube 5"/>
          <p:cNvSpPr/>
          <p:nvPr/>
        </p:nvSpPr>
        <p:spPr>
          <a:xfrm>
            <a:off x="3646115" y="2565796"/>
            <a:ext cx="2717287" cy="2150518"/>
          </a:xfrm>
          <a:prstGeom prst="cloud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Can 49"/>
          <p:cNvSpPr/>
          <p:nvPr/>
        </p:nvSpPr>
        <p:spPr>
          <a:xfrm rot="5400000">
            <a:off x="2522506" y="2644576"/>
            <a:ext cx="181959" cy="2087837"/>
          </a:xfrm>
          <a:prstGeom prst="can">
            <a:avLst>
              <a:gd name="adj" fmla="val 36231"/>
            </a:avLst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sz="1400" b="1" dirty="0" smtClean="0">
                <a:solidFill>
                  <a:schemeClr val="accent3">
                    <a:lumMod val="50000"/>
                  </a:schemeClr>
                </a:solidFill>
              </a:rPr>
              <a:t>802.1Q </a:t>
            </a:r>
            <a:r>
              <a:rPr lang="es-ES" sz="1400" b="1" dirty="0" err="1" smtClean="0">
                <a:solidFill>
                  <a:schemeClr val="accent3">
                    <a:lumMod val="50000"/>
                  </a:schemeClr>
                </a:solidFill>
              </a:rPr>
              <a:t>Trunk</a:t>
            </a:r>
            <a:endParaRPr lang="en-US" sz="1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8" name="Conector recto 7"/>
          <p:cNvCxnSpPr/>
          <p:nvPr/>
        </p:nvCxnSpPr>
        <p:spPr>
          <a:xfrm rot="10800000" flipV="1">
            <a:off x="6549459" y="3672801"/>
            <a:ext cx="996663" cy="78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n 49"/>
          <p:cNvSpPr/>
          <p:nvPr/>
        </p:nvSpPr>
        <p:spPr>
          <a:xfrm rot="5400000">
            <a:off x="6994988" y="3141186"/>
            <a:ext cx="201504" cy="1025476"/>
          </a:xfrm>
          <a:prstGeom prst="can">
            <a:avLst>
              <a:gd name="adj" fmla="val 36231"/>
            </a:avLst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Acceso</a:t>
            </a:r>
            <a:endParaRPr lang="en-US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10" name="Agrupar 280"/>
          <p:cNvGrpSpPr>
            <a:grpSpLocks/>
          </p:cNvGrpSpPr>
          <p:nvPr/>
        </p:nvGrpSpPr>
        <p:grpSpPr bwMode="auto">
          <a:xfrm>
            <a:off x="3653192" y="3239243"/>
            <a:ext cx="1001712" cy="748167"/>
            <a:chOff x="3992584" y="4827994"/>
            <a:chExt cx="1208963" cy="890101"/>
          </a:xfrm>
        </p:grpSpPr>
        <p:pic>
          <p:nvPicPr>
            <p:cNvPr id="11" name="Picture 37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97671" y="4827994"/>
              <a:ext cx="825750" cy="876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CuadroTexto 13"/>
            <p:cNvSpPr txBox="1">
              <a:spLocks noChangeArrowheads="1"/>
            </p:cNvSpPr>
            <p:nvPr/>
          </p:nvSpPr>
          <p:spPr bwMode="auto">
            <a:xfrm>
              <a:off x="3992584" y="5205465"/>
              <a:ext cx="1208963" cy="512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s-ES_tradnl" sz="1100" b="1" dirty="0" smtClean="0">
                  <a:solidFill>
                    <a:schemeClr val="bg2"/>
                  </a:solidFill>
                  <a:latin typeface="Verdana" charset="0"/>
                </a:rPr>
                <a:t>Router</a:t>
              </a:r>
            </a:p>
            <a:p>
              <a:r>
                <a:rPr lang="es-ES_tradnl" sz="1100" b="1" dirty="0" smtClean="0">
                  <a:solidFill>
                    <a:schemeClr val="bg2"/>
                  </a:solidFill>
                  <a:latin typeface="Verdana" charset="0"/>
                </a:rPr>
                <a:t>  </a:t>
              </a:r>
              <a:r>
                <a:rPr lang="es-ES_tradnl" sz="1100" b="1" dirty="0" err="1" smtClean="0">
                  <a:solidFill>
                    <a:schemeClr val="bg2"/>
                  </a:solidFill>
                  <a:latin typeface="Verdana" charset="0"/>
                </a:rPr>
                <a:t>PdP</a:t>
              </a:r>
              <a:endParaRPr lang="es-ES_tradnl" sz="1100" b="1" dirty="0">
                <a:solidFill>
                  <a:schemeClr val="bg2"/>
                </a:solidFill>
                <a:latin typeface="Verdana" charset="0"/>
              </a:endParaRPr>
            </a:p>
          </p:txBody>
        </p:sp>
      </p:grpSp>
      <p:pic>
        <p:nvPicPr>
          <p:cNvPr id="13" name="Picture 4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06956" y="3450848"/>
            <a:ext cx="899849" cy="384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uadroTexto 13"/>
          <p:cNvSpPr txBox="1">
            <a:spLocks noChangeArrowheads="1"/>
          </p:cNvSpPr>
          <p:nvPr/>
        </p:nvSpPr>
        <p:spPr bwMode="auto">
          <a:xfrm>
            <a:off x="5615180" y="3613684"/>
            <a:ext cx="100171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_tradnl" sz="900" b="1" dirty="0" smtClean="0">
                <a:solidFill>
                  <a:schemeClr val="bg2"/>
                </a:solidFill>
                <a:latin typeface="Verdana" charset="0"/>
              </a:rPr>
              <a:t>Switch </a:t>
            </a:r>
            <a:r>
              <a:rPr lang="es-ES_tradnl" sz="900" b="1" dirty="0" err="1" smtClean="0">
                <a:solidFill>
                  <a:schemeClr val="bg2"/>
                </a:solidFill>
                <a:latin typeface="Verdana" charset="0"/>
              </a:rPr>
              <a:t>PdP</a:t>
            </a:r>
            <a:endParaRPr lang="es-ES_tradnl" sz="900" b="1" dirty="0">
              <a:solidFill>
                <a:schemeClr val="bg2"/>
              </a:solidFill>
              <a:latin typeface="Verdana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569568" y="2565796"/>
            <a:ext cx="1589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Institución</a:t>
            </a:r>
            <a:r>
              <a:rPr lang="es-ES_tradnl" dirty="0" smtClean="0"/>
              <a:t> B</a:t>
            </a:r>
            <a:endParaRPr lang="es-ES_tradnl" dirty="0"/>
          </a:p>
        </p:txBody>
      </p:sp>
      <p:cxnSp>
        <p:nvCxnSpPr>
          <p:cNvPr id="16" name="Conector recto 15"/>
          <p:cNvCxnSpPr>
            <a:endCxn id="13" idx="1"/>
          </p:cNvCxnSpPr>
          <p:nvPr/>
        </p:nvCxnSpPr>
        <p:spPr>
          <a:xfrm flipV="1">
            <a:off x="4341599" y="3643256"/>
            <a:ext cx="1365357" cy="421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4621186" y="3207493"/>
            <a:ext cx="944387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Core</a:t>
            </a:r>
            <a:endParaRPr lang="es-ES_tradnl" dirty="0"/>
          </a:p>
        </p:txBody>
      </p:sp>
      <p:sp>
        <p:nvSpPr>
          <p:cNvPr id="18" name="Can 31"/>
          <p:cNvSpPr/>
          <p:nvPr/>
        </p:nvSpPr>
        <p:spPr>
          <a:xfrm rot="5400000">
            <a:off x="4858380" y="3031183"/>
            <a:ext cx="331796" cy="1365357"/>
          </a:xfrm>
          <a:prstGeom prst="can">
            <a:avLst>
              <a:gd name="adj" fmla="val 36231"/>
            </a:avLst>
          </a:prstGeom>
          <a:ln w="127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sz="1600" b="1" dirty="0" err="1" smtClean="0">
                <a:solidFill>
                  <a:schemeClr val="accent6">
                    <a:lumMod val="50000"/>
                  </a:schemeClr>
                </a:solidFill>
              </a:rPr>
              <a:t>QinQ</a:t>
            </a: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1600" b="1" dirty="0" err="1" smtClean="0">
                <a:solidFill>
                  <a:schemeClr val="accent6">
                    <a:lumMod val="50000"/>
                  </a:schemeClr>
                </a:solidFill>
              </a:rPr>
              <a:t>Trunk</a:t>
            </a:r>
            <a:endParaRPr lang="en-US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9" name="Picture 4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7454" y="3452514"/>
            <a:ext cx="899849" cy="384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CuadroTexto 19"/>
          <p:cNvSpPr txBox="1">
            <a:spLocks noChangeArrowheads="1"/>
          </p:cNvSpPr>
          <p:nvPr/>
        </p:nvSpPr>
        <p:spPr bwMode="auto">
          <a:xfrm>
            <a:off x="836540" y="3608752"/>
            <a:ext cx="100171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_tradnl" sz="1000" b="1" dirty="0" smtClean="0">
                <a:solidFill>
                  <a:schemeClr val="bg2"/>
                </a:solidFill>
                <a:latin typeface="Verdana" charset="0"/>
              </a:rPr>
              <a:t>Switch</a:t>
            </a:r>
            <a:endParaRPr lang="es-ES_tradnl" sz="1000" b="1" dirty="0">
              <a:solidFill>
                <a:schemeClr val="bg2"/>
              </a:solidFill>
              <a:latin typeface="Verdana" charset="0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2973489" y="290435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22" name="CuadroTexto 21"/>
          <p:cNvSpPr txBox="1"/>
          <p:nvPr/>
        </p:nvSpPr>
        <p:spPr>
          <a:xfrm>
            <a:off x="3716447" y="5470161"/>
            <a:ext cx="2492032" cy="73866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_tradnl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S-vlan 500</a:t>
            </a:r>
          </a:p>
          <a:p>
            <a:r>
              <a:rPr lang="es-ES_tradnl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C-vlan 501, 502</a:t>
            </a:r>
          </a:p>
          <a:p>
            <a:r>
              <a:rPr lang="es-ES_tradnl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C-vlan-range 501-510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6886628" y="2565796"/>
            <a:ext cx="1559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Institución</a:t>
            </a:r>
            <a:r>
              <a:rPr lang="es-ES_tradnl" dirty="0" smtClean="0"/>
              <a:t> C</a:t>
            </a:r>
            <a:endParaRPr lang="es-ES_tradnl" dirty="0"/>
          </a:p>
        </p:txBody>
      </p:sp>
      <p:cxnSp>
        <p:nvCxnSpPr>
          <p:cNvPr id="24" name="Conector recto 23"/>
          <p:cNvCxnSpPr/>
          <p:nvPr/>
        </p:nvCxnSpPr>
        <p:spPr>
          <a:xfrm rot="5400000">
            <a:off x="1511786" y="3599653"/>
            <a:ext cx="3292739" cy="1588"/>
          </a:xfrm>
          <a:prstGeom prst="line">
            <a:avLst/>
          </a:prstGeom>
          <a:ln w="9525" cmpd="sng">
            <a:solidFill>
              <a:schemeClr val="tx1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/>
        </p:nvCxnSpPr>
        <p:spPr>
          <a:xfrm rot="5400000">
            <a:off x="5156115" y="3555730"/>
            <a:ext cx="3292739" cy="1588"/>
          </a:xfrm>
          <a:prstGeom prst="line">
            <a:avLst/>
          </a:prstGeom>
          <a:ln w="9525" cmpd="sng">
            <a:solidFill>
              <a:schemeClr val="tx1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4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6122" y="3419217"/>
            <a:ext cx="899849" cy="384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CuadroTexto 26"/>
          <p:cNvSpPr txBox="1">
            <a:spLocks noChangeArrowheads="1"/>
          </p:cNvSpPr>
          <p:nvPr/>
        </p:nvSpPr>
        <p:spPr bwMode="auto">
          <a:xfrm>
            <a:off x="7500454" y="3564307"/>
            <a:ext cx="100171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_tradnl" sz="1000" b="1" dirty="0" smtClean="0">
                <a:solidFill>
                  <a:schemeClr val="bg2"/>
                </a:solidFill>
                <a:latin typeface="Verdana" charset="0"/>
              </a:rPr>
              <a:t>Switch</a:t>
            </a:r>
            <a:endParaRPr lang="es-ES_tradnl" sz="1000" b="1" dirty="0">
              <a:solidFill>
                <a:schemeClr val="bg2"/>
              </a:solidFill>
              <a:latin typeface="Verdana" charset="0"/>
            </a:endParaRPr>
          </a:p>
        </p:txBody>
      </p:sp>
      <p:sp>
        <p:nvSpPr>
          <p:cNvPr id="28" name="Nube 27"/>
          <p:cNvSpPr/>
          <p:nvPr/>
        </p:nvSpPr>
        <p:spPr>
          <a:xfrm>
            <a:off x="502761" y="4099790"/>
            <a:ext cx="1398903" cy="910235"/>
          </a:xfrm>
          <a:prstGeom prst="cloud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9" name="CuadroTexto 28"/>
          <p:cNvSpPr txBox="1"/>
          <p:nvPr/>
        </p:nvSpPr>
        <p:spPr>
          <a:xfrm>
            <a:off x="470283" y="4369662"/>
            <a:ext cx="1564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Institución</a:t>
            </a:r>
            <a:r>
              <a:rPr lang="es-ES_tradnl" dirty="0" smtClean="0"/>
              <a:t> A</a:t>
            </a:r>
            <a:endParaRPr lang="es-ES_tradnl" dirty="0"/>
          </a:p>
        </p:txBody>
      </p:sp>
      <p:cxnSp>
        <p:nvCxnSpPr>
          <p:cNvPr id="30" name="Conector recto 29"/>
          <p:cNvCxnSpPr>
            <a:endCxn id="28" idx="3"/>
          </p:cNvCxnSpPr>
          <p:nvPr/>
        </p:nvCxnSpPr>
        <p:spPr>
          <a:xfrm rot="5400000">
            <a:off x="1048556" y="3998174"/>
            <a:ext cx="307317" cy="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uadroTexto 30"/>
          <p:cNvSpPr txBox="1"/>
          <p:nvPr/>
        </p:nvSpPr>
        <p:spPr>
          <a:xfrm>
            <a:off x="457200" y="907218"/>
            <a:ext cx="69021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Wingdings" charset="2"/>
              <a:buChar char="§"/>
            </a:pPr>
            <a:r>
              <a:rPr lang="es-ES_tradnl" dirty="0" smtClean="0">
                <a:solidFill>
                  <a:srgbClr val="005D6D"/>
                </a:solidFill>
              </a:rPr>
              <a:t> Acceso </a:t>
            </a:r>
            <a:r>
              <a:rPr lang="es-ES_tradnl" b="1" dirty="0" smtClean="0">
                <a:solidFill>
                  <a:srgbClr val="005D6D"/>
                </a:solidFill>
              </a:rPr>
              <a:t>compartido </a:t>
            </a:r>
            <a:r>
              <a:rPr lang="es-ES_tradnl" dirty="0" smtClean="0">
                <a:solidFill>
                  <a:srgbClr val="005D6D"/>
                </a:solidFill>
              </a:rPr>
              <a:t>Instituci</a:t>
            </a:r>
            <a:r>
              <a:rPr lang="es-ES_tradnl" dirty="0" smtClean="0">
                <a:solidFill>
                  <a:srgbClr val="005D6D"/>
                </a:solidFill>
              </a:rPr>
              <a:t>ón A</a:t>
            </a:r>
          </a:p>
          <a:p>
            <a:pPr marL="0" lvl="1">
              <a:buFont typeface="Wingdings" charset="2"/>
              <a:buChar char="§"/>
            </a:pPr>
            <a:r>
              <a:rPr lang="es-ES_tradnl" dirty="0" smtClean="0">
                <a:solidFill>
                  <a:srgbClr val="005D6D"/>
                </a:solidFill>
              </a:rPr>
              <a:t> </a:t>
            </a:r>
            <a:r>
              <a:rPr lang="es-ES_tradnl" dirty="0" smtClean="0">
                <a:solidFill>
                  <a:srgbClr val="005D6D"/>
                </a:solidFill>
              </a:rPr>
              <a:t>Acceso </a:t>
            </a:r>
            <a:r>
              <a:rPr lang="es-ES_tradnl" b="1" dirty="0" smtClean="0">
                <a:solidFill>
                  <a:srgbClr val="005D6D"/>
                </a:solidFill>
              </a:rPr>
              <a:t>dedicado </a:t>
            </a:r>
            <a:r>
              <a:rPr lang="es-ES_tradnl" dirty="0" smtClean="0">
                <a:solidFill>
                  <a:srgbClr val="005D6D"/>
                </a:solidFill>
              </a:rPr>
              <a:t>Institución C</a:t>
            </a:r>
            <a:endParaRPr lang="es-ES_tradnl" dirty="0" smtClean="0">
              <a:solidFill>
                <a:srgbClr val="005D6D"/>
              </a:solidFill>
            </a:endParaRPr>
          </a:p>
          <a:p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s-ES_tradnl" dirty="0" smtClean="0"/>
              <a:t>Servicio</a:t>
            </a:r>
            <a:r>
              <a:rPr lang="es-ES_tradnl" dirty="0" smtClean="0"/>
              <a:t> VPN L2 M</a:t>
            </a:r>
            <a:r>
              <a:rPr lang="es-ES_tradnl" dirty="0" smtClean="0"/>
              <a:t>últiple</a:t>
            </a:r>
            <a:r>
              <a:rPr lang="es-ES_tradnl" dirty="0" smtClean="0"/>
              <a:t>: Caso de uso 2</a:t>
            </a:r>
            <a:endParaRPr lang="es-ES_tradnl" dirty="0"/>
          </a:p>
        </p:txBody>
      </p:sp>
      <p:pic>
        <p:nvPicPr>
          <p:cNvPr id="31" name="Imagen 30" descr="logo-RedIRIS-NOVA_baja-resol._72dp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459" y="2274066"/>
            <a:ext cx="1214846" cy="1288793"/>
          </a:xfrm>
          <a:prstGeom prst="rect">
            <a:avLst/>
          </a:prstGeom>
        </p:spPr>
      </p:pic>
      <p:sp>
        <p:nvSpPr>
          <p:cNvPr id="32" name="Nube 31"/>
          <p:cNvSpPr/>
          <p:nvPr/>
        </p:nvSpPr>
        <p:spPr>
          <a:xfrm>
            <a:off x="2858333" y="2062198"/>
            <a:ext cx="2975771" cy="1727609"/>
          </a:xfrm>
          <a:prstGeom prst="cloud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3" name="Can 49"/>
          <p:cNvSpPr/>
          <p:nvPr/>
        </p:nvSpPr>
        <p:spPr>
          <a:xfrm rot="5400000">
            <a:off x="6839345" y="2299565"/>
            <a:ext cx="178662" cy="1654594"/>
          </a:xfrm>
          <a:prstGeom prst="can">
            <a:avLst>
              <a:gd name="adj" fmla="val 36231"/>
            </a:avLst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Acceso</a:t>
            </a:r>
            <a:endParaRPr lang="en-US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732662" y="2641982"/>
            <a:ext cx="1619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Institución A</a:t>
            </a:r>
            <a:endParaRPr lang="es-ES_tradnl" dirty="0"/>
          </a:p>
        </p:txBody>
      </p:sp>
      <p:sp>
        <p:nvSpPr>
          <p:cNvPr id="35" name="Can 49"/>
          <p:cNvSpPr/>
          <p:nvPr/>
        </p:nvSpPr>
        <p:spPr>
          <a:xfrm rot="5400000">
            <a:off x="1374209" y="2159098"/>
            <a:ext cx="178661" cy="1935524"/>
          </a:xfrm>
          <a:prstGeom prst="can">
            <a:avLst>
              <a:gd name="adj" fmla="val 36231"/>
            </a:avLst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sz="1400" b="1" dirty="0" smtClean="0">
                <a:solidFill>
                  <a:schemeClr val="accent3">
                    <a:lumMod val="50000"/>
                  </a:schemeClr>
                </a:solidFill>
              </a:rPr>
              <a:t>Acceso</a:t>
            </a:r>
            <a:endParaRPr lang="en-US" sz="1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6" name="Picture 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8575" y="2974068"/>
            <a:ext cx="899849" cy="384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CuadroTexto 36"/>
          <p:cNvSpPr txBox="1">
            <a:spLocks noChangeArrowheads="1"/>
          </p:cNvSpPr>
          <p:nvPr/>
        </p:nvSpPr>
        <p:spPr bwMode="auto">
          <a:xfrm>
            <a:off x="5116712" y="3160614"/>
            <a:ext cx="100171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_tradnl" sz="900" b="1" dirty="0" smtClean="0">
                <a:solidFill>
                  <a:schemeClr val="bg2"/>
                </a:solidFill>
                <a:latin typeface="Verdana" charset="0"/>
              </a:rPr>
              <a:t>Switch </a:t>
            </a:r>
            <a:r>
              <a:rPr lang="es-ES_tradnl" sz="900" b="1" dirty="0" err="1" smtClean="0">
                <a:solidFill>
                  <a:schemeClr val="bg2"/>
                </a:solidFill>
                <a:latin typeface="Verdana" charset="0"/>
              </a:rPr>
              <a:t>PdP</a:t>
            </a:r>
            <a:endParaRPr lang="es-ES_tradnl" sz="900" b="1" dirty="0">
              <a:solidFill>
                <a:schemeClr val="bg2"/>
              </a:solidFill>
              <a:latin typeface="Verdana" charset="0"/>
            </a:endParaRPr>
          </a:p>
        </p:txBody>
      </p:sp>
      <p:sp>
        <p:nvSpPr>
          <p:cNvPr id="38" name="CuadroTexto 37"/>
          <p:cNvSpPr txBox="1"/>
          <p:nvPr/>
        </p:nvSpPr>
        <p:spPr>
          <a:xfrm>
            <a:off x="1702430" y="245136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39" name="CuadroTexto 38"/>
          <p:cNvSpPr txBox="1"/>
          <p:nvPr/>
        </p:nvSpPr>
        <p:spPr>
          <a:xfrm>
            <a:off x="3119477" y="5016986"/>
            <a:ext cx="2492032" cy="52322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_tradnl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S-vlan 100</a:t>
            </a:r>
          </a:p>
          <a:p>
            <a:r>
              <a:rPr lang="es-ES_tradnl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C-vlan-range 200-250</a:t>
            </a:r>
          </a:p>
        </p:txBody>
      </p:sp>
      <p:sp>
        <p:nvSpPr>
          <p:cNvPr id="40" name="CuadroTexto 39"/>
          <p:cNvSpPr txBox="1"/>
          <p:nvPr/>
        </p:nvSpPr>
        <p:spPr>
          <a:xfrm>
            <a:off x="6220406" y="2651419"/>
            <a:ext cx="16779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dirty="0" smtClean="0"/>
              <a:t>Institución B</a:t>
            </a:r>
            <a:endParaRPr lang="es-ES_tradnl" sz="1600" dirty="0"/>
          </a:p>
        </p:txBody>
      </p:sp>
      <p:pic>
        <p:nvPicPr>
          <p:cNvPr id="41" name="Picture 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3254" y="2943755"/>
            <a:ext cx="899849" cy="384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CuadroTexto 41"/>
          <p:cNvSpPr txBox="1">
            <a:spLocks noChangeArrowheads="1"/>
          </p:cNvSpPr>
          <p:nvPr/>
        </p:nvSpPr>
        <p:spPr bwMode="auto">
          <a:xfrm>
            <a:off x="2352630" y="3107825"/>
            <a:ext cx="100171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_tradnl" sz="900" b="1" dirty="0" smtClean="0">
                <a:solidFill>
                  <a:schemeClr val="bg2"/>
                </a:solidFill>
                <a:latin typeface="Verdana" charset="0"/>
              </a:rPr>
              <a:t>Switch </a:t>
            </a:r>
            <a:r>
              <a:rPr lang="es-ES_tradnl" sz="900" b="1" dirty="0" err="1" smtClean="0">
                <a:solidFill>
                  <a:schemeClr val="bg2"/>
                </a:solidFill>
                <a:latin typeface="Verdana" charset="0"/>
              </a:rPr>
              <a:t>PdP</a:t>
            </a:r>
            <a:endParaRPr lang="es-ES_tradnl" sz="900" b="1" dirty="0">
              <a:solidFill>
                <a:schemeClr val="bg2"/>
              </a:solidFill>
              <a:latin typeface="Verdana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457200" y="907218"/>
            <a:ext cx="69021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Wingdings" charset="2"/>
              <a:buChar char="§"/>
            </a:pPr>
            <a:r>
              <a:rPr lang="es-ES_tradnl" dirty="0" smtClean="0">
                <a:solidFill>
                  <a:srgbClr val="005D6D"/>
                </a:solidFill>
              </a:rPr>
              <a:t> Acceso </a:t>
            </a:r>
            <a:r>
              <a:rPr lang="es-ES_tradnl" b="1" dirty="0" smtClean="0">
                <a:solidFill>
                  <a:srgbClr val="005D6D"/>
                </a:solidFill>
              </a:rPr>
              <a:t>dedicado </a:t>
            </a:r>
            <a:r>
              <a:rPr lang="es-ES_tradnl" dirty="0" smtClean="0">
                <a:solidFill>
                  <a:srgbClr val="005D6D"/>
                </a:solidFill>
              </a:rPr>
              <a:t>Instituci</a:t>
            </a:r>
            <a:r>
              <a:rPr lang="es-ES_tradnl" dirty="0" smtClean="0">
                <a:solidFill>
                  <a:srgbClr val="005D6D"/>
                </a:solidFill>
              </a:rPr>
              <a:t>ón A</a:t>
            </a:r>
          </a:p>
          <a:p>
            <a:pPr marL="0" lvl="1">
              <a:buFont typeface="Wingdings" charset="2"/>
              <a:buChar char="§"/>
            </a:pPr>
            <a:r>
              <a:rPr lang="es-ES_tradnl" dirty="0" smtClean="0">
                <a:solidFill>
                  <a:srgbClr val="005D6D"/>
                </a:solidFill>
              </a:rPr>
              <a:t> </a:t>
            </a:r>
            <a:r>
              <a:rPr lang="es-ES_tradnl" dirty="0" smtClean="0">
                <a:solidFill>
                  <a:srgbClr val="005D6D"/>
                </a:solidFill>
              </a:rPr>
              <a:t>Acceso </a:t>
            </a:r>
            <a:r>
              <a:rPr lang="es-ES_tradnl" b="1" dirty="0" smtClean="0">
                <a:solidFill>
                  <a:srgbClr val="005D6D"/>
                </a:solidFill>
              </a:rPr>
              <a:t>dedicado </a:t>
            </a:r>
            <a:r>
              <a:rPr lang="es-ES_tradnl" dirty="0" smtClean="0">
                <a:solidFill>
                  <a:srgbClr val="005D6D"/>
                </a:solidFill>
              </a:rPr>
              <a:t>Institución B</a:t>
            </a:r>
            <a:endParaRPr lang="es-ES_tradnl" dirty="0" smtClean="0">
              <a:solidFill>
                <a:srgbClr val="005D6D"/>
              </a:solidFill>
            </a:endParaRPr>
          </a:p>
          <a:p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s-ES_tradnl" dirty="0" smtClean="0"/>
              <a:t>Servicio</a:t>
            </a:r>
            <a:r>
              <a:rPr lang="es-ES_tradnl" dirty="0" smtClean="0"/>
              <a:t> VPN L2 M</a:t>
            </a:r>
            <a:r>
              <a:rPr lang="es-ES_tradnl" dirty="0" smtClean="0"/>
              <a:t>últiple</a:t>
            </a:r>
            <a:endParaRPr lang="es-ES_tradnl" dirty="0"/>
          </a:p>
        </p:txBody>
      </p:sp>
      <p:sp>
        <p:nvSpPr>
          <p:cNvPr id="15" name="CuadroTexto 14"/>
          <p:cNvSpPr txBox="1"/>
          <p:nvPr/>
        </p:nvSpPr>
        <p:spPr>
          <a:xfrm>
            <a:off x="2566491" y="1770220"/>
            <a:ext cx="45793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S_tradnl" sz="3200" dirty="0" smtClean="0">
                <a:solidFill>
                  <a:srgbClr val="005D6D"/>
                </a:solidFill>
                <a:hlinkClick r:id="rId2"/>
              </a:rPr>
              <a:t>Solicitar el servicio</a:t>
            </a:r>
            <a:endParaRPr lang="es-ES_tradnl" sz="3200" dirty="0" smtClean="0">
              <a:solidFill>
                <a:srgbClr val="005D6D"/>
              </a:solidFill>
            </a:endParaRPr>
          </a:p>
          <a:p>
            <a:endParaRPr lang="es-ES_tradnl" sz="3200" dirty="0">
              <a:solidFill>
                <a:srgbClr val="005D6D"/>
              </a:solidFill>
            </a:endParaRPr>
          </a:p>
        </p:txBody>
      </p:sp>
      <p:pic>
        <p:nvPicPr>
          <p:cNvPr id="16" name="Imagen 15" descr="pensando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9824" y="2683159"/>
            <a:ext cx="2726334" cy="3031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_RedIRIS-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plantilla_RedIRIS-2011.pot</Template>
  <TotalTime>31298</TotalTime>
  <Words>196</Words>
  <Application>Microsoft Macintosh PowerPoint</Application>
  <PresentationFormat>Presentación en pantalla (4:3)</PresentationFormat>
  <Paragraphs>42</Paragraphs>
  <Slides>4</Slides>
  <Notes>1</Notes>
  <HiddenSlides>0</HiddenSlides>
  <MMClips>0</MMClips>
  <ScaleCrop>false</ScaleCrop>
  <HeadingPairs>
    <vt:vector size="4" baseType="variant"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plantilla_RedIRIS-2011</vt:lpstr>
      <vt:lpstr>Servicio de VPN L2 Múltiple</vt:lpstr>
      <vt:lpstr>Servicio VPN L2 Múltiple: Caso de uso 1</vt:lpstr>
      <vt:lpstr>Servicio VPN L2 Múltiple: Caso de uso 2</vt:lpstr>
      <vt:lpstr>Servicio VPN L2 Múltiple</vt:lpstr>
    </vt:vector>
  </TitlesOfParts>
  <Company>RedIRIS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Maribel Cosín</dc:creator>
  <cp:lastModifiedBy>Ana María Medina Barahona</cp:lastModifiedBy>
  <cp:revision>78</cp:revision>
  <dcterms:created xsi:type="dcterms:W3CDTF">2014-05-30T10:03:33Z</dcterms:created>
  <dcterms:modified xsi:type="dcterms:W3CDTF">2014-06-03T14:58:39Z</dcterms:modified>
</cp:coreProperties>
</file>