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6" r:id="rId2"/>
    <p:sldId id="317" r:id="rId3"/>
    <p:sldId id="326" r:id="rId4"/>
    <p:sldId id="318" r:id="rId5"/>
    <p:sldId id="311" r:id="rId6"/>
    <p:sldId id="320" r:id="rId7"/>
    <p:sldId id="305" r:id="rId8"/>
    <p:sldId id="291" r:id="rId9"/>
    <p:sldId id="315" r:id="rId10"/>
    <p:sldId id="331" r:id="rId11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ＭＳ Ｐゴシック" pitchFamily="-1" charset="-128"/>
        <a:cs typeface="ＭＳ Ｐゴシック" pitchFamily="-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B8C82"/>
    <a:srgbClr val="F28986"/>
    <a:srgbClr val="ECCE57"/>
    <a:srgbClr val="005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1206" autoAdjust="0"/>
  </p:normalViewPr>
  <p:slideViewPr>
    <p:cSldViewPr snapToGrid="0" snapToObjects="1">
      <p:cViewPr varScale="1">
        <p:scale>
          <a:sx n="83" d="100"/>
          <a:sy n="83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B394A-972E-0642-9934-73552F0FF4F7}" type="datetime1">
              <a:rPr lang="es-ES_tradnl"/>
              <a:pPr>
                <a:defRPr/>
              </a:pPr>
              <a:t>5/6/14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73A43-71BB-9B4D-AC18-44533411328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8622448-91CA-524B-978D-1A9701798CA8}" type="datetime1">
              <a:rPr lang="es-ES_tradnl"/>
              <a:pPr>
                <a:defRPr/>
              </a:pPr>
              <a:t>5/6/14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63A4840-B952-D344-A6EF-668011B1D609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En el año 2005 se monta el equipo de OPS.</a:t>
            </a:r>
            <a:r>
              <a:rPr lang="es-ES_tradnl" baseline="0" dirty="0" smtClean="0"/>
              <a:t> En el área de red existe una gran carga de trabajo debido sobre todo al crecimiento y evolución de la infraestructura, y también a la necesidad de ir participando en nuevos proyectos que surgen, nacionales e internacionales. Se decide montar este grupo para que realice tareas de operación básicas y muy sistemáticas, que tenemos ya </a:t>
            </a:r>
            <a:r>
              <a:rPr lang="es-ES_tradnl" baseline="0" dirty="0" err="1" smtClean="0"/>
              <a:t>procedimentadas</a:t>
            </a:r>
            <a:r>
              <a:rPr lang="es-ES_tradnl" baseline="0" dirty="0" smtClean="0"/>
              <a:t>, y que suponga además un punto de acceso a las instituciones.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La</a:t>
            </a:r>
            <a:r>
              <a:rPr lang="es-ES_tradnl" baseline="0" dirty="0" smtClean="0"/>
              <a:t> institución tiene dos roles, como alojador del PdP de RedIRIS, para lo cuál unificamos también el punto de contacto, y OPS se encargará de gestionar accesos y de contactar para obtener información acerca de condiciones ambientales o suministro eléctrico.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A4840-B952-D344-A6EF-668011B1D609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4105"/>
            <a:ext cx="7772400" cy="1951011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229372"/>
            <a:ext cx="6400800" cy="1409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FD26-A8CD-6940-868B-46C9442B2423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7A9CD-3DD6-DE4D-8D4A-F689B9DCED8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851111"/>
            <a:ext cx="5486400" cy="3876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CCD713-F7DE-B548-BF8A-A0CEA5174DCC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F9D8E-EEF7-7A47-A6B1-E1529F42EF0E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CC9F-6D6B-3746-8202-ED54BA572C0D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F5E7E-0C1C-5F45-A483-C3B0FF0941C0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C25925-8971-B344-A606-C1B6FD575B28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84-9488-1B49-B200-6F1426338D1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>
            <a:spLocks noChangeArrowheads="1"/>
          </p:cNvSpPr>
          <p:nvPr userDrawn="1"/>
        </p:nvSpPr>
        <p:spPr bwMode="auto">
          <a:xfrm>
            <a:off x="1397000" y="1447800"/>
            <a:ext cx="6388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ES_tradnl" sz="6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rPr>
              <a:t>¡Muchas gracias!</a:t>
            </a:r>
          </a:p>
        </p:txBody>
      </p:sp>
      <p:pic>
        <p:nvPicPr>
          <p:cNvPr id="4" name="Imagen 6" descr="logo-RedIRIS.t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919413"/>
            <a:ext cx="490378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>
            <a:spLocks noChangeArrowheads="1"/>
          </p:cNvSpPr>
          <p:nvPr userDrawn="1"/>
        </p:nvSpPr>
        <p:spPr bwMode="auto">
          <a:xfrm flipV="1">
            <a:off x="4470400" y="4973638"/>
            <a:ext cx="4356100" cy="93662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3271044" y="4600904"/>
            <a:ext cx="5415756" cy="554694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s-ES_tradnl" sz="2000" b="1" i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rPr>
              <a:t>Más de 20 años al servicio de la investigación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CD8DD2-00FC-F149-8FAE-AC51EDDCB716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8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8BA-AD0E-7244-8C84-8276E5DF115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338" y="0"/>
            <a:ext cx="6704012" cy="69215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D2755-BF9D-4C45-85E3-CC62B122AA28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FE62-A2BE-0D41-89C9-EFFF4DF9B8E8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86F51-01A3-0A4B-945A-793C68A1F7CE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12A-E79A-814C-BB0C-D86989C3FE7F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864206"/>
            <a:ext cx="4038600" cy="52619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1F7D8C-0803-F846-A3DC-045DC5076D7D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7DAE-2003-2D4C-8FB1-63161DAAEAC3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89535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1535113"/>
            <a:ext cx="4041775" cy="459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8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C57713-54B4-BD46-B908-10657C168241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5B11-8D5F-284A-B678-7D6A81A5C161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3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C562D-B8BA-394A-8AAD-9AB1292B6CB4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9DF4D-D6E2-6F48-99E1-1516BBE0CD35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DFA21E-B13D-3744-92F7-9067895F90DA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3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556A-1ACB-7349-8FD6-FB599894D056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149"/>
            <a:ext cx="3008313" cy="12326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692150"/>
            <a:ext cx="5111750" cy="54340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924822"/>
            <a:ext cx="3008313" cy="42013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7921F1-E883-4D4A-BB55-7A22F99BF71C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6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A37-4140-7E49-857D-F84BC0F464C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4591050" y="64071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7040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287338" y="796925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70763" y="6407150"/>
            <a:ext cx="1060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F42BA-8635-634A-BA8E-A8CCB2AA219F}" type="datetime1">
              <a:rPr lang="es-ES_tradnl"/>
              <a:pPr>
                <a:defRPr/>
              </a:pPr>
              <a:t>5/6/14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16938" y="6407150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FC027D7-FE09-8A43-A714-341F200067DD}" type="slidenum">
              <a:rPr lang="es-ES_tradnl"/>
              <a:pPr>
                <a:defRPr/>
              </a:pPr>
              <a:t>‹Nr.›</a:t>
            </a:fld>
            <a:endParaRPr lang="es-ES_tradnl"/>
          </a:p>
        </p:txBody>
      </p:sp>
      <p:pic>
        <p:nvPicPr>
          <p:cNvPr id="1030" name="Imagen 6" descr="200910-logo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49225" y="6288088"/>
            <a:ext cx="39624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4"/>
          <p:cNvSpPr>
            <a:spLocks noChangeArrowheads="1"/>
          </p:cNvSpPr>
          <p:nvPr userDrawn="1"/>
        </p:nvSpPr>
        <p:spPr bwMode="auto">
          <a:xfrm flipV="1">
            <a:off x="0" y="-14288"/>
            <a:ext cx="9144000" cy="93663"/>
          </a:xfrm>
          <a:custGeom>
            <a:avLst/>
            <a:gdLst>
              <a:gd name="T0" fmla="*/ 0 w 8991600"/>
              <a:gd name="T1" fmla="*/ 0 h 369332"/>
              <a:gd name="T2" fmla="*/ 11187347 w 8991600"/>
              <a:gd name="T3" fmla="*/ 0 h 369332"/>
              <a:gd name="T4" fmla="*/ 11187347 w 8991600"/>
              <a:gd name="T5" fmla="*/ 0 h 369332"/>
              <a:gd name="T6" fmla="*/ 0 w 8991600"/>
              <a:gd name="T7" fmla="*/ 0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F1C83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CuadroTexto 5"/>
          <p:cNvSpPr>
            <a:spLocks noChangeArrowheads="1"/>
          </p:cNvSpPr>
          <p:nvPr userDrawn="1"/>
        </p:nvSpPr>
        <p:spPr bwMode="auto">
          <a:xfrm flipV="1">
            <a:off x="-11113" y="9525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rgbClr val="007D8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CuadroTexto 5"/>
          <p:cNvSpPr>
            <a:spLocks noChangeArrowheads="1"/>
          </p:cNvSpPr>
          <p:nvPr userDrawn="1"/>
        </p:nvSpPr>
        <p:spPr bwMode="auto">
          <a:xfrm flipV="1">
            <a:off x="-4763" y="44450"/>
            <a:ext cx="9156701" cy="177800"/>
          </a:xfrm>
          <a:custGeom>
            <a:avLst/>
            <a:gdLst>
              <a:gd name="T0" fmla="*/ 0 w 8991600"/>
              <a:gd name="T1" fmla="*/ 0 h 369332"/>
              <a:gd name="T2" fmla="*/ 11391035 w 8991600"/>
              <a:gd name="T3" fmla="*/ 0 h 369332"/>
              <a:gd name="T4" fmla="*/ 11391035 w 8991600"/>
              <a:gd name="T5" fmla="*/ 27 h 369332"/>
              <a:gd name="T6" fmla="*/ 0 w 8991600"/>
              <a:gd name="T7" fmla="*/ 27 h 369332"/>
              <a:gd name="T8" fmla="*/ 0 w 8991600"/>
              <a:gd name="T9" fmla="*/ 0 h 369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91600"/>
              <a:gd name="T16" fmla="*/ 0 h 369332"/>
              <a:gd name="T17" fmla="*/ 8991600 w 8991600"/>
              <a:gd name="T18" fmla="*/ 369332 h 369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91600" h="369332">
                <a:moveTo>
                  <a:pt x="0" y="0"/>
                </a:moveTo>
                <a:lnTo>
                  <a:pt x="8991600" y="0"/>
                </a:lnTo>
                <a:lnTo>
                  <a:pt x="8991600" y="369332"/>
                </a:ln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s-ES_tradnl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s-ES_tradnl" sz="3200" kern="1200" dirty="0">
          <a:solidFill>
            <a:srgbClr val="005D6D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5D6D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C8103A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90000"/>
        <a:buFont typeface="Lucida Grande" pitchFamily="-1" charset="0"/>
        <a:buChar char="●"/>
        <a:defRPr lang="es-ES_tradnl" sz="3200" kern="1200" dirty="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-1" charset="2"/>
        <a:buChar char="§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•"/>
        <a:defRPr lang="es-ES_tradnl"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–"/>
        <a:defRPr lang="es-ES_tradnl" sz="28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-1" charset="0"/>
        <a:buChar char="»"/>
        <a:defRPr lang="es-ES_tradnl"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ris-nd@rediris.es" TargetMode="External"/><Relationship Id="rId4" Type="http://schemas.openxmlformats.org/officeDocument/2006/relationships/hyperlink" Target="mailto:ops@rediris.e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ctrTitle"/>
          </p:nvPr>
        </p:nvSpPr>
        <p:spPr>
          <a:xfrm>
            <a:off x="566738" y="1458913"/>
            <a:ext cx="8026400" cy="3675062"/>
          </a:xfrm>
        </p:spPr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Externalización OPS</a:t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4000" dirty="0" smtClean="0">
                <a:ea typeface="ＭＳ Ｐゴシック" pitchFamily="-1" charset="-128"/>
                <a:cs typeface="ＭＳ Ｐゴシック" pitchFamily="-1" charset="-128"/>
              </a:rPr>
              <a:t>(Nivel 1)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</a:br>
            <a:r>
              <a:rPr lang="es-ES" sz="3200" dirty="0" smtClean="0">
                <a:solidFill>
                  <a:schemeClr val="tx1"/>
                </a:solidFill>
                <a:ea typeface="ＭＳ Ｐゴシック" pitchFamily="-1" charset="-128"/>
                <a:cs typeface="ＭＳ Ｐゴシック" pitchFamily="-1" charset="-128"/>
              </a:rPr>
              <a:t>maribel.cosin@rediris.es</a:t>
            </a:r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/>
            </a:r>
            <a:br>
              <a:rPr lang="es-ES" dirty="0" smtClean="0">
                <a:ea typeface="ＭＳ Ｐゴシック" pitchFamily="-1" charset="-128"/>
                <a:cs typeface="ＭＳ Ｐゴシック" pitchFamily="-1" charset="-128"/>
              </a:rPr>
            </a:b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ubtítulo 4"/>
          <p:cNvSpPr txBox="1">
            <a:spLocks/>
          </p:cNvSpPr>
          <p:nvPr/>
        </p:nvSpPr>
        <p:spPr bwMode="auto">
          <a:xfrm>
            <a:off x="3636433" y="5133975"/>
            <a:ext cx="4982107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Consejo Superior de Investigaciones Científicas</a:t>
            </a:r>
          </a:p>
          <a:p>
            <a:pPr algn="r">
              <a:spcBef>
                <a:spcPct val="20000"/>
              </a:spcBef>
              <a:buClr>
                <a:srgbClr val="800000"/>
              </a:buClr>
              <a:buSzPct val="90000"/>
              <a:buFont typeface="Lucida Grande" charset="0"/>
              <a:buNone/>
              <a:defRPr/>
            </a:pPr>
            <a:r>
              <a:rPr lang="es-ES_tradnl" dirty="0" smtClean="0">
                <a:latin typeface="Calibri"/>
                <a:ea typeface="ＭＳ Ｐゴシック" pitchFamily="-108" charset="-128"/>
                <a:cs typeface="Calibri"/>
              </a:rPr>
              <a:t>Madrid, 4 de junio de 2014</a:t>
            </a:r>
            <a:endParaRPr lang="es-ES" dirty="0">
              <a:latin typeface="Calibri"/>
              <a:ea typeface="ＭＳ Ｐゴシック" pitchFamily="-108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Preguntas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3503832" y="1575848"/>
            <a:ext cx="232568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0" b="1" dirty="0" smtClean="0">
                <a:solidFill>
                  <a:srgbClr val="3B8C82"/>
                </a:solidFill>
                <a:latin typeface="Verdana"/>
                <a:cs typeface="Verdan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¿Por qué OPS?</a:t>
            </a: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445022"/>
          </a:xfrm>
        </p:spPr>
        <p:txBody>
          <a:bodyPr/>
          <a:lstStyle/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Nuevos proyectos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Tareas básicas muy sistemáticas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Crecimiento y evolución de la red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 Y en los últimos años:</a:t>
            </a:r>
          </a:p>
          <a:p>
            <a:pPr lvl="1"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Infraestructura óptica</a:t>
            </a:r>
          </a:p>
          <a:p>
            <a:pPr lvl="1"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Nuevas necesidades de nuestros usuarios</a:t>
            </a:r>
          </a:p>
          <a:p>
            <a:pPr lvl="1"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Aumento del número de interlocutores</a:t>
            </a:r>
          </a:p>
          <a:p>
            <a:pPr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Conector recto de flecha 139"/>
          <p:cNvCxnSpPr>
            <a:stCxn id="11" idx="5"/>
            <a:endCxn id="8" idx="2"/>
          </p:cNvCxnSpPr>
          <p:nvPr/>
        </p:nvCxnSpPr>
        <p:spPr>
          <a:xfrm rot="16200000" flipH="1">
            <a:off x="3288123" y="2581802"/>
            <a:ext cx="2230452" cy="3537326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de flecha 134"/>
          <p:cNvCxnSpPr>
            <a:stCxn id="12" idx="4"/>
            <a:endCxn id="8" idx="1"/>
          </p:cNvCxnSpPr>
          <p:nvPr/>
        </p:nvCxnSpPr>
        <p:spPr>
          <a:xfrm rot="16200000" flipH="1">
            <a:off x="4788212" y="2922481"/>
            <a:ext cx="2426213" cy="1047514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ángulo 41"/>
          <p:cNvSpPr/>
          <p:nvPr/>
        </p:nvSpPr>
        <p:spPr>
          <a:xfrm>
            <a:off x="5984802" y="3602082"/>
            <a:ext cx="1539576" cy="6458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0000"/>
                </a:solidFill>
              </a:rPr>
              <a:t>Mantenimiento y supervisión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1412168" y="3602082"/>
            <a:ext cx="1539576" cy="64580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0000"/>
                </a:solidFill>
              </a:rPr>
              <a:t>Mantenimiento</a:t>
            </a:r>
            <a:endParaRPr lang="es-ES_tradnl" sz="1600" b="1" dirty="0">
              <a:solidFill>
                <a:srgbClr val="000000"/>
              </a:solidFill>
            </a:endParaRPr>
          </a:p>
        </p:txBody>
      </p:sp>
      <p:cxnSp>
        <p:nvCxnSpPr>
          <p:cNvPr id="137" name="Conector recto de flecha 136"/>
          <p:cNvCxnSpPr>
            <a:stCxn id="35" idx="5"/>
            <a:endCxn id="8" idx="2"/>
          </p:cNvCxnSpPr>
          <p:nvPr/>
        </p:nvCxnSpPr>
        <p:spPr>
          <a:xfrm rot="5400000" flipH="1" flipV="1">
            <a:off x="3865041" y="3545582"/>
            <a:ext cx="386862" cy="422707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/>
          <p:cNvCxnSpPr>
            <a:stCxn id="9" idx="5"/>
            <a:endCxn id="8" idx="0"/>
          </p:cNvCxnSpPr>
          <p:nvPr/>
        </p:nvCxnSpPr>
        <p:spPr>
          <a:xfrm rot="16200000" flipH="1">
            <a:off x="6738301" y="3686203"/>
            <a:ext cx="1090106" cy="188178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40"/>
          <p:cNvSpPr/>
          <p:nvPr/>
        </p:nvSpPr>
        <p:spPr>
          <a:xfrm>
            <a:off x="3948932" y="4836802"/>
            <a:ext cx="1286635" cy="545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b="1" dirty="0" smtClean="0">
                <a:solidFill>
                  <a:srgbClr val="000000"/>
                </a:solidFill>
              </a:rPr>
              <a:t>Supervisión</a:t>
            </a:r>
            <a:endParaRPr lang="es-ES_tradnl" sz="1600" b="1" dirty="0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diversos actores</a:t>
            </a:r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  <p:sp>
        <p:nvSpPr>
          <p:cNvPr id="7" name="Elipse 6"/>
          <p:cNvSpPr/>
          <p:nvPr/>
        </p:nvSpPr>
        <p:spPr>
          <a:xfrm>
            <a:off x="7370763" y="824983"/>
            <a:ext cx="1441626" cy="1391659"/>
          </a:xfrm>
          <a:prstGeom prst="ellipse">
            <a:avLst/>
          </a:prstGeom>
          <a:gradFill flip="none" rotWithShape="1">
            <a:gsLst>
              <a:gs pos="0">
                <a:srgbClr val="ECCE57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F.O. Península</a:t>
            </a:r>
          </a:p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TdE</a:t>
            </a:r>
            <a:endParaRPr lang="es-ES_tradnl" sz="2000" dirty="0"/>
          </a:p>
        </p:txBody>
      </p:sp>
      <p:sp>
        <p:nvSpPr>
          <p:cNvPr id="8" name="Elipse 7"/>
          <p:cNvSpPr/>
          <p:nvPr/>
        </p:nvSpPr>
        <p:spPr>
          <a:xfrm>
            <a:off x="6172012" y="4325345"/>
            <a:ext cx="2410862" cy="22806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1"/>
                </a:solidFill>
              </a:rPr>
              <a:t>Escalado NOC</a:t>
            </a:r>
          </a:p>
          <a:p>
            <a:pPr algn="ctr"/>
            <a:r>
              <a:rPr lang="es-ES_tradnl" sz="2400" dirty="0" smtClean="0">
                <a:solidFill>
                  <a:srgbClr val="000000"/>
                </a:solidFill>
              </a:rPr>
              <a:t>Staff</a:t>
            </a:r>
          </a:p>
        </p:txBody>
      </p:sp>
      <p:sp>
        <p:nvSpPr>
          <p:cNvPr id="9" name="Elipse 8"/>
          <p:cNvSpPr/>
          <p:nvPr/>
        </p:nvSpPr>
        <p:spPr>
          <a:xfrm>
            <a:off x="6131417" y="2216642"/>
            <a:ext cx="1239346" cy="119336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Eq. Óptico GSO</a:t>
            </a:r>
          </a:p>
        </p:txBody>
      </p:sp>
      <p:sp>
        <p:nvSpPr>
          <p:cNvPr id="10" name="Elipse 9"/>
          <p:cNvSpPr/>
          <p:nvPr/>
        </p:nvSpPr>
        <p:spPr>
          <a:xfrm>
            <a:off x="3807342" y="3277443"/>
            <a:ext cx="1567416" cy="158995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Operación / Soporte OPS</a:t>
            </a:r>
          </a:p>
        </p:txBody>
      </p:sp>
      <p:sp>
        <p:nvSpPr>
          <p:cNvPr id="11" name="Elipse 10"/>
          <p:cNvSpPr/>
          <p:nvPr/>
        </p:nvSpPr>
        <p:spPr>
          <a:xfrm>
            <a:off x="1576838" y="2216642"/>
            <a:ext cx="1239346" cy="1193361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Eq. L2 /L3</a:t>
            </a:r>
            <a:endParaRPr lang="es-ES_tradnl" dirty="0"/>
          </a:p>
        </p:txBody>
      </p:sp>
      <p:sp>
        <p:nvSpPr>
          <p:cNvPr id="12" name="Elipse 11"/>
          <p:cNvSpPr/>
          <p:nvPr/>
        </p:nvSpPr>
        <p:spPr>
          <a:xfrm>
            <a:off x="4756748" y="824983"/>
            <a:ext cx="1441626" cy="1408149"/>
          </a:xfrm>
          <a:prstGeom prst="ellipse">
            <a:avLst/>
          </a:prstGeom>
          <a:gradFill flip="none" rotWithShape="1">
            <a:gsLst>
              <a:gs pos="0">
                <a:srgbClr val="ECCE57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F.O. Canarias</a:t>
            </a:r>
          </a:p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Canalink</a:t>
            </a:r>
          </a:p>
        </p:txBody>
      </p:sp>
      <p:cxnSp>
        <p:nvCxnSpPr>
          <p:cNvPr id="14" name="Conector recto de flecha 13"/>
          <p:cNvCxnSpPr>
            <a:stCxn id="7" idx="3"/>
            <a:endCxn id="9" idx="7"/>
          </p:cNvCxnSpPr>
          <p:nvPr/>
        </p:nvCxnSpPr>
        <p:spPr>
          <a:xfrm rot="5400000">
            <a:off x="7196291" y="2005813"/>
            <a:ext cx="378568" cy="3926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2" idx="5"/>
            <a:endCxn id="9" idx="1"/>
          </p:cNvCxnSpPr>
          <p:nvPr/>
        </p:nvCxnSpPr>
        <p:spPr>
          <a:xfrm rot="16200000" flipH="1">
            <a:off x="5967838" y="2046328"/>
            <a:ext cx="364493" cy="3256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9" idx="2"/>
            <a:endCxn id="10" idx="7"/>
          </p:cNvCxnSpPr>
          <p:nvPr/>
        </p:nvCxnSpPr>
        <p:spPr>
          <a:xfrm rot="10800000" flipV="1">
            <a:off x="5145215" y="2813323"/>
            <a:ext cx="986202" cy="6969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stCxn id="10" idx="6"/>
            <a:endCxn id="8" idx="1"/>
          </p:cNvCxnSpPr>
          <p:nvPr/>
        </p:nvCxnSpPr>
        <p:spPr>
          <a:xfrm>
            <a:off x="5374758" y="4072422"/>
            <a:ext cx="1150317" cy="58692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ipse 34"/>
          <p:cNvSpPr/>
          <p:nvPr/>
        </p:nvSpPr>
        <p:spPr>
          <a:xfrm>
            <a:off x="478629" y="4438427"/>
            <a:ext cx="1717882" cy="1656752"/>
          </a:xfrm>
          <a:prstGeom prst="ellipse">
            <a:avLst/>
          </a:prstGeom>
          <a:gradFill flip="none" rotWithShape="1">
            <a:gsLst>
              <a:gs pos="0">
                <a:srgbClr val="005D6D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Instituciones</a:t>
            </a:r>
          </a:p>
        </p:txBody>
      </p:sp>
      <p:cxnSp>
        <p:nvCxnSpPr>
          <p:cNvPr id="64" name="Conector recto de flecha 63"/>
          <p:cNvCxnSpPr>
            <a:stCxn id="35" idx="7"/>
            <a:endCxn id="10" idx="2"/>
          </p:cNvCxnSpPr>
          <p:nvPr/>
        </p:nvCxnSpPr>
        <p:spPr>
          <a:xfrm rot="5400000" flipH="1" flipV="1">
            <a:off x="2571822" y="3445534"/>
            <a:ext cx="608631" cy="186240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ángulo 102"/>
          <p:cNvSpPr/>
          <p:nvPr/>
        </p:nvSpPr>
        <p:spPr>
          <a:xfrm>
            <a:off x="4084432" y="4583175"/>
            <a:ext cx="1013235" cy="4219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000000"/>
                </a:solidFill>
              </a:rPr>
              <a:t>Acuntia</a:t>
            </a:r>
          </a:p>
        </p:txBody>
      </p:sp>
      <p:sp>
        <p:nvSpPr>
          <p:cNvPr id="104" name="Rectángulo 103"/>
          <p:cNvSpPr/>
          <p:nvPr/>
        </p:nvSpPr>
        <p:spPr>
          <a:xfrm>
            <a:off x="1665240" y="3306138"/>
            <a:ext cx="1013235" cy="4219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000000"/>
                </a:solidFill>
              </a:rPr>
              <a:t>Acuntia</a:t>
            </a:r>
          </a:p>
        </p:txBody>
      </p:sp>
      <p:cxnSp>
        <p:nvCxnSpPr>
          <p:cNvPr id="126" name="Conector recto de flecha 125"/>
          <p:cNvCxnSpPr>
            <a:endCxn id="8" idx="7"/>
          </p:cNvCxnSpPr>
          <p:nvPr/>
        </p:nvCxnSpPr>
        <p:spPr>
          <a:xfrm rot="5400000">
            <a:off x="6994933" y="3415765"/>
            <a:ext cx="2478459" cy="8701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ángulo 100"/>
          <p:cNvSpPr/>
          <p:nvPr/>
        </p:nvSpPr>
        <p:spPr>
          <a:xfrm>
            <a:off x="6259578" y="3306138"/>
            <a:ext cx="1013235" cy="42191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rgbClr val="000000"/>
                </a:solidFill>
              </a:rPr>
              <a:t>TdE</a:t>
            </a:r>
          </a:p>
        </p:txBody>
      </p:sp>
      <p:cxnSp>
        <p:nvCxnSpPr>
          <p:cNvPr id="39" name="Conector recto de flecha 38"/>
          <p:cNvCxnSpPr>
            <a:stCxn id="10" idx="1"/>
          </p:cNvCxnSpPr>
          <p:nvPr/>
        </p:nvCxnSpPr>
        <p:spPr>
          <a:xfrm rot="16200000" flipV="1">
            <a:off x="3078054" y="2551455"/>
            <a:ext cx="696962" cy="12207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Grupos del área de red</a:t>
            </a: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445022"/>
          </a:xfrm>
        </p:spPr>
        <p:txBody>
          <a:bodyPr/>
          <a:lstStyle/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GSO (Grupo de Supervisión Óptica) - TdE</a:t>
            </a:r>
          </a:p>
          <a:p>
            <a:pPr lvl="2" eaLnBrk="1" hangingPunct="1">
              <a:buFont typeface="Wingdings" pitchFamily="-84" charset="2"/>
              <a:buChar char="§"/>
              <a:defRPr/>
            </a:pPr>
            <a:r>
              <a:rPr lang="es-ES" sz="2400" dirty="0" smtClean="0">
                <a:ea typeface="ＭＳ Ｐゴシック" pitchFamily="-84" charset="-128"/>
                <a:cs typeface="ＭＳ Ｐゴシック" pitchFamily="-84" charset="-128"/>
              </a:rPr>
              <a:t>Monitorización Infraestructura Óptica </a:t>
            </a:r>
          </a:p>
          <a:p>
            <a:pPr lvl="2" eaLnBrk="1" hangingPunct="1">
              <a:buFont typeface="Wingdings" pitchFamily="-84" charset="2"/>
              <a:buChar char="§"/>
              <a:defRPr/>
            </a:pPr>
            <a:r>
              <a:rPr lang="es-ES" sz="2400" dirty="0" smtClean="0">
                <a:ea typeface="ＭＳ Ｐゴシック" pitchFamily="-84" charset="-128"/>
                <a:cs typeface="ＭＳ Ｐゴシック" pitchFamily="-84" charset="-128"/>
              </a:rPr>
              <a:t>24x7</a:t>
            </a: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OPS (OPeración y Soporte) - Acuntia</a:t>
            </a:r>
          </a:p>
          <a:p>
            <a:pPr lvl="2" eaLnBrk="1" hangingPunct="1">
              <a:buFont typeface="Wingdings" pitchFamily="-84" charset="2"/>
              <a:buChar char="§"/>
              <a:defRPr/>
            </a:pPr>
            <a:r>
              <a:rPr lang="es-ES" sz="2400" dirty="0" smtClean="0">
                <a:ea typeface="ＭＳ Ｐゴシック" pitchFamily="-84" charset="-128"/>
                <a:cs typeface="ＭＳ Ｐゴシック" pitchFamily="-84" charset="-128"/>
              </a:rPr>
              <a:t>Primer nivel de Soporte y Atención</a:t>
            </a:r>
          </a:p>
          <a:p>
            <a:pPr lvl="2" eaLnBrk="1" hangingPunct="1">
              <a:buFont typeface="Wingdings" pitchFamily="-84" charset="2"/>
              <a:buChar char="§"/>
              <a:defRPr/>
            </a:pPr>
            <a:r>
              <a:rPr lang="es-ES" sz="2400" dirty="0" smtClean="0">
                <a:ea typeface="ＭＳ Ｐゴシック" pitchFamily="-84" charset="-128"/>
                <a:cs typeface="ＭＳ Ｐゴシック" pitchFamily="-84" charset="-128"/>
              </a:rPr>
              <a:t>Monitorización, Operación Servicios Ethernet e IP</a:t>
            </a:r>
          </a:p>
          <a:p>
            <a:pPr lvl="2" eaLnBrk="1" hangingPunct="1">
              <a:buFont typeface="Wingdings" pitchFamily="-84" charset="2"/>
              <a:buChar char="§"/>
              <a:defRPr/>
            </a:pPr>
            <a:r>
              <a:rPr lang="es-ES" sz="2400" dirty="0" smtClean="0">
                <a:ea typeface="ＭＳ Ｐゴシック" pitchFamily="-84" charset="-128"/>
                <a:cs typeface="ＭＳ Ｐゴシック" pitchFamily="-84" charset="-128"/>
              </a:rPr>
              <a:t>24x7</a:t>
            </a: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NOC - Staff</a:t>
            </a:r>
          </a:p>
          <a:p>
            <a:pPr lvl="2" eaLnBrk="1" hangingPunct="1">
              <a:buFont typeface="Wingdings" pitchFamily="-84" charset="2"/>
              <a:buChar char="§"/>
              <a:defRPr/>
            </a:pPr>
            <a:r>
              <a:rPr lang="es-ES" sz="2400" dirty="0" smtClean="0">
                <a:ea typeface="ＭＳ Ｐゴシック" pitchFamily="-84" charset="-128"/>
                <a:cs typeface="ＭＳ Ｐゴシック" pitchFamily="-84" charset="-128"/>
              </a:rPr>
              <a:t>Escalado</a:t>
            </a:r>
          </a:p>
          <a:p>
            <a:pPr lvl="2" eaLnBrk="1" hangingPunct="1">
              <a:buFont typeface="Wingdings" pitchFamily="-84" charset="2"/>
              <a:buChar char="§"/>
              <a:defRPr/>
            </a:pPr>
            <a:r>
              <a:rPr lang="es-ES" sz="2400" dirty="0" smtClean="0">
                <a:ea typeface="ＭＳ Ｐゴシック" pitchFamily="-84" charset="-128"/>
                <a:cs typeface="ＭＳ Ｐゴシック" pitchFamily="-84" charset="-128"/>
              </a:rPr>
              <a:t>Planificación e ingeniería</a:t>
            </a:r>
          </a:p>
          <a:p>
            <a:pPr lvl="2" eaLnBrk="1" hangingPunct="1">
              <a:buFont typeface="Wingdings" pitchFamily="-84" charset="2"/>
              <a:buChar char="§"/>
              <a:defRPr/>
            </a:pPr>
            <a:r>
              <a:rPr lang="es-ES" sz="2400" dirty="0" smtClean="0">
                <a:ea typeface="ＭＳ Ｐゴシック" pitchFamily="-84" charset="-128"/>
                <a:cs typeface="ＭＳ Ｐゴシック" pitchFamily="-84" charset="-128"/>
              </a:rPr>
              <a:t>8x5</a:t>
            </a: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Descripción del servicio</a:t>
            </a: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Nivel 1 del área de red externalizado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Prestado por ACUNTIA dentro de contrato de mantenimiento y monitorización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Cobertura 24x7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Monitorización de la red L2/L3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Gestión de incidencias L2/L3</a:t>
            </a:r>
          </a:p>
          <a:p>
            <a:pPr lvl="1"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Troncales y accesos</a:t>
            </a:r>
          </a:p>
          <a:p>
            <a:pPr lvl="1"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Tickets de red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Atención a usuarios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Único punto de contacto para el área de red</a:t>
            </a:r>
          </a:p>
          <a:p>
            <a:pPr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Revisión de tickets</a:t>
            </a: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87337" y="796925"/>
            <a:ext cx="8418683" cy="56102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sz="1050" dirty="0" smtClean="0">
                <a:latin typeface="Helvetica"/>
              </a:rPr>
              <a:t>TICKET						PROBLEMA			</a:t>
            </a:r>
          </a:p>
          <a:p>
            <a:pPr>
              <a:buNone/>
            </a:pPr>
            <a:r>
              <a:rPr lang="es-ES_tradnl" sz="1050" dirty="0" smtClean="0">
                <a:latin typeface="Helvetica"/>
              </a:rPr>
              <a:t>-------------------------------------			-------------------------------------			</a:t>
            </a:r>
          </a:p>
          <a:p>
            <a:pPr>
              <a:buNone/>
            </a:pPr>
            <a:r>
              <a:rPr lang="es-ES_tradnl" sz="1050" dirty="0" smtClean="0">
                <a:latin typeface="Helvetica"/>
              </a:rPr>
              <a:t>NUMERO	:	20084			FUENTE	:	F.O. Planta Externa	</a:t>
            </a:r>
          </a:p>
          <a:p>
            <a:pPr>
              <a:buNone/>
            </a:pPr>
            <a:r>
              <a:rPr lang="es-ES_tradnl" sz="1050" dirty="0" smtClean="0">
                <a:latin typeface="Helvetica"/>
              </a:rPr>
              <a:t>ESTADO	:	Resuelto			UBICACIÓN	:	E029_</a:t>
            </a:r>
            <a:r>
              <a:rPr lang="es-ES_tradnl" sz="1050" dirty="0" err="1" smtClean="0">
                <a:latin typeface="Helvetica"/>
              </a:rPr>
              <a:t>UHU_CICA_F</a:t>
            </a:r>
            <a:r>
              <a:rPr lang="es-ES_tradnl" sz="1050" dirty="0" smtClean="0">
                <a:latin typeface="Helvetica"/>
              </a:rPr>
              <a:t>/ E030_</a:t>
            </a:r>
            <a:r>
              <a:rPr lang="es-ES_tradnl" sz="1050" dirty="0" err="1" smtClean="0">
                <a:latin typeface="Helvetica"/>
              </a:rPr>
              <a:t>CICA_UCO_F</a:t>
            </a:r>
            <a:r>
              <a:rPr lang="es-ES_tradnl" sz="1050" dirty="0" smtClean="0">
                <a:latin typeface="Helvetica"/>
              </a:rPr>
              <a:t>	</a:t>
            </a:r>
          </a:p>
          <a:p>
            <a:pPr>
              <a:buNone/>
            </a:pPr>
            <a:r>
              <a:rPr lang="es-ES_tradnl" sz="1050" dirty="0" smtClean="0">
                <a:latin typeface="Helvetica"/>
              </a:rPr>
              <a:t>TIPO			:	INCIDENCIA		AGENTE	:	</a:t>
            </a:r>
            <a:r>
              <a:rPr lang="es-ES_tradnl" sz="1050" dirty="0" err="1" smtClean="0">
                <a:latin typeface="Helvetica"/>
              </a:rPr>
              <a:t>Telefonica</a:t>
            </a:r>
            <a:r>
              <a:rPr lang="es-ES_tradnl" sz="1050" dirty="0" smtClean="0">
                <a:latin typeface="Helvetica"/>
              </a:rPr>
              <a:t>	</a:t>
            </a:r>
          </a:p>
          <a:p>
            <a:pPr>
              <a:buNone/>
            </a:pPr>
            <a:r>
              <a:rPr lang="es-ES_tradnl" sz="1050" dirty="0" smtClean="0">
                <a:latin typeface="Helvetica"/>
              </a:rPr>
              <a:t>APERTURA	:	</a:t>
            </a:r>
            <a:r>
              <a:rPr lang="es-ES_tradnl" sz="1050" dirty="0" err="1" smtClean="0">
                <a:latin typeface="Helvetica"/>
              </a:rPr>
              <a:t>Not</a:t>
            </a:r>
            <a:r>
              <a:rPr lang="es-ES_tradnl" sz="1050" dirty="0" smtClean="0">
                <a:latin typeface="Helvetica"/>
              </a:rPr>
              <a:t> set			PRINCIPIO	:	</a:t>
            </a:r>
            <a:r>
              <a:rPr lang="es-ES_tradnl" sz="1050" dirty="0" err="1" smtClean="0">
                <a:latin typeface="Helvetica"/>
              </a:rPr>
              <a:t>Wed</a:t>
            </a:r>
            <a:r>
              <a:rPr lang="es-ES_tradnl" sz="1050" dirty="0" smtClean="0">
                <a:latin typeface="Helvetica"/>
              </a:rPr>
              <a:t> May 28 10:38:00 2014	</a:t>
            </a:r>
          </a:p>
          <a:p>
            <a:pPr>
              <a:buNone/>
            </a:pPr>
            <a:r>
              <a:rPr lang="es-ES_tradnl" sz="1050" dirty="0" err="1" smtClean="0">
                <a:latin typeface="Helvetica"/>
              </a:rPr>
              <a:t>U.MOD</a:t>
            </a:r>
            <a:r>
              <a:rPr lang="es-ES_tradnl" sz="1050" dirty="0" smtClean="0">
                <a:latin typeface="Helvetica"/>
              </a:rPr>
              <a:t>	:	</a:t>
            </a:r>
            <a:r>
              <a:rPr lang="es-ES_tradnl" sz="1050" dirty="0" err="1" smtClean="0">
                <a:latin typeface="Helvetica"/>
              </a:rPr>
              <a:t>Thu</a:t>
            </a:r>
            <a:r>
              <a:rPr lang="es-ES_tradnl" sz="1050" dirty="0" smtClean="0">
                <a:latin typeface="Helvetica"/>
              </a:rPr>
              <a:t> May 29 12:11:17 2014		FIN		:	</a:t>
            </a:r>
            <a:r>
              <a:rPr lang="es-ES_tradnl" sz="1050" dirty="0" err="1" smtClean="0">
                <a:latin typeface="Helvetica"/>
              </a:rPr>
              <a:t>Wed</a:t>
            </a:r>
            <a:r>
              <a:rPr lang="es-ES_tradnl" sz="1050" dirty="0" smtClean="0">
                <a:latin typeface="Helvetica"/>
              </a:rPr>
              <a:t> May 28 15:05:00 2014	</a:t>
            </a:r>
          </a:p>
          <a:p>
            <a:pPr>
              <a:buNone/>
            </a:pPr>
            <a:r>
              <a:rPr lang="es-ES_tradnl" sz="1050" dirty="0" smtClean="0">
                <a:latin typeface="Helvetica"/>
              </a:rPr>
              <a:t>CIERRE:	</a:t>
            </a:r>
            <a:r>
              <a:rPr lang="es-ES_tradnl" sz="1050" dirty="0" err="1" smtClean="0">
                <a:latin typeface="Helvetica"/>
              </a:rPr>
              <a:t>Thu</a:t>
            </a:r>
            <a:r>
              <a:rPr lang="es-ES_tradnl" sz="1050" dirty="0" smtClean="0">
                <a:latin typeface="Helvetica"/>
              </a:rPr>
              <a:t> May 29 10:43:21 2014		DURACION	:	04:27	</a:t>
            </a:r>
          </a:p>
          <a:p>
            <a:pPr>
              <a:buNone/>
            </a:pPr>
            <a:endParaRPr lang="es-ES_tradnl" sz="1050" dirty="0" smtClean="0">
              <a:latin typeface="Monaco"/>
            </a:endParaRP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RESUMEN: [AND/CLM/EXT/MUR/</a:t>
            </a:r>
            <a:r>
              <a:rPr lang="es-ES_tradnl" sz="1050" dirty="0" err="1" smtClean="0">
                <a:latin typeface="Monaco"/>
              </a:rPr>
              <a:t>ServCentrales</a:t>
            </a:r>
            <a:r>
              <a:rPr lang="es-ES_tradnl" sz="1050" dirty="0" smtClean="0">
                <a:latin typeface="Monaco"/>
              </a:rPr>
              <a:t>/</a:t>
            </a:r>
            <a:r>
              <a:rPr lang="es-ES_tradnl" sz="1050" dirty="0" err="1" smtClean="0">
                <a:latin typeface="Monaco"/>
              </a:rPr>
              <a:t>TRONCAL_IP</a:t>
            </a:r>
            <a:r>
              <a:rPr lang="es-ES_tradnl" sz="1050" dirty="0" smtClean="0">
                <a:latin typeface="Monaco"/>
              </a:rPr>
              <a:t>/VPNL2/PROYECTOS/FCCN] Corte en los enlaces E029_</a:t>
            </a:r>
            <a:r>
              <a:rPr lang="es-ES_tradnl" sz="1050" dirty="0" err="1" smtClean="0">
                <a:latin typeface="Monaco"/>
              </a:rPr>
              <a:t>UHU_CICA_F</a:t>
            </a:r>
            <a:r>
              <a:rPr lang="es-ES_tradnl" sz="1050" dirty="0" smtClean="0">
                <a:latin typeface="Monaco"/>
              </a:rPr>
              <a:t> y E030_</a:t>
            </a:r>
            <a:r>
              <a:rPr lang="es-ES_tradnl" sz="1050" dirty="0" err="1" smtClean="0">
                <a:latin typeface="Monaco"/>
              </a:rPr>
              <a:t>CICA_UCO_F</a:t>
            </a:r>
            <a:endParaRPr lang="es-ES_tradnl" sz="1050" dirty="0" smtClean="0">
              <a:latin typeface="Monaco"/>
            </a:endParaRPr>
          </a:p>
          <a:p>
            <a:pPr>
              <a:buNone/>
            </a:pPr>
            <a:endParaRPr lang="es-ES_tradnl" sz="1050" dirty="0" smtClean="0">
              <a:latin typeface="Monaco"/>
            </a:endParaRP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SERVICIOS AFECTADOS: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CICA_ISFOC.A1p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ISFOC.OCH19290</a:t>
            </a:r>
            <a:r>
              <a:rPr lang="es-ES_tradnl" sz="1050" dirty="0" smtClean="0">
                <a:latin typeface="Monaco"/>
              </a:rPr>
              <a:t>: CLM: Acceso principal ISFOC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CICA_UM.A1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CTNET.OCH19350</a:t>
            </a:r>
            <a:r>
              <a:rPr lang="es-ES_tradnl" sz="1050" dirty="0" smtClean="0">
                <a:latin typeface="Monaco"/>
              </a:rPr>
              <a:t>: MUR: Acceso A1 </a:t>
            </a:r>
            <a:r>
              <a:rPr lang="es-ES_tradnl" sz="1050" dirty="0" err="1" smtClean="0">
                <a:latin typeface="Monaco"/>
              </a:rPr>
              <a:t>Ctnet</a:t>
            </a:r>
            <a:endParaRPr lang="es-ES_tradnl" sz="1050" dirty="0" smtClean="0">
              <a:latin typeface="Monaco"/>
            </a:endParaRP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CICA_UNEX.A1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RCT.OCH19335</a:t>
            </a:r>
            <a:r>
              <a:rPr lang="es-ES_tradnl" sz="1050" dirty="0" smtClean="0">
                <a:latin typeface="Monaco"/>
              </a:rPr>
              <a:t>: EXT: Acceso A1 RCT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CIEMAT_UCLM.A1p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UCLM.OCH19440</a:t>
            </a:r>
            <a:r>
              <a:rPr lang="es-ES_tradnl" sz="1050" dirty="0" smtClean="0">
                <a:latin typeface="Monaco"/>
              </a:rPr>
              <a:t>: CLM: Acceso principal UCLM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CIEMAT_UCLM.A1s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UCLM.OCH19380</a:t>
            </a:r>
            <a:r>
              <a:rPr lang="es-ES_tradnl" sz="1050" dirty="0" smtClean="0">
                <a:latin typeface="Monaco"/>
              </a:rPr>
              <a:t>: CLM: Acceso secundario UCLM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CICA_UNEX.EXT1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FCCN.OCH19275</a:t>
            </a:r>
            <a:r>
              <a:rPr lang="es-ES_tradnl" sz="1050" dirty="0" smtClean="0">
                <a:latin typeface="Monaco"/>
              </a:rPr>
              <a:t>: FCCN: Conexión I FCCN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TELMAD_UNEX.Ch1s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GEANT.OCH19255</a:t>
            </a:r>
            <a:r>
              <a:rPr lang="es-ES_tradnl" sz="1050" dirty="0" smtClean="0">
                <a:latin typeface="Monaco"/>
              </a:rPr>
              <a:t>: FCCN: Servicios GEANT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CICA_TELMAD.Ch2p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INT.OCH19390</a:t>
            </a:r>
            <a:r>
              <a:rPr lang="es-ES_tradnl" sz="1050" dirty="0" smtClean="0">
                <a:latin typeface="Monaco"/>
              </a:rPr>
              <a:t>: </a:t>
            </a:r>
            <a:r>
              <a:rPr lang="es-ES_tradnl" sz="1050" dirty="0" err="1" smtClean="0">
                <a:latin typeface="Monaco"/>
              </a:rPr>
              <a:t>ServCentrales</a:t>
            </a:r>
            <a:r>
              <a:rPr lang="es-ES_tradnl" sz="1050" dirty="0" smtClean="0">
                <a:latin typeface="Monaco"/>
              </a:rPr>
              <a:t>: Internos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CICA_TELMAD.INT03</a:t>
            </a:r>
            <a:r>
              <a:rPr lang="es-ES_tradnl" sz="1050" dirty="0" smtClean="0">
                <a:latin typeface="Monaco"/>
              </a:rPr>
              <a:t>.OCH19435: </a:t>
            </a:r>
            <a:r>
              <a:rPr lang="es-ES_tradnl" sz="1050" dirty="0" err="1" smtClean="0">
                <a:latin typeface="Monaco"/>
              </a:rPr>
              <a:t>ServCentrales</a:t>
            </a:r>
            <a:r>
              <a:rPr lang="es-ES_tradnl" sz="1050" dirty="0" smtClean="0">
                <a:latin typeface="Monaco"/>
              </a:rPr>
              <a:t>: Internos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CICA_UHU.Ch1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RICA.OCH19330</a:t>
            </a:r>
            <a:r>
              <a:rPr lang="es-ES_tradnl" sz="1050" dirty="0" smtClean="0">
                <a:latin typeface="Monaco"/>
              </a:rPr>
              <a:t>: AND: Servicios RICA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CICA_UCO.Ch6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RICA.OCH19325</a:t>
            </a:r>
            <a:r>
              <a:rPr lang="es-ES_tradnl" sz="1050" dirty="0" smtClean="0">
                <a:latin typeface="Monaco"/>
              </a:rPr>
              <a:t>: AND: Servicios RICA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CICA_UJAEN.Ch7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RICA.OCH19315</a:t>
            </a:r>
            <a:r>
              <a:rPr lang="es-ES_tradnl" sz="1050" dirty="0" smtClean="0">
                <a:latin typeface="Monaco"/>
              </a:rPr>
              <a:t>: AND: Servicios RICA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UCO_UHU.Ch14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RICA.OCH19305</a:t>
            </a:r>
            <a:r>
              <a:rPr lang="es-ES_tradnl" sz="1050" dirty="0" smtClean="0">
                <a:latin typeface="Monaco"/>
              </a:rPr>
              <a:t>: AND: Servicios RICA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CICA_TELMAD.P1</a:t>
            </a:r>
            <a:r>
              <a:rPr lang="es-ES_tradnl" sz="1050" dirty="0" smtClean="0">
                <a:latin typeface="Monaco"/>
              </a:rPr>
              <a:t>_</a:t>
            </a:r>
            <a:r>
              <a:rPr lang="es-ES_tradnl" sz="1050" dirty="0" err="1" smtClean="0">
                <a:latin typeface="Monaco"/>
              </a:rPr>
              <a:t>FIWAT.OCH19375</a:t>
            </a:r>
            <a:r>
              <a:rPr lang="es-ES_tradnl" sz="1050" dirty="0" smtClean="0">
                <a:latin typeface="Monaco"/>
              </a:rPr>
              <a:t>: PROYECTOS: FIWARE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CICA_TELMAD.VL1</a:t>
            </a:r>
            <a:r>
              <a:rPr lang="es-ES_tradnl" sz="1050" dirty="0" smtClean="0">
                <a:latin typeface="Monaco"/>
              </a:rPr>
              <a:t>.OCH19295: VPNL2: Servicios L2 AND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CICA_UM.VL1</a:t>
            </a:r>
            <a:r>
              <a:rPr lang="es-ES_tradnl" sz="1050" dirty="0" smtClean="0">
                <a:latin typeface="Monaco"/>
              </a:rPr>
              <a:t>.OCH19300: VPNL2: Servicios L2 MUR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CICA_CIEMAT.IP1</a:t>
            </a:r>
            <a:r>
              <a:rPr lang="es-ES_tradnl" sz="1050" dirty="0" smtClean="0">
                <a:latin typeface="Monaco"/>
              </a:rPr>
              <a:t>.OCH19475: TRONCAL IP: CICA-CIEMAT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CICA_CIEMAT.IP2</a:t>
            </a:r>
            <a:r>
              <a:rPr lang="es-ES_tradnl" sz="1050" dirty="0" smtClean="0">
                <a:latin typeface="Monaco"/>
              </a:rPr>
              <a:t>.OCH19480: TRONCAL IP: CICA-CIEMAT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CICA_CIEMAT.IP3</a:t>
            </a:r>
            <a:r>
              <a:rPr lang="es-ES_tradnl" sz="1050" dirty="0" smtClean="0">
                <a:latin typeface="Monaco"/>
              </a:rPr>
              <a:t>.OCH19485: TRONCAL IP: CICA-CIEMAT</a:t>
            </a: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	</a:t>
            </a:r>
            <a:r>
              <a:rPr lang="es-ES_tradnl" sz="1050" dirty="0" err="1" smtClean="0">
                <a:latin typeface="Monaco"/>
              </a:rPr>
              <a:t>CICA_CIEMAT.IP4</a:t>
            </a:r>
            <a:r>
              <a:rPr lang="es-ES_tradnl" sz="1050" dirty="0" smtClean="0">
                <a:latin typeface="Monaco"/>
              </a:rPr>
              <a:t>.OCH19490: TRONCAL IP: CICA-CIEMAT</a:t>
            </a:r>
          </a:p>
          <a:p>
            <a:pPr>
              <a:buNone/>
            </a:pPr>
            <a:endParaRPr lang="es-ES_tradnl" sz="1050" dirty="0" smtClean="0">
              <a:latin typeface="Monaco"/>
            </a:endParaRPr>
          </a:p>
          <a:p>
            <a:pPr>
              <a:buNone/>
            </a:pPr>
            <a:r>
              <a:rPr lang="es-ES_tradnl" sz="1050" dirty="0" err="1" smtClean="0">
                <a:latin typeface="Monaco"/>
              </a:rPr>
              <a:t>DESCRIPCION:Tras</a:t>
            </a:r>
            <a:r>
              <a:rPr lang="es-ES_tradnl" sz="1050" dirty="0" smtClean="0">
                <a:latin typeface="Monaco"/>
              </a:rPr>
              <a:t> la realización de los empalmes de fibras, el servicio queda restablecido.</a:t>
            </a:r>
          </a:p>
          <a:p>
            <a:pPr>
              <a:buNone/>
            </a:pPr>
            <a:endParaRPr lang="es-ES_tradnl" sz="1050" dirty="0" smtClean="0">
              <a:latin typeface="Monaco"/>
            </a:endParaRPr>
          </a:p>
          <a:p>
            <a:pPr>
              <a:buNone/>
            </a:pPr>
            <a:r>
              <a:rPr lang="es-ES_tradnl" sz="1050" dirty="0" smtClean="0">
                <a:latin typeface="Monaco"/>
              </a:rPr>
              <a:t>TICKET CERRADO.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Cambios en procedimientos</a:t>
            </a: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>
          <a:xfrm>
            <a:off x="287338" y="796925"/>
            <a:ext cx="8229600" cy="5445022"/>
          </a:xfrm>
        </p:spPr>
        <p:txBody>
          <a:bodyPr/>
          <a:lstStyle/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OPS =&gt; Único punto de contacto para instituciones</a:t>
            </a: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Institución como alojador de PdPs</a:t>
            </a:r>
          </a:p>
          <a:p>
            <a:pPr lvl="1" eaLnBrk="1" hangingPunct="1"/>
            <a:r>
              <a:rPr lang="es-ES" sz="2400" dirty="0" smtClean="0">
                <a:ea typeface="ＭＳ Ｐゴシック" pitchFamily="-1" charset="-128"/>
                <a:cs typeface="ＭＳ Ｐゴシック" pitchFamily="-1" charset="-128"/>
              </a:rPr>
              <a:t>Accesos</a:t>
            </a:r>
          </a:p>
          <a:p>
            <a:pPr lvl="1" eaLnBrk="1" hangingPunct="1"/>
            <a:r>
              <a:rPr lang="es-ES" sz="2400" dirty="0" smtClean="0">
                <a:ea typeface="ＭＳ Ｐゴシック" pitchFamily="-1" charset="-128"/>
                <a:cs typeface="ＭＳ Ｐゴシック" pitchFamily="-1" charset="-128"/>
              </a:rPr>
              <a:t>Condiciones ambientales / suministro eléctrico</a:t>
            </a:r>
          </a:p>
          <a:p>
            <a:pPr lvl="1" eaLnBrk="1" hangingPunct="1">
              <a:buNone/>
            </a:pPr>
            <a:endParaRPr lang="es-ES" sz="1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Institución como usuario</a:t>
            </a:r>
          </a:p>
          <a:p>
            <a:pPr lvl="1" eaLnBrk="1" hangingPunct="1"/>
            <a:r>
              <a:rPr lang="es-ES" sz="2400" dirty="0" smtClean="0">
                <a:ea typeface="ＭＳ Ｐゴシック" pitchFamily="-1" charset="-128"/>
                <a:cs typeface="ＭＳ Ｐゴシック" pitchFamily="-1" charset="-128"/>
              </a:rPr>
              <a:t>Incidencias servicio transporte 10G</a:t>
            </a:r>
          </a:p>
          <a:p>
            <a:pPr lvl="1" eaLnBrk="1" hangingPunct="1"/>
            <a:r>
              <a:rPr lang="es-ES" sz="2400" dirty="0" smtClean="0">
                <a:ea typeface="ＭＳ Ｐゴシック" pitchFamily="-1" charset="-128"/>
                <a:cs typeface="ＭＳ Ｐゴシック" pitchFamily="-1" charset="-128"/>
              </a:rPr>
              <a:t>Incidencias servicio de conectividad IP</a:t>
            </a:r>
          </a:p>
          <a:p>
            <a:pPr lvl="2" eaLnBrk="1" hangingPunct="1"/>
            <a:r>
              <a:rPr lang="es-ES" sz="2400" dirty="0" smtClean="0">
                <a:ea typeface="ＭＳ Ｐゴシック" pitchFamily="-1" charset="-128"/>
                <a:cs typeface="ＭＳ Ｐゴシック" pitchFamily="-1" charset="-128"/>
              </a:rPr>
              <a:t>Origen extremo institución: </a:t>
            </a:r>
          </a:p>
          <a:p>
            <a:pPr lvl="3" eaLnBrk="1" hangingPunct="1"/>
            <a:r>
              <a:rPr lang="es-ES" sz="2000" dirty="0" smtClean="0">
                <a:ea typeface="ＭＳ Ｐゴシック" pitchFamily="-1" charset="-128"/>
                <a:cs typeface="ＭＳ Ｐゴシック" pitchFamily="-1" charset="-128"/>
              </a:rPr>
              <a:t>Notificación por correo</a:t>
            </a:r>
          </a:p>
          <a:p>
            <a:pPr lvl="3" eaLnBrk="1" hangingPunct="1"/>
            <a:r>
              <a:rPr lang="es-ES" sz="2000" dirty="0" smtClean="0">
                <a:ea typeface="ＭＳ Ｐゴシック" pitchFamily="-1" charset="-128"/>
                <a:cs typeface="ＭＳ Ｐゴシック" pitchFamily="-1" charset="-128"/>
              </a:rPr>
              <a:t>Cierre al siguiente día laborable si no ha habido respuesta</a:t>
            </a:r>
          </a:p>
          <a:p>
            <a:pPr lvl="1" eaLnBrk="1" hangingPunct="1"/>
            <a:r>
              <a:rPr lang="es-ES" sz="2400" dirty="0" smtClean="0">
                <a:ea typeface="ＭＳ Ｐゴシック" pitchFamily="-1" charset="-128"/>
                <a:cs typeface="ＭＳ Ｐゴシック" pitchFamily="-1" charset="-128"/>
              </a:rPr>
              <a:t>Otras incidencias / consultas</a:t>
            </a: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Puesta en marcha del servicio</a:t>
            </a: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Dic ’13 – Feb ’14: Definición / revisión de procedimientos</a:t>
            </a:r>
          </a:p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Mar ’14 -  Abr ’14: Comienzo primeras tareas supervisadas</a:t>
            </a:r>
          </a:p>
          <a:p>
            <a:pPr lvl="1"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Tareas internas del NOC</a:t>
            </a:r>
          </a:p>
          <a:p>
            <a:pPr lvl="1"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Gestión de tickets de red</a:t>
            </a:r>
          </a:p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May ’14: Gestión de incidencias con proveedores</a:t>
            </a:r>
          </a:p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Jul ’14: Atención a usuarios </a:t>
            </a:r>
          </a:p>
          <a:p>
            <a:pPr eaLnBrk="1" hangingPunct="1"/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marL="342900" lvl="2" indent="-342900" eaLnBrk="1" hangingPunct="1">
              <a:buSzPct val="90000"/>
              <a:buFont typeface="Lucida Grande" pitchFamily="-1" charset="0"/>
              <a:buChar char="●"/>
            </a:pPr>
            <a:endParaRPr lang="es-ES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pitchFamily="-1" charset="-128"/>
                <a:cs typeface="ＭＳ Ｐゴシック" pitchFamily="-1" charset="-128"/>
              </a:rPr>
              <a:t>Punto de contacto</a:t>
            </a:r>
          </a:p>
        </p:txBody>
      </p:sp>
      <p:sp>
        <p:nvSpPr>
          <p:cNvPr id="25603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Correo electrónico:</a:t>
            </a:r>
          </a:p>
          <a:p>
            <a:pPr lvl="1"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  <a:hlinkClick r:id="rId3"/>
              </a:rPr>
              <a:t>iris</a:t>
            </a:r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  <a:hlinkClick r:id="rId3"/>
              </a:rPr>
              <a:t>-nd@rediris.es</a:t>
            </a:r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 (RT para incidencias y peticiones)</a:t>
            </a:r>
          </a:p>
          <a:p>
            <a:pPr lvl="1" eaLnBrk="1" hangingPunct="1"/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  <a:hlinkClick r:id="rId4"/>
              </a:rPr>
              <a:t>ops@rediris.es</a:t>
            </a:r>
            <a:r>
              <a:rPr lang="es-ES" sz="2800" dirty="0" smtClean="0">
                <a:ea typeface="ＭＳ Ｐゴシック" pitchFamily="-1" charset="-128"/>
                <a:cs typeface="ＭＳ Ｐゴシック" pitchFamily="-1" charset="-128"/>
              </a:rPr>
              <a:t> (fuera de RT para gestión de accesos a PdPs)</a:t>
            </a:r>
          </a:p>
          <a:p>
            <a:pPr lvl="2" eaLnBrk="1" hangingPunct="1"/>
            <a:r>
              <a:rPr lang="es-ES" sz="2400" dirty="0" smtClean="0">
                <a:ea typeface="ＭＳ Ｐゴシック" pitchFamily="-1" charset="-128"/>
                <a:cs typeface="ＭＳ Ｐゴシック" pitchFamily="-1" charset="-128"/>
              </a:rPr>
              <a:t>En estudio integrarlo en RT a futuro</a:t>
            </a:r>
          </a:p>
          <a:p>
            <a:pPr lvl="2" eaLnBrk="1" hangingPunct="1"/>
            <a:endParaRPr lang="es-ES" sz="24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http://</a:t>
            </a:r>
            <a:r>
              <a:rPr lang="es-ES_tradnl" sz="2800" dirty="0" err="1" smtClean="0">
                <a:ea typeface="ＭＳ Ｐゴシック" pitchFamily="-1" charset="-128"/>
                <a:cs typeface="ＭＳ Ｐゴシック" pitchFamily="-1" charset="-128"/>
              </a:rPr>
              <a:t>www.rediris.es</a:t>
            </a: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/servicios/</a:t>
            </a:r>
            <a:r>
              <a:rPr lang="es-ES_tradnl" sz="2800" dirty="0" err="1" smtClean="0">
                <a:ea typeface="ＭＳ Ｐゴシック" pitchFamily="-1" charset="-128"/>
                <a:cs typeface="ＭＳ Ｐゴシック" pitchFamily="-1" charset="-128"/>
              </a:rPr>
              <a:t>noc</a:t>
            </a:r>
            <a:r>
              <a:rPr lang="es-ES_tradnl" sz="2800" dirty="0" smtClean="0">
                <a:ea typeface="ＭＳ Ｐゴシック" pitchFamily="-1" charset="-128"/>
                <a:cs typeface="ＭＳ Ｐゴシック" pitchFamily="-1" charset="-128"/>
              </a:rPr>
              <a:t>/</a:t>
            </a:r>
            <a:r>
              <a:rPr lang="es-ES_tradnl" sz="2800" dirty="0" err="1" smtClean="0">
                <a:ea typeface="ＭＳ Ｐゴシック" pitchFamily="-1" charset="-128"/>
                <a:cs typeface="ＭＳ Ｐゴシック" pitchFamily="-1" charset="-128"/>
              </a:rPr>
              <a:t>acceso.html</a:t>
            </a: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2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0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/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  <a:p>
            <a:pPr lvl="1" eaLnBrk="1" hangingPunct="1">
              <a:buNone/>
            </a:pPr>
            <a:endParaRPr lang="es-ES" sz="2800" dirty="0" smtClean="0"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516938" y="6407150"/>
            <a:ext cx="495300" cy="365125"/>
          </a:xfrm>
        </p:spPr>
        <p:txBody>
          <a:bodyPr/>
          <a:lstStyle/>
          <a:p>
            <a:pPr>
              <a:defRPr/>
            </a:pPr>
            <a:fld id="{D429FE62-A2BE-0D41-89C9-EFFF4DF9B8E8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RedIRIS-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plantilla_RedIRIS-2011.pot</Template>
  <TotalTime>29392</TotalTime>
  <Words>939</Words>
  <Application>Microsoft Macintosh PowerPoint</Application>
  <PresentationFormat>Presentación en pantalla (4:3)</PresentationFormat>
  <Paragraphs>155</Paragraphs>
  <Slides>10</Slides>
  <Notes>9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plantilla_RedIRIS-2011</vt:lpstr>
      <vt:lpstr>Externalización OPS (Nivel 1)  maribel.cosin@rediris.es </vt:lpstr>
      <vt:lpstr>¿Por qué OPS?</vt:lpstr>
      <vt:lpstr>Los diversos actores</vt:lpstr>
      <vt:lpstr>Grupos del área de red</vt:lpstr>
      <vt:lpstr>Descripción del servicio</vt:lpstr>
      <vt:lpstr>Revisión de tickets</vt:lpstr>
      <vt:lpstr>Cambios en procedimientos</vt:lpstr>
      <vt:lpstr>Puesta en marcha del servicio</vt:lpstr>
      <vt:lpstr>Punto de contacto</vt:lpstr>
      <vt:lpstr>Preguntas</vt:lpstr>
    </vt:vector>
  </TitlesOfParts>
  <Company>RedIRIS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Maribel Cosín</dc:creator>
  <cp:lastModifiedBy>Maribel Cosín</cp:lastModifiedBy>
  <cp:revision>95</cp:revision>
  <dcterms:created xsi:type="dcterms:W3CDTF">2014-06-05T09:10:39Z</dcterms:created>
  <dcterms:modified xsi:type="dcterms:W3CDTF">2014-06-05T09:49:26Z</dcterms:modified>
</cp:coreProperties>
</file>