
<file path=[Content_Types].xml><?xml version="1.0" encoding="utf-8"?>
<Types xmlns="http://schemas.openxmlformats.org/package/2006/content-types">
  <Override PartName="/ppt/notesSlides/notesSlide5.xml" ContentType="application/vnd.openxmlformats-officedocument.presentationml.notesSlide+xml"/>
  <Override PartName="/ppt/slideLayouts/slideLayout1.xml" ContentType="application/vnd.openxmlformats-officedocument.presentationml.slideLayout+xml"/>
  <Default Extension="png" ContentType="image/png"/>
  <Default Extension="rels" ContentType="application/vnd.openxmlformats-package.relationships+xml"/>
  <Default Extension="jpeg" ContentType="image/jpeg"/>
  <Default Extension="xml" ContentType="application/xml"/>
  <Override PartName="/ppt/slides/slide9.xml" ContentType="application/vnd.openxmlformats-officedocument.presentationml.slide+xml"/>
  <Override PartName="/ppt/notesSlides/notesSlide3.xml" ContentType="application/vnd.openxmlformats-officedocument.presentationml.notesSlide+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8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notesSlides/notesSlide6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Default Extension="bin" ContentType="application/vnd.openxmlformats-officedocument.presentationml.printerSettings"/>
  <Override PartName="/ppt/notesSlides/notesSlide4.xml" ContentType="application/vnd.openxmlformats-officedocument.presentationml.notesSlide+xml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notesSlides/notesSlide2.xml" ContentType="application/vnd.openxmlformats-officedocument.presentationml.notesSlide+xml"/>
  <Override PartName="/ppt/notesSlides/notesSlide9.xml" ContentType="application/vnd.openxmlformats-officedocument.presentationml.notesSlide+xml"/>
  <Override PartName="/ppt/handoutMasters/handoutMaster1.xml" ContentType="application/vnd.openxmlformats-officedocument.presentationml.handoutMaster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theme/theme3.xml" ContentType="application/vnd.openxmlformats-officedocument.theme+xml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notesSlides/notesSlide7.xml" ContentType="application/vnd.openxmlformats-officedocument.presentationml.notesSlide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316" r:id="rId2"/>
    <p:sldId id="317" r:id="rId3"/>
    <p:sldId id="326" r:id="rId4"/>
    <p:sldId id="318" r:id="rId5"/>
    <p:sldId id="311" r:id="rId6"/>
    <p:sldId id="320" r:id="rId7"/>
    <p:sldId id="305" r:id="rId8"/>
    <p:sldId id="291" r:id="rId9"/>
    <p:sldId id="315" r:id="rId10"/>
    <p:sldId id="331" r:id="rId11"/>
  </p:sldIdLst>
  <p:sldSz cx="9144000" cy="6858000" type="screen4x3"/>
  <p:notesSz cx="6858000" cy="9144000"/>
  <p:defaultTextStyle>
    <a:defPPr>
      <a:defRPr lang="es-ES_tradnl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3B8C82"/>
    <a:srgbClr val="F28986"/>
    <a:srgbClr val="ECCE57"/>
    <a:srgbClr val="005D6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81206" autoAdjust="0"/>
  </p:normalViewPr>
  <p:slideViewPr>
    <p:cSldViewPr snapToGrid="0" snapToObjects="1">
      <p:cViewPr varScale="1">
        <p:scale>
          <a:sx n="83" d="100"/>
          <a:sy n="83" d="100"/>
        </p:scale>
        <p:origin x="-107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handoutMaster" Target="handoutMasters/handoutMaster1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6EBB394A-972E-0642-9934-73552F0FF4F7}" type="datetime1">
              <a:rPr lang="es-ES_tradnl"/>
              <a:pPr>
                <a:defRPr/>
              </a:pPr>
              <a:t>5/6/14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BE773A43-71BB-9B4D-AC18-445334113287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28622448-91CA-524B-978D-1A9701798CA8}" type="datetime1">
              <a:rPr lang="es-ES_tradnl"/>
              <a:pPr>
                <a:defRPr/>
              </a:pPr>
              <a:t>5/6/14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 smtClean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noProof="0" smtClean="0"/>
              <a:t>Haga clic para modificar el estilo de texto del patrón</a:t>
            </a:r>
          </a:p>
          <a:p>
            <a:pPr lvl="1"/>
            <a:r>
              <a:rPr lang="es-ES_tradnl" noProof="0" smtClean="0"/>
              <a:t>Segundo nivel</a:t>
            </a:r>
          </a:p>
          <a:p>
            <a:pPr lvl="2"/>
            <a:r>
              <a:rPr lang="es-ES_tradnl" noProof="0" smtClean="0"/>
              <a:t>Tercer nivel</a:t>
            </a:r>
          </a:p>
          <a:p>
            <a:pPr lvl="3"/>
            <a:r>
              <a:rPr lang="es-ES_tradnl" noProof="0" smtClean="0"/>
              <a:t>Cuarto nivel</a:t>
            </a:r>
          </a:p>
          <a:p>
            <a:pPr lvl="4"/>
            <a:r>
              <a:rPr lang="es-ES_tradnl" noProof="0" smtClean="0"/>
              <a:t>Quinto nivel</a:t>
            </a:r>
            <a:endParaRPr lang="es-ES" noProof="0" smtClean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C63A4840-B952-D344-A6EF-668011B1D609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" charset="-128"/>
        <a:cs typeface="ＭＳ Ｐゴシック" pitchFamily="-1" charset="-128"/>
      </a:defRPr>
    </a:lvl1pPr>
    <a:lvl2pPr marL="4572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" charset="-128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" charset="-128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" charset="-128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_tradnl" dirty="0" smtClean="0"/>
              <a:t>En el año 2005 se monta el equipo de OPS.</a:t>
            </a:r>
            <a:r>
              <a:rPr lang="es-ES_tradnl" baseline="0" dirty="0" smtClean="0"/>
              <a:t> En el área de red existe una gran carga de trabajo debido sobre todo al crecimiento y evolución de la infraestructura, y también a la necesidad de ir participando en nuevos proyectos que surgen, nacionales e internacionales. Se decide montar este grupo para que realice tareas de operación básicas y muy sistemáticas, que tenemos ya </a:t>
            </a:r>
            <a:r>
              <a:rPr lang="es-ES_tradnl" baseline="0" dirty="0" err="1" smtClean="0"/>
              <a:t>procedimentadas</a:t>
            </a:r>
            <a:r>
              <a:rPr lang="es-ES_tradnl" baseline="0" dirty="0" smtClean="0"/>
              <a:t>, y que suponga además un punto de acceso a las instituciones.</a:t>
            </a:r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3A4840-B952-D344-A6EF-668011B1D609}" type="slidenum">
              <a:rPr lang="es-ES" smtClean="0"/>
              <a:pPr>
                <a:defRPr/>
              </a:pPr>
              <a:t>2</a:t>
            </a:fld>
            <a:endParaRPr 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3A4840-B952-D344-A6EF-668011B1D609}" type="slidenum">
              <a:rPr lang="es-ES" smtClean="0"/>
              <a:pPr>
                <a:defRPr/>
              </a:pPr>
              <a:t>3</a:t>
            </a:fld>
            <a:endParaRPr 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3A4840-B952-D344-A6EF-668011B1D609}" type="slidenum">
              <a:rPr lang="es-ES" smtClean="0"/>
              <a:pPr>
                <a:defRPr/>
              </a:pPr>
              <a:t>4</a:t>
            </a:fld>
            <a:endParaRPr 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baseline="0" dirty="0" smtClean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3A4840-B952-D344-A6EF-668011B1D609}" type="slidenum">
              <a:rPr lang="es-ES" smtClean="0"/>
              <a:pPr>
                <a:defRPr/>
              </a:pPr>
              <a:t>5</a:t>
            </a:fld>
            <a:endParaRPr lang="es-E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3A4840-B952-D344-A6EF-668011B1D609}" type="slidenum">
              <a:rPr lang="es-ES" smtClean="0"/>
              <a:pPr>
                <a:defRPr/>
              </a:pPr>
              <a:t>6</a:t>
            </a:fld>
            <a:endParaRPr lang="es-E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_tradnl" dirty="0" smtClean="0"/>
              <a:t>La</a:t>
            </a:r>
            <a:r>
              <a:rPr lang="es-ES_tradnl" baseline="0" dirty="0" smtClean="0"/>
              <a:t> institución tiene dos roles, como alojador del PdP de RedIRIS, para lo cuál unificamos también el punto de contacto, y OPS se encargará de gestionar accesos y de contactar para obtener información acerca de condiciones ambientales o suministro eléctrico.</a:t>
            </a:r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3A4840-B952-D344-A6EF-668011B1D609}" type="slidenum">
              <a:rPr lang="es-ES" smtClean="0"/>
              <a:pPr>
                <a:defRPr/>
              </a:pPr>
              <a:t>7</a:t>
            </a:fld>
            <a:endParaRPr lang="es-E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baseline="0" dirty="0" smtClean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3A4840-B952-D344-A6EF-668011B1D609}" type="slidenum">
              <a:rPr lang="es-ES" smtClean="0"/>
              <a:pPr>
                <a:defRPr/>
              </a:pPr>
              <a:t>8</a:t>
            </a:fld>
            <a:endParaRPr lang="es-E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baseline="0" dirty="0" smtClean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3A4840-B952-D344-A6EF-668011B1D609}" type="slidenum">
              <a:rPr lang="es-ES" smtClean="0"/>
              <a:pPr>
                <a:defRPr/>
              </a:pPr>
              <a:t>9</a:t>
            </a:fld>
            <a:endParaRPr lang="es-E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baseline="0" dirty="0" smtClean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3A4840-B952-D344-A6EF-668011B1D609}" type="slidenum">
              <a:rPr lang="es-ES" smtClean="0"/>
              <a:pPr>
                <a:defRPr/>
              </a:pPr>
              <a:t>10</a:t>
            </a:fld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964105"/>
            <a:ext cx="7772400" cy="1951011"/>
          </a:xfrm>
        </p:spPr>
        <p:txBody>
          <a:bodyPr/>
          <a:lstStyle>
            <a:lvl1pPr algn="ctr">
              <a:defRPr sz="4400"/>
            </a:lvl1pPr>
          </a:lstStyle>
          <a:p>
            <a:r>
              <a:rPr lang="es-ES_tradnl" dirty="0" smtClean="0"/>
              <a:t>Clic para editar título</a:t>
            </a:r>
            <a:endParaRPr lang="es-ES_tradnl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4229372"/>
            <a:ext cx="6400800" cy="140942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dirty="0" smtClean="0"/>
              <a:t>Haga clic para modificar el estilo de subtítulo del patrón</a:t>
            </a:r>
            <a:endParaRPr lang="es-ES_tradnl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7CFD26-A8CD-6940-868B-46C9442B2423}" type="datetime1">
              <a:rPr lang="es-ES_tradnl"/>
              <a:pPr>
                <a:defRPr/>
              </a:pPr>
              <a:t>5/6/14</a:t>
            </a:fld>
            <a:endParaRPr lang="es-ES_tradnl"/>
          </a:p>
        </p:txBody>
      </p:sp>
      <p:sp>
        <p:nvSpPr>
          <p:cNvPr id="5" name="Marcador de número de diapositiva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E7A9CD-3DD6-DE4D-8D4A-F689B9DCED88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851111"/>
            <a:ext cx="5486400" cy="387646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_tradnl" noProof="0" dirty="0" smtClean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1CCD713-F7DE-B548-BF8A-A0CEA5174DCC}" type="datetime1">
              <a:rPr lang="es-ES_tradnl"/>
              <a:pPr>
                <a:defRPr/>
              </a:pPr>
              <a:t>5/6/14</a:t>
            </a:fld>
            <a:endParaRPr lang="es-ES_tradnl"/>
          </a:p>
        </p:txBody>
      </p:sp>
      <p:sp>
        <p:nvSpPr>
          <p:cNvPr id="6" name="Marcador de número de diapositiva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8F9D8E-EEF7-7A47-A6B1-E1529F42EF0E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  <p:sp>
        <p:nvSpPr>
          <p:cNvPr id="7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3"/>
          <p:cNvSpPr>
            <a:spLocks noChangeShapeType="1"/>
          </p:cNvSpPr>
          <p:nvPr userDrawn="1"/>
        </p:nvSpPr>
        <p:spPr bwMode="auto">
          <a:xfrm>
            <a:off x="250825" y="692150"/>
            <a:ext cx="8767763" cy="0"/>
          </a:xfrm>
          <a:prstGeom prst="line">
            <a:avLst/>
          </a:prstGeom>
          <a:noFill/>
          <a:ln w="9525">
            <a:solidFill>
              <a:srgbClr val="7F7F7F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_tradnl">
              <a:latin typeface="+mn-lt"/>
              <a:ea typeface="+mn-ea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E63CC9F-6D6B-3746-8202-ED54BA572C0D}" type="datetime1">
              <a:rPr lang="es-ES_tradnl"/>
              <a:pPr>
                <a:defRPr/>
              </a:pPr>
              <a:t>5/6/14</a:t>
            </a:fld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4F5E7E-0C1C-5F45-A483-C3B0FF0941C0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  <p:sp>
        <p:nvSpPr>
          <p:cNvPr id="7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692150"/>
            <a:ext cx="2057400" cy="5434013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692150"/>
            <a:ext cx="6019800" cy="5434013"/>
          </a:xfrm>
        </p:spPr>
        <p:txBody>
          <a:bodyPr vert="eaVert"/>
          <a:lstStyle/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lang="es-ES_tradnl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5C25925-8971-B344-A606-C1B6FD575B28}" type="datetime1">
              <a:rPr lang="es-ES_tradnl"/>
              <a:pPr>
                <a:defRPr/>
              </a:pPr>
              <a:t>5/6/14</a:t>
            </a:fld>
            <a:endParaRPr lang="es-ES_tradnl"/>
          </a:p>
        </p:txBody>
      </p:sp>
      <p:sp>
        <p:nvSpPr>
          <p:cNvPr id="5" name="Marcador de número de diapositiva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B7B884-9488-1B49-B200-6F1426338D13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Contraporta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>
            <a:spLocks noChangeArrowheads="1"/>
          </p:cNvSpPr>
          <p:nvPr userDrawn="1"/>
        </p:nvSpPr>
        <p:spPr bwMode="auto">
          <a:xfrm>
            <a:off x="1397000" y="1447800"/>
            <a:ext cx="63881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s-ES_tradnl" sz="6000" b="1" dirty="0">
                <a:solidFill>
                  <a:schemeClr val="accent5">
                    <a:lumMod val="75000"/>
                  </a:schemeClr>
                </a:solidFill>
                <a:latin typeface="+mn-lt"/>
                <a:ea typeface="ＭＳ Ｐゴシック" charset="-128"/>
                <a:cs typeface="ＭＳ Ｐゴシック" charset="-128"/>
              </a:rPr>
              <a:t>¡Muchas gracias!</a:t>
            </a:r>
          </a:p>
        </p:txBody>
      </p:sp>
      <p:pic>
        <p:nvPicPr>
          <p:cNvPr id="4" name="Imagen 6" descr="logo-RedIRIS.tif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2133600" y="2919413"/>
            <a:ext cx="4903788" cy="1582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uadroTexto 4"/>
          <p:cNvSpPr>
            <a:spLocks noChangeArrowheads="1"/>
          </p:cNvSpPr>
          <p:nvPr userDrawn="1"/>
        </p:nvSpPr>
        <p:spPr bwMode="auto">
          <a:xfrm flipV="1">
            <a:off x="4470400" y="4973638"/>
            <a:ext cx="4356100" cy="93662"/>
          </a:xfrm>
          <a:custGeom>
            <a:avLst/>
            <a:gdLst>
              <a:gd name="T0" fmla="*/ 0 w 8991600"/>
              <a:gd name="T1" fmla="*/ 0 h 369332"/>
              <a:gd name="T2" fmla="*/ 11187347 w 8991600"/>
              <a:gd name="T3" fmla="*/ 0 h 369332"/>
              <a:gd name="T4" fmla="*/ 11187347 w 8991600"/>
              <a:gd name="T5" fmla="*/ 0 h 369332"/>
              <a:gd name="T6" fmla="*/ 0 w 8991600"/>
              <a:gd name="T7" fmla="*/ 0 h 369332"/>
              <a:gd name="T8" fmla="*/ 0 w 8991600"/>
              <a:gd name="T9" fmla="*/ 0 h 3693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991600"/>
              <a:gd name="T16" fmla="*/ 0 h 369332"/>
              <a:gd name="T17" fmla="*/ 8991600 w 8991600"/>
              <a:gd name="T18" fmla="*/ 369332 h 3693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991600" h="369332">
                <a:moveTo>
                  <a:pt x="0" y="0"/>
                </a:moveTo>
                <a:lnTo>
                  <a:pt x="8991600" y="0"/>
                </a:lnTo>
                <a:lnTo>
                  <a:pt x="8991600" y="369332"/>
                </a:lnTo>
                <a:lnTo>
                  <a:pt x="0" y="369332"/>
                </a:lnTo>
                <a:lnTo>
                  <a:pt x="0" y="0"/>
                </a:lnTo>
                <a:close/>
              </a:path>
            </a:pathLst>
          </a:custGeom>
          <a:solidFill>
            <a:srgbClr val="F1C835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 lang="es-ES_tradnl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6" name="Subtítulo 2"/>
          <p:cNvSpPr txBox="1">
            <a:spLocks/>
          </p:cNvSpPr>
          <p:nvPr userDrawn="1"/>
        </p:nvSpPr>
        <p:spPr>
          <a:xfrm>
            <a:off x="3271044" y="4600904"/>
            <a:ext cx="5415756" cy="554694"/>
          </a:xfrm>
          <a:prstGeom prst="rect">
            <a:avLst/>
          </a:prstGeom>
          <a:effectLst/>
        </p:spPr>
        <p:txBody>
          <a:bodyPr>
            <a:normAutofit/>
            <a:scene3d>
              <a:camera prst="orthographicFront"/>
              <a:lightRig rig="chilly" dir="t"/>
            </a:scene3d>
            <a:sp3d extrusionH="6350">
              <a:extrusionClr>
                <a:schemeClr val="bg1"/>
              </a:extrusionClr>
            </a:sp3d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buSzPct val="80000"/>
              <a:buFont typeface="Wingdings" pitchFamily="2" charset="2"/>
              <a:buNone/>
              <a:defRPr/>
            </a:pPr>
            <a:r>
              <a:rPr lang="es-ES_tradnl" sz="2000" b="1" i="1" dirty="0">
                <a:gradFill>
                  <a:gsLst>
                    <a:gs pos="5000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rPr>
              <a:t>Más de 20 años al servicio de la investigación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7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8CD8DD2-00FC-F149-8FAE-AC51EDDCB716}" type="datetime1">
              <a:rPr lang="es-ES_tradnl"/>
              <a:pPr>
                <a:defRPr/>
              </a:pPr>
              <a:t>5/6/14</a:t>
            </a:fld>
            <a:endParaRPr lang="es-ES_tradnl"/>
          </a:p>
        </p:txBody>
      </p:sp>
      <p:sp>
        <p:nvSpPr>
          <p:cNvPr id="8" name="Marcador de número de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3478BA-AD0E-7244-8C84-8276E5DF1151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5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3"/>
          <p:cNvSpPr>
            <a:spLocks noChangeShapeType="1"/>
          </p:cNvSpPr>
          <p:nvPr userDrawn="1"/>
        </p:nvSpPr>
        <p:spPr bwMode="auto">
          <a:xfrm>
            <a:off x="250825" y="692150"/>
            <a:ext cx="8767763" cy="0"/>
          </a:xfrm>
          <a:prstGeom prst="line">
            <a:avLst/>
          </a:prstGeom>
          <a:noFill/>
          <a:ln w="9525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_tradnl">
              <a:latin typeface="+mn-lt"/>
              <a:ea typeface="+mn-ea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7338" y="0"/>
            <a:ext cx="6704012" cy="692150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C2D2755-BF9D-4C45-85E3-CC62B122AA28}" type="datetime1">
              <a:rPr lang="es-ES_tradnl"/>
              <a:pPr>
                <a:defRPr/>
              </a:pPr>
              <a:t>5/6/14</a:t>
            </a:fld>
            <a:endParaRPr lang="es-ES_tradnl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9FE62-A2BE-0D41-89C9-EFFF4DF9B8E8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6B86F51-01A3-0A4B-945A-793C68A1F7CE}" type="datetime1">
              <a:rPr lang="es-ES_tradnl"/>
              <a:pPr>
                <a:defRPr/>
              </a:pPr>
              <a:t>5/6/14</a:t>
            </a:fld>
            <a:endParaRPr lang="es-ES_tradnl"/>
          </a:p>
        </p:txBody>
      </p:sp>
      <p:sp>
        <p:nvSpPr>
          <p:cNvPr id="5" name="Marcador de número de diapositiva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8B712A-E79A-814C-BB0C-D86989C3FE7F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3"/>
          <p:cNvSpPr>
            <a:spLocks noChangeShapeType="1"/>
          </p:cNvSpPr>
          <p:nvPr userDrawn="1"/>
        </p:nvSpPr>
        <p:spPr bwMode="auto">
          <a:xfrm>
            <a:off x="250825" y="692150"/>
            <a:ext cx="8767763" cy="0"/>
          </a:xfrm>
          <a:prstGeom prst="line">
            <a:avLst/>
          </a:prstGeom>
          <a:noFill/>
          <a:ln w="9525">
            <a:solidFill>
              <a:srgbClr val="7F7F7F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_tradnl">
              <a:latin typeface="+mn-lt"/>
              <a:ea typeface="+mn-ea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864206"/>
            <a:ext cx="4038600" cy="526195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864206"/>
            <a:ext cx="4038600" cy="526195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6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61F7D8C-0803-F846-A3DC-045DC5076D7D}" type="datetime1">
              <a:rPr lang="es-ES_tradnl"/>
              <a:pPr>
                <a:defRPr/>
              </a:pPr>
              <a:t>5/6/14</a:t>
            </a:fld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A27DAE-2003-2D4C-8FB1-63161DAAEAC3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  <p:sp>
        <p:nvSpPr>
          <p:cNvPr id="8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ine 3"/>
          <p:cNvSpPr>
            <a:spLocks noChangeShapeType="1"/>
          </p:cNvSpPr>
          <p:nvPr userDrawn="1"/>
        </p:nvSpPr>
        <p:spPr bwMode="auto">
          <a:xfrm>
            <a:off x="250825" y="692150"/>
            <a:ext cx="8767763" cy="0"/>
          </a:xfrm>
          <a:prstGeom prst="line">
            <a:avLst/>
          </a:prstGeom>
          <a:noFill/>
          <a:ln w="9525">
            <a:solidFill>
              <a:srgbClr val="7F7F7F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_tradnl">
              <a:latin typeface="+mn-lt"/>
              <a:ea typeface="+mn-ea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895351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1535113"/>
            <a:ext cx="4040188" cy="45910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895351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1535113"/>
            <a:ext cx="4041775" cy="45910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8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1C57713-54B4-BD46-B908-10657C168241}" type="datetime1">
              <a:rPr lang="es-ES_tradnl"/>
              <a:pPr>
                <a:defRPr/>
              </a:pPr>
              <a:t>5/6/14</a:t>
            </a:fld>
            <a:endParaRPr lang="es-ES_tradnl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625B11-8D5F-284A-B678-7D6A81A5C161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  <p:sp>
        <p:nvSpPr>
          <p:cNvPr id="10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3"/>
          <p:cNvSpPr>
            <a:spLocks noChangeShapeType="1"/>
          </p:cNvSpPr>
          <p:nvPr userDrawn="1"/>
        </p:nvSpPr>
        <p:spPr bwMode="auto">
          <a:xfrm>
            <a:off x="250825" y="692150"/>
            <a:ext cx="8767763" cy="0"/>
          </a:xfrm>
          <a:prstGeom prst="line">
            <a:avLst/>
          </a:prstGeom>
          <a:noFill/>
          <a:ln w="9525">
            <a:solidFill>
              <a:srgbClr val="7F7F7F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_tradnl">
              <a:latin typeface="+mn-lt"/>
              <a:ea typeface="+mn-ea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4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68C562D-B8BA-394A-8AAD-9AB1292B6CB4}" type="datetime1">
              <a:rPr lang="es-ES_tradnl"/>
              <a:pPr>
                <a:defRPr/>
              </a:pPr>
              <a:t>5/6/14</a:t>
            </a:fld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29DF4D-D6E2-6F48-99E1-1516BBE0CD35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EDFA21E-B13D-3744-92F7-9067895F90DA}" type="datetime1">
              <a:rPr lang="es-ES_tradnl"/>
              <a:pPr>
                <a:defRPr/>
              </a:pPr>
              <a:t>5/6/14</a:t>
            </a:fld>
            <a:endParaRPr lang="es-ES_tradnl"/>
          </a:p>
        </p:txBody>
      </p:sp>
      <p:sp>
        <p:nvSpPr>
          <p:cNvPr id="3" name="Marcador de número de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DC556A-1ACB-7349-8FD6-FB599894D056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  <p:sp>
        <p:nvSpPr>
          <p:cNvPr id="4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692149"/>
            <a:ext cx="3008313" cy="123267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692150"/>
            <a:ext cx="5111750" cy="54340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924822"/>
            <a:ext cx="3008313" cy="420134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37921F1-E883-4D4A-BB55-7A22F99BF71C}" type="datetime1">
              <a:rPr lang="es-ES_tradnl"/>
              <a:pPr>
                <a:defRPr/>
              </a:pPr>
              <a:t>5/6/14</a:t>
            </a:fld>
            <a:endParaRPr lang="es-ES_tradnl"/>
          </a:p>
        </p:txBody>
      </p:sp>
      <p:sp>
        <p:nvSpPr>
          <p:cNvPr id="6" name="Marcador de número de diapositiva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C57A37-4140-7E49-857D-F84BC0F464CD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  <p:sp>
        <p:nvSpPr>
          <p:cNvPr id="7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Marcador de título 1"/>
          <p:cNvSpPr>
            <a:spLocks noGrp="1"/>
          </p:cNvSpPr>
          <p:nvPr>
            <p:ph type="title"/>
          </p:nvPr>
        </p:nvSpPr>
        <p:spPr bwMode="auto">
          <a:xfrm>
            <a:off x="287338" y="0"/>
            <a:ext cx="6704012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/>
              <a:t>Clic para editar título</a:t>
            </a:r>
          </a:p>
        </p:txBody>
      </p:sp>
      <p:sp>
        <p:nvSpPr>
          <p:cNvPr id="1027" name="Marcador de texto 2"/>
          <p:cNvSpPr>
            <a:spLocks noGrp="1"/>
          </p:cNvSpPr>
          <p:nvPr>
            <p:ph type="body" idx="1"/>
          </p:nvPr>
        </p:nvSpPr>
        <p:spPr bwMode="auto">
          <a:xfrm>
            <a:off x="287338" y="796925"/>
            <a:ext cx="8229600" cy="526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7370763" y="6407150"/>
            <a:ext cx="10604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E74F42BA-8635-634A-BA8E-A8CCB2AA219F}" type="datetime1">
              <a:rPr lang="es-ES_tradnl"/>
              <a:pPr>
                <a:defRPr/>
              </a:pPr>
              <a:t>5/6/14</a:t>
            </a:fld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516938" y="6407150"/>
            <a:ext cx="495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5FC027D7-FE09-8A43-A714-341F200067DD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  <p:pic>
        <p:nvPicPr>
          <p:cNvPr id="1030" name="Imagen 6" descr="200910-logos.jpg"/>
          <p:cNvPicPr>
            <a:picLocks noChangeAspect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149225" y="6288088"/>
            <a:ext cx="3962400" cy="48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CuadroTexto 4"/>
          <p:cNvSpPr>
            <a:spLocks noChangeArrowheads="1"/>
          </p:cNvSpPr>
          <p:nvPr userDrawn="1"/>
        </p:nvSpPr>
        <p:spPr bwMode="auto">
          <a:xfrm flipV="1">
            <a:off x="0" y="-14288"/>
            <a:ext cx="9144000" cy="93663"/>
          </a:xfrm>
          <a:custGeom>
            <a:avLst/>
            <a:gdLst>
              <a:gd name="T0" fmla="*/ 0 w 8991600"/>
              <a:gd name="T1" fmla="*/ 0 h 369332"/>
              <a:gd name="T2" fmla="*/ 11187347 w 8991600"/>
              <a:gd name="T3" fmla="*/ 0 h 369332"/>
              <a:gd name="T4" fmla="*/ 11187347 w 8991600"/>
              <a:gd name="T5" fmla="*/ 0 h 369332"/>
              <a:gd name="T6" fmla="*/ 0 w 8991600"/>
              <a:gd name="T7" fmla="*/ 0 h 369332"/>
              <a:gd name="T8" fmla="*/ 0 w 8991600"/>
              <a:gd name="T9" fmla="*/ 0 h 3693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991600"/>
              <a:gd name="T16" fmla="*/ 0 h 369332"/>
              <a:gd name="T17" fmla="*/ 8991600 w 8991600"/>
              <a:gd name="T18" fmla="*/ 369332 h 3693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991600" h="369332">
                <a:moveTo>
                  <a:pt x="0" y="0"/>
                </a:moveTo>
                <a:lnTo>
                  <a:pt x="8991600" y="0"/>
                </a:lnTo>
                <a:lnTo>
                  <a:pt x="8991600" y="369332"/>
                </a:lnTo>
                <a:lnTo>
                  <a:pt x="0" y="369332"/>
                </a:lnTo>
                <a:lnTo>
                  <a:pt x="0" y="0"/>
                </a:lnTo>
                <a:close/>
              </a:path>
            </a:pathLst>
          </a:custGeom>
          <a:solidFill>
            <a:srgbClr val="F1C835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 lang="es-ES_tradnl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CuadroTexto 5"/>
          <p:cNvSpPr>
            <a:spLocks noChangeArrowheads="1"/>
          </p:cNvSpPr>
          <p:nvPr userDrawn="1"/>
        </p:nvSpPr>
        <p:spPr bwMode="auto">
          <a:xfrm flipV="1">
            <a:off x="-11113" y="9525"/>
            <a:ext cx="9156701" cy="177800"/>
          </a:xfrm>
          <a:custGeom>
            <a:avLst/>
            <a:gdLst>
              <a:gd name="T0" fmla="*/ 0 w 8991600"/>
              <a:gd name="T1" fmla="*/ 0 h 369332"/>
              <a:gd name="T2" fmla="*/ 11391035 w 8991600"/>
              <a:gd name="T3" fmla="*/ 0 h 369332"/>
              <a:gd name="T4" fmla="*/ 11391035 w 8991600"/>
              <a:gd name="T5" fmla="*/ 27 h 369332"/>
              <a:gd name="T6" fmla="*/ 0 w 8991600"/>
              <a:gd name="T7" fmla="*/ 27 h 369332"/>
              <a:gd name="T8" fmla="*/ 0 w 8991600"/>
              <a:gd name="T9" fmla="*/ 0 h 3693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991600"/>
              <a:gd name="T16" fmla="*/ 0 h 369332"/>
              <a:gd name="T17" fmla="*/ 8991600 w 8991600"/>
              <a:gd name="T18" fmla="*/ 369332 h 3693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991600" h="369332">
                <a:moveTo>
                  <a:pt x="0" y="0"/>
                </a:moveTo>
                <a:lnTo>
                  <a:pt x="8991600" y="0"/>
                </a:lnTo>
                <a:lnTo>
                  <a:pt x="8991600" y="369332"/>
                </a:lnTo>
                <a:lnTo>
                  <a:pt x="0" y="369332"/>
                </a:lnTo>
                <a:lnTo>
                  <a:pt x="0" y="0"/>
                </a:lnTo>
                <a:close/>
              </a:path>
            </a:pathLst>
          </a:custGeom>
          <a:solidFill>
            <a:srgbClr val="007D86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 lang="es-ES_tradnl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CuadroTexto 5"/>
          <p:cNvSpPr>
            <a:spLocks noChangeArrowheads="1"/>
          </p:cNvSpPr>
          <p:nvPr userDrawn="1"/>
        </p:nvSpPr>
        <p:spPr bwMode="auto">
          <a:xfrm flipV="1">
            <a:off x="-4763" y="44450"/>
            <a:ext cx="9156701" cy="177800"/>
          </a:xfrm>
          <a:custGeom>
            <a:avLst/>
            <a:gdLst>
              <a:gd name="T0" fmla="*/ 0 w 8991600"/>
              <a:gd name="T1" fmla="*/ 0 h 369332"/>
              <a:gd name="T2" fmla="*/ 11391035 w 8991600"/>
              <a:gd name="T3" fmla="*/ 0 h 369332"/>
              <a:gd name="T4" fmla="*/ 11391035 w 8991600"/>
              <a:gd name="T5" fmla="*/ 27 h 369332"/>
              <a:gd name="T6" fmla="*/ 0 w 8991600"/>
              <a:gd name="T7" fmla="*/ 27 h 369332"/>
              <a:gd name="T8" fmla="*/ 0 w 8991600"/>
              <a:gd name="T9" fmla="*/ 0 h 3693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991600"/>
              <a:gd name="T16" fmla="*/ 0 h 369332"/>
              <a:gd name="T17" fmla="*/ 8991600 w 8991600"/>
              <a:gd name="T18" fmla="*/ 369332 h 3693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991600" h="369332">
                <a:moveTo>
                  <a:pt x="0" y="0"/>
                </a:moveTo>
                <a:lnTo>
                  <a:pt x="8991600" y="0"/>
                </a:lnTo>
                <a:lnTo>
                  <a:pt x="8991600" y="369332"/>
                </a:lnTo>
                <a:lnTo>
                  <a:pt x="0" y="369332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 lang="es-ES_tradnl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  <p:sldLayoutId id="2147483797" r:id="rId12"/>
  </p:sldLayoutIdLst>
  <p:hf hdr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lang="es-ES_tradnl" sz="3200" kern="1200" dirty="0">
          <a:solidFill>
            <a:srgbClr val="005D6D"/>
          </a:solidFill>
          <a:latin typeface="+mj-lt"/>
          <a:ea typeface="ＭＳ Ｐゴシック" pitchFamily="-108" charset="-128"/>
          <a:cs typeface="ＭＳ Ｐゴシック" pitchFamily="-108" charset="-128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rgbClr val="005D6D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rgbClr val="005D6D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rgbClr val="005D6D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rgbClr val="005D6D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3600">
          <a:solidFill>
            <a:srgbClr val="C8103A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3600">
          <a:solidFill>
            <a:srgbClr val="C8103A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3600">
          <a:solidFill>
            <a:srgbClr val="C8103A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3600">
          <a:solidFill>
            <a:srgbClr val="C8103A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Clr>
          <a:srgbClr val="31859C"/>
        </a:buClr>
        <a:buSzPct val="90000"/>
        <a:buFont typeface="Lucida Grande" pitchFamily="-1" charset="0"/>
        <a:buChar char="●"/>
        <a:defRPr lang="es-ES_tradnl" sz="3200" kern="1200" dirty="0">
          <a:solidFill>
            <a:schemeClr val="tx1"/>
          </a:solidFill>
          <a:latin typeface="+mn-lt"/>
          <a:ea typeface="ＭＳ Ｐゴシック" pitchFamily="-108" charset="-128"/>
          <a:cs typeface="ＭＳ Ｐゴシック" pitchFamily="-108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Clr>
          <a:srgbClr val="31859C"/>
        </a:buClr>
        <a:buFont typeface="Wingdings" pitchFamily="-1" charset="2"/>
        <a:buChar char="§"/>
        <a:defRPr lang="es-ES_tradnl" sz="3200" kern="1200">
          <a:solidFill>
            <a:schemeClr val="tx1"/>
          </a:solidFill>
          <a:latin typeface="+mn-lt"/>
          <a:ea typeface="ＭＳ Ｐゴシック" pitchFamily="-108" charset="-128"/>
          <a:cs typeface="ＭＳ Ｐゴシック" pitchFamily="-108" charset="-128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31859C"/>
        </a:buClr>
        <a:buFont typeface="Arial" pitchFamily="-1" charset="0"/>
        <a:buChar char="•"/>
        <a:defRPr lang="es-ES_tradnl" sz="3200" kern="1200">
          <a:solidFill>
            <a:schemeClr val="tx1"/>
          </a:solidFill>
          <a:latin typeface="+mn-lt"/>
          <a:ea typeface="ＭＳ Ｐゴシック" pitchFamily="-108" charset="-128"/>
          <a:cs typeface="ＭＳ Ｐゴシック" pitchFamily="-108" charset="-128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31859C"/>
        </a:buClr>
        <a:buFont typeface="Arial" pitchFamily="-1" charset="0"/>
        <a:buChar char="–"/>
        <a:defRPr lang="es-ES_tradnl" sz="2800" kern="1200">
          <a:solidFill>
            <a:schemeClr val="tx1"/>
          </a:solidFill>
          <a:latin typeface="+mn-lt"/>
          <a:ea typeface="ＭＳ Ｐゴシック" pitchFamily="-108" charset="-128"/>
          <a:cs typeface="ＭＳ Ｐゴシック" pitchFamily="-108" charset="-128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31859C"/>
        </a:buClr>
        <a:buFont typeface="Arial" pitchFamily="-1" charset="0"/>
        <a:buChar char="»"/>
        <a:defRPr lang="es-ES_tradnl" sz="2400" kern="1200">
          <a:solidFill>
            <a:schemeClr val="tx1"/>
          </a:solidFill>
          <a:latin typeface="+mn-lt"/>
          <a:ea typeface="ＭＳ Ｐゴシック" pitchFamily="-108" charset="-128"/>
          <a:cs typeface="ＭＳ Ｐゴシック" pitchFamily="-108" charset="-128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iris-nd@rediris.es" TargetMode="External"/><Relationship Id="rId4" Type="http://schemas.openxmlformats.org/officeDocument/2006/relationships/hyperlink" Target="mailto:ops@rediris.es" TargetMode="External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ítulo 3"/>
          <p:cNvSpPr>
            <a:spLocks noGrp="1"/>
          </p:cNvSpPr>
          <p:nvPr>
            <p:ph type="ctrTitle"/>
          </p:nvPr>
        </p:nvSpPr>
        <p:spPr>
          <a:xfrm>
            <a:off x="566738" y="1458913"/>
            <a:ext cx="8026400" cy="3675062"/>
          </a:xfrm>
        </p:spPr>
        <p:txBody>
          <a:bodyPr/>
          <a:lstStyle/>
          <a:p>
            <a:pPr eaLnBrk="1" hangingPunct="1"/>
            <a:r>
              <a:rPr lang="es-ES" dirty="0" smtClean="0">
                <a:ea typeface="ＭＳ Ｐゴシック" pitchFamily="-1" charset="-128"/>
                <a:cs typeface="ＭＳ Ｐゴシック" pitchFamily="-1" charset="-128"/>
              </a:rPr>
              <a:t>Externalización OPS</a:t>
            </a:r>
            <a:br>
              <a:rPr lang="es-ES" dirty="0" smtClean="0">
                <a:ea typeface="ＭＳ Ｐゴシック" pitchFamily="-1" charset="-128"/>
                <a:cs typeface="ＭＳ Ｐゴシック" pitchFamily="-1" charset="-128"/>
              </a:rPr>
            </a:br>
            <a:r>
              <a:rPr lang="es-ES" sz="4000" dirty="0" smtClean="0">
                <a:ea typeface="ＭＳ Ｐゴシック" pitchFamily="-1" charset="-128"/>
                <a:cs typeface="ＭＳ Ｐゴシック" pitchFamily="-1" charset="-128"/>
              </a:rPr>
              <a:t>(Nivel 1)</a:t>
            </a:r>
            <a:r>
              <a:rPr lang="es-ES" dirty="0" smtClean="0">
                <a:ea typeface="ＭＳ Ｐゴシック" pitchFamily="-1" charset="-128"/>
                <a:cs typeface="ＭＳ Ｐゴシック" pitchFamily="-1" charset="-128"/>
              </a:rPr>
              <a:t/>
            </a:r>
            <a:br>
              <a:rPr lang="es-ES" dirty="0" smtClean="0">
                <a:ea typeface="ＭＳ Ｐゴシック" pitchFamily="-1" charset="-128"/>
                <a:cs typeface="ＭＳ Ｐゴシック" pitchFamily="-1" charset="-128"/>
              </a:rPr>
            </a:br>
            <a:r>
              <a:rPr lang="es-ES" sz="3200" dirty="0" smtClean="0">
                <a:solidFill>
                  <a:schemeClr val="tx1"/>
                </a:solidFill>
                <a:ea typeface="ＭＳ Ｐゴシック" pitchFamily="-1" charset="-128"/>
                <a:cs typeface="ＭＳ Ｐゴシック" pitchFamily="-1" charset="-128"/>
              </a:rPr>
              <a:t/>
            </a:r>
            <a:br>
              <a:rPr lang="es-ES" sz="3200" dirty="0" smtClean="0">
                <a:solidFill>
                  <a:schemeClr val="tx1"/>
                </a:solidFill>
                <a:ea typeface="ＭＳ Ｐゴシック" pitchFamily="-1" charset="-128"/>
                <a:cs typeface="ＭＳ Ｐゴシック" pitchFamily="-1" charset="-128"/>
              </a:rPr>
            </a:br>
            <a:r>
              <a:rPr lang="es-ES" sz="3200" dirty="0" smtClean="0">
                <a:solidFill>
                  <a:schemeClr val="tx1"/>
                </a:solidFill>
                <a:ea typeface="ＭＳ Ｐゴシック" pitchFamily="-1" charset="-128"/>
                <a:cs typeface="ＭＳ Ｐゴシック" pitchFamily="-1" charset="-128"/>
              </a:rPr>
              <a:t>maribel.cosin@rediris.es</a:t>
            </a:r>
            <a:r>
              <a:rPr lang="es-ES" dirty="0" smtClean="0">
                <a:ea typeface="ＭＳ Ｐゴシック" pitchFamily="-1" charset="-128"/>
                <a:cs typeface="ＭＳ Ｐゴシック" pitchFamily="-1" charset="-128"/>
              </a:rPr>
              <a:t/>
            </a:r>
            <a:br>
              <a:rPr lang="es-ES" dirty="0" smtClean="0">
                <a:ea typeface="ＭＳ Ｐゴシック" pitchFamily="-1" charset="-128"/>
                <a:cs typeface="ＭＳ Ｐゴシック" pitchFamily="-1" charset="-128"/>
              </a:rPr>
            </a:br>
            <a:endParaRPr lang="es-ES" dirty="0" smtClean="0"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4" name="Subtítulo 4"/>
          <p:cNvSpPr txBox="1">
            <a:spLocks/>
          </p:cNvSpPr>
          <p:nvPr/>
        </p:nvSpPr>
        <p:spPr bwMode="auto">
          <a:xfrm>
            <a:off x="3636433" y="5133975"/>
            <a:ext cx="4982107" cy="760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Clr>
                <a:srgbClr val="800000"/>
              </a:buClr>
              <a:buSzPct val="90000"/>
              <a:buFont typeface="Lucida Grande" charset="0"/>
              <a:buNone/>
              <a:defRPr/>
            </a:pPr>
            <a:r>
              <a:rPr lang="es-ES_tradnl" dirty="0" smtClean="0">
                <a:latin typeface="Calibri"/>
                <a:ea typeface="ＭＳ Ｐゴシック" pitchFamily="-108" charset="-128"/>
                <a:cs typeface="Calibri"/>
              </a:rPr>
              <a:t>Consejo Superior de Investigaciones Científicas</a:t>
            </a:r>
          </a:p>
          <a:p>
            <a:pPr algn="r">
              <a:spcBef>
                <a:spcPct val="20000"/>
              </a:spcBef>
              <a:buClr>
                <a:srgbClr val="800000"/>
              </a:buClr>
              <a:buSzPct val="90000"/>
              <a:buFont typeface="Lucida Grande" charset="0"/>
              <a:buNone/>
              <a:defRPr/>
            </a:pPr>
            <a:r>
              <a:rPr lang="es-ES_tradnl" dirty="0" smtClean="0">
                <a:latin typeface="Calibri"/>
                <a:ea typeface="ＭＳ Ｐゴシック" pitchFamily="-108" charset="-128"/>
                <a:cs typeface="Calibri"/>
              </a:rPr>
              <a:t>Madrid, 4 de junio de 2014</a:t>
            </a:r>
            <a:endParaRPr lang="es-ES" dirty="0">
              <a:latin typeface="Calibri"/>
              <a:ea typeface="ＭＳ Ｐゴシック" pitchFamily="-108" charset="-128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dirty="0" smtClean="0">
                <a:ea typeface="ＭＳ Ｐゴシック" pitchFamily="-1" charset="-128"/>
                <a:cs typeface="ＭＳ Ｐゴシック" pitchFamily="-1" charset="-128"/>
              </a:rPr>
              <a:t>Preguntas</a:t>
            </a:r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516938" y="6407150"/>
            <a:ext cx="495300" cy="365125"/>
          </a:xfrm>
        </p:spPr>
        <p:txBody>
          <a:bodyPr/>
          <a:lstStyle/>
          <a:p>
            <a:pPr>
              <a:defRPr/>
            </a:pPr>
            <a:fld id="{D429FE62-A2BE-0D41-89C9-EFFF4DF9B8E8}" type="slidenum">
              <a:rPr lang="es-ES_tradnl" smtClean="0"/>
              <a:pPr>
                <a:defRPr/>
              </a:pPr>
              <a:t>10</a:t>
            </a:fld>
            <a:endParaRPr lang="es-ES_tradnl" dirty="0"/>
          </a:p>
        </p:txBody>
      </p:sp>
      <p:sp>
        <p:nvSpPr>
          <p:cNvPr id="6" name="CuadroTexto 5"/>
          <p:cNvSpPr txBox="1"/>
          <p:nvPr/>
        </p:nvSpPr>
        <p:spPr>
          <a:xfrm>
            <a:off x="3503832" y="1575848"/>
            <a:ext cx="2325686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5000" b="1" dirty="0" smtClean="0">
                <a:solidFill>
                  <a:srgbClr val="3B8C82"/>
                </a:solidFill>
                <a:latin typeface="Verdana"/>
                <a:cs typeface="Verdana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dirty="0" smtClean="0">
                <a:ea typeface="ＭＳ Ｐゴシック" pitchFamily="-1" charset="-128"/>
                <a:cs typeface="ＭＳ Ｐゴシック" pitchFamily="-1" charset="-128"/>
              </a:rPr>
              <a:t>¿Por qué OPS?</a:t>
            </a:r>
          </a:p>
        </p:txBody>
      </p:sp>
      <p:sp>
        <p:nvSpPr>
          <p:cNvPr id="25603" name="Marcador de contenido 3"/>
          <p:cNvSpPr>
            <a:spLocks noGrp="1"/>
          </p:cNvSpPr>
          <p:nvPr>
            <p:ph idx="1"/>
          </p:nvPr>
        </p:nvSpPr>
        <p:spPr>
          <a:xfrm>
            <a:off x="287338" y="796925"/>
            <a:ext cx="8229600" cy="5445022"/>
          </a:xfrm>
        </p:spPr>
        <p:txBody>
          <a:bodyPr/>
          <a:lstStyle/>
          <a:p>
            <a:pPr eaLnBrk="1" hangingPunct="1"/>
            <a:r>
              <a:rPr lang="es-ES" sz="2800" dirty="0" smtClean="0">
                <a:ea typeface="ＭＳ Ｐゴシック" pitchFamily="-1" charset="-128"/>
                <a:cs typeface="ＭＳ Ｐゴシック" pitchFamily="-1" charset="-128"/>
              </a:rPr>
              <a:t>Nuevos proyectos</a:t>
            </a:r>
          </a:p>
          <a:p>
            <a:pPr eaLnBrk="1" hangingPunct="1"/>
            <a:r>
              <a:rPr lang="es-ES" sz="2800" dirty="0" smtClean="0">
                <a:ea typeface="ＭＳ Ｐゴシック" pitchFamily="-1" charset="-128"/>
                <a:cs typeface="ＭＳ Ｐゴシック" pitchFamily="-1" charset="-128"/>
              </a:rPr>
              <a:t>Tareas básicas muy sistemáticas</a:t>
            </a:r>
          </a:p>
          <a:p>
            <a:pPr eaLnBrk="1" hangingPunct="1"/>
            <a:r>
              <a:rPr lang="es-ES" sz="2800" dirty="0" smtClean="0">
                <a:ea typeface="ＭＳ Ｐゴシック" pitchFamily="-1" charset="-128"/>
                <a:cs typeface="ＭＳ Ｐゴシック" pitchFamily="-1" charset="-128"/>
              </a:rPr>
              <a:t>Crecimiento y evolución de la red</a:t>
            </a:r>
          </a:p>
          <a:p>
            <a:pPr eaLnBrk="1" hangingPunct="1"/>
            <a:r>
              <a:rPr lang="es-ES" sz="2800" dirty="0" smtClean="0">
                <a:ea typeface="ＭＳ Ｐゴシック" pitchFamily="-1" charset="-128"/>
                <a:cs typeface="ＭＳ Ｐゴシック" pitchFamily="-1" charset="-128"/>
              </a:rPr>
              <a:t> Y en los últimos años:</a:t>
            </a:r>
          </a:p>
          <a:p>
            <a:pPr lvl="1" eaLnBrk="1" hangingPunct="1"/>
            <a:r>
              <a:rPr lang="es-ES" sz="2800" dirty="0" smtClean="0">
                <a:ea typeface="ＭＳ Ｐゴシック" pitchFamily="-1" charset="-128"/>
                <a:cs typeface="ＭＳ Ｐゴシック" pitchFamily="-1" charset="-128"/>
              </a:rPr>
              <a:t>Infraestructura óptica</a:t>
            </a:r>
          </a:p>
          <a:p>
            <a:pPr lvl="1" eaLnBrk="1" hangingPunct="1"/>
            <a:r>
              <a:rPr lang="es-ES" sz="2800" dirty="0" smtClean="0">
                <a:ea typeface="ＭＳ Ｐゴシック" pitchFamily="-1" charset="-128"/>
                <a:cs typeface="ＭＳ Ｐゴシック" pitchFamily="-1" charset="-128"/>
              </a:rPr>
              <a:t>Nuevas necesidades de nuestros usuarios</a:t>
            </a:r>
          </a:p>
          <a:p>
            <a:pPr lvl="1" eaLnBrk="1" hangingPunct="1"/>
            <a:r>
              <a:rPr lang="es-ES" sz="2800" dirty="0" smtClean="0">
                <a:ea typeface="ＭＳ Ｐゴシック" pitchFamily="-1" charset="-128"/>
                <a:cs typeface="ＭＳ Ｐゴシック" pitchFamily="-1" charset="-128"/>
              </a:rPr>
              <a:t>Aumento del número de interlocutores</a:t>
            </a:r>
          </a:p>
          <a:p>
            <a:pPr eaLnBrk="1" hangingPunct="1"/>
            <a:endParaRPr lang="es-ES" sz="2800" dirty="0" smtClean="0">
              <a:ea typeface="ＭＳ Ｐゴシック" pitchFamily="-1" charset="-128"/>
              <a:cs typeface="ＭＳ Ｐゴシック" pitchFamily="-1" charset="-128"/>
            </a:endParaRPr>
          </a:p>
          <a:p>
            <a:pPr lvl="1" eaLnBrk="1" hangingPunct="1">
              <a:buNone/>
            </a:pPr>
            <a:endParaRPr lang="es-ES" sz="2400" dirty="0" smtClean="0">
              <a:ea typeface="ＭＳ Ｐゴシック" pitchFamily="-1" charset="-128"/>
              <a:cs typeface="ＭＳ Ｐゴシック" pitchFamily="-1" charset="-128"/>
            </a:endParaRPr>
          </a:p>
          <a:p>
            <a:pPr lvl="1" eaLnBrk="1" hangingPunct="1">
              <a:buNone/>
            </a:pPr>
            <a:endParaRPr lang="es-ES" sz="2400" dirty="0" smtClean="0">
              <a:ea typeface="ＭＳ Ｐゴシック" pitchFamily="-1" charset="-128"/>
              <a:cs typeface="ＭＳ Ｐゴシック" pitchFamily="-1" charset="-128"/>
            </a:endParaRPr>
          </a:p>
          <a:p>
            <a:pPr lvl="1" eaLnBrk="1" hangingPunct="1">
              <a:buNone/>
            </a:pPr>
            <a:endParaRPr lang="es-ES" sz="2800" dirty="0" smtClean="0"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5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516938" y="6407150"/>
            <a:ext cx="495300" cy="365125"/>
          </a:xfrm>
        </p:spPr>
        <p:txBody>
          <a:bodyPr/>
          <a:lstStyle/>
          <a:p>
            <a:pPr>
              <a:defRPr/>
            </a:pPr>
            <a:fld id="{D429FE62-A2BE-0D41-89C9-EFFF4DF9B8E8}" type="slidenum">
              <a:rPr lang="es-ES_tradnl" smtClean="0"/>
              <a:pPr>
                <a:defRPr/>
              </a:pPr>
              <a:t>2</a:t>
            </a:fld>
            <a:endParaRPr lang="es-ES_trad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0" name="Conector recto de flecha 139"/>
          <p:cNvCxnSpPr>
            <a:stCxn id="11" idx="5"/>
            <a:endCxn id="8" idx="2"/>
          </p:cNvCxnSpPr>
          <p:nvPr/>
        </p:nvCxnSpPr>
        <p:spPr>
          <a:xfrm rot="16200000" flipH="1">
            <a:off x="3288123" y="2581802"/>
            <a:ext cx="2230452" cy="3537326"/>
          </a:xfrm>
          <a:prstGeom prst="straightConnector1">
            <a:avLst/>
          </a:prstGeom>
          <a:ln>
            <a:solidFill>
              <a:schemeClr val="accent2"/>
            </a:solidFill>
            <a:prstDash val="sysDot"/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5" name="Conector recto de flecha 134"/>
          <p:cNvCxnSpPr>
            <a:stCxn id="12" idx="4"/>
            <a:endCxn id="8" idx="1"/>
          </p:cNvCxnSpPr>
          <p:nvPr/>
        </p:nvCxnSpPr>
        <p:spPr>
          <a:xfrm rot="16200000" flipH="1">
            <a:off x="4788212" y="2922481"/>
            <a:ext cx="2426213" cy="1047514"/>
          </a:xfrm>
          <a:prstGeom prst="straightConnector1">
            <a:avLst/>
          </a:prstGeom>
          <a:ln>
            <a:solidFill>
              <a:schemeClr val="accent2"/>
            </a:solidFill>
            <a:prstDash val="sysDot"/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Rectángulo 41"/>
          <p:cNvSpPr/>
          <p:nvPr/>
        </p:nvSpPr>
        <p:spPr>
          <a:xfrm>
            <a:off x="5984802" y="3602082"/>
            <a:ext cx="1539576" cy="645805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</a:schemeClr>
              </a:gs>
              <a:gs pos="100000">
                <a:srgbClr val="FFFFFF"/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600" b="1" dirty="0" smtClean="0">
                <a:solidFill>
                  <a:srgbClr val="000000"/>
                </a:solidFill>
              </a:rPr>
              <a:t>Mantenimiento y supervisión</a:t>
            </a:r>
          </a:p>
        </p:txBody>
      </p:sp>
      <p:sp>
        <p:nvSpPr>
          <p:cNvPr id="40" name="Rectángulo 39"/>
          <p:cNvSpPr/>
          <p:nvPr/>
        </p:nvSpPr>
        <p:spPr>
          <a:xfrm>
            <a:off x="1412168" y="3602082"/>
            <a:ext cx="1539576" cy="645805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</a:schemeClr>
              </a:gs>
              <a:gs pos="100000">
                <a:srgbClr val="FFFFFF"/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600" b="1" dirty="0" smtClean="0">
                <a:solidFill>
                  <a:srgbClr val="000000"/>
                </a:solidFill>
              </a:rPr>
              <a:t>Mantenimiento</a:t>
            </a:r>
            <a:endParaRPr lang="es-ES_tradnl" sz="1600" b="1" dirty="0">
              <a:solidFill>
                <a:srgbClr val="000000"/>
              </a:solidFill>
            </a:endParaRPr>
          </a:p>
        </p:txBody>
      </p:sp>
      <p:cxnSp>
        <p:nvCxnSpPr>
          <p:cNvPr id="137" name="Conector recto de flecha 136"/>
          <p:cNvCxnSpPr>
            <a:stCxn id="35" idx="5"/>
            <a:endCxn id="8" idx="2"/>
          </p:cNvCxnSpPr>
          <p:nvPr/>
        </p:nvCxnSpPr>
        <p:spPr>
          <a:xfrm rot="5400000" flipH="1" flipV="1">
            <a:off x="3865041" y="3545582"/>
            <a:ext cx="386862" cy="4227079"/>
          </a:xfrm>
          <a:prstGeom prst="straightConnector1">
            <a:avLst/>
          </a:prstGeom>
          <a:ln>
            <a:solidFill>
              <a:schemeClr val="accent2"/>
            </a:solidFill>
            <a:prstDash val="sysDot"/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9" name="Conector recto de flecha 128"/>
          <p:cNvCxnSpPr>
            <a:stCxn id="9" idx="5"/>
            <a:endCxn id="8" idx="0"/>
          </p:cNvCxnSpPr>
          <p:nvPr/>
        </p:nvCxnSpPr>
        <p:spPr>
          <a:xfrm rot="16200000" flipH="1">
            <a:off x="6738301" y="3686203"/>
            <a:ext cx="1090106" cy="188178"/>
          </a:xfrm>
          <a:prstGeom prst="straightConnector1">
            <a:avLst/>
          </a:prstGeom>
          <a:ln>
            <a:solidFill>
              <a:schemeClr val="accent2"/>
            </a:solidFill>
            <a:prstDash val="sysDot"/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ectángulo 40"/>
          <p:cNvSpPr/>
          <p:nvPr/>
        </p:nvSpPr>
        <p:spPr>
          <a:xfrm>
            <a:off x="3948932" y="4836802"/>
            <a:ext cx="1286635" cy="54552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</a:schemeClr>
              </a:gs>
              <a:gs pos="100000">
                <a:srgbClr val="FFFFFF"/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600" b="1" dirty="0" smtClean="0">
                <a:solidFill>
                  <a:srgbClr val="000000"/>
                </a:solidFill>
              </a:rPr>
              <a:t>Supervisión</a:t>
            </a:r>
            <a:endParaRPr lang="es-ES_tradnl" sz="1600" b="1" dirty="0">
              <a:solidFill>
                <a:srgbClr val="000000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Los diversos actores</a:t>
            </a:r>
            <a:endParaRPr lang="es-ES_tradnl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429FE62-A2BE-0D41-89C9-EFFF4DF9B8E8}" type="slidenum">
              <a:rPr lang="es-ES_tradnl" smtClean="0"/>
              <a:pPr>
                <a:defRPr/>
              </a:pPr>
              <a:t>3</a:t>
            </a:fld>
            <a:endParaRPr lang="es-ES_tradnl" dirty="0"/>
          </a:p>
        </p:txBody>
      </p:sp>
      <p:sp>
        <p:nvSpPr>
          <p:cNvPr id="7" name="Elipse 6"/>
          <p:cNvSpPr/>
          <p:nvPr/>
        </p:nvSpPr>
        <p:spPr>
          <a:xfrm>
            <a:off x="7370763" y="824983"/>
            <a:ext cx="1441626" cy="1391659"/>
          </a:xfrm>
          <a:prstGeom prst="ellipse">
            <a:avLst/>
          </a:prstGeom>
          <a:gradFill flip="none" rotWithShape="1">
            <a:gsLst>
              <a:gs pos="0">
                <a:srgbClr val="ECCE57"/>
              </a:gs>
              <a:gs pos="100000">
                <a:srgbClr val="FFFFFF"/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s-ES_tradnl" sz="2000" b="1" dirty="0" smtClean="0">
                <a:solidFill>
                  <a:schemeClr val="tx1"/>
                </a:solidFill>
              </a:rPr>
              <a:t>F.O. Península</a:t>
            </a:r>
          </a:p>
          <a:p>
            <a:pPr algn="ctr"/>
            <a:r>
              <a:rPr lang="es-ES_tradnl" sz="2000" b="1" dirty="0" smtClean="0">
                <a:solidFill>
                  <a:schemeClr val="tx1"/>
                </a:solidFill>
              </a:rPr>
              <a:t>TdE</a:t>
            </a:r>
            <a:endParaRPr lang="es-ES_tradnl" sz="2000" dirty="0"/>
          </a:p>
        </p:txBody>
      </p:sp>
      <p:sp>
        <p:nvSpPr>
          <p:cNvPr id="8" name="Elipse 7"/>
          <p:cNvSpPr/>
          <p:nvPr/>
        </p:nvSpPr>
        <p:spPr>
          <a:xfrm>
            <a:off x="6172012" y="4325345"/>
            <a:ext cx="2410862" cy="2280692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75000"/>
                </a:schemeClr>
              </a:gs>
              <a:gs pos="100000">
                <a:srgbClr val="FFFFFF"/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 smtClean="0">
                <a:solidFill>
                  <a:schemeClr val="tx1"/>
                </a:solidFill>
              </a:rPr>
              <a:t>Escalado NOC</a:t>
            </a:r>
          </a:p>
          <a:p>
            <a:pPr algn="ctr"/>
            <a:r>
              <a:rPr lang="es-ES_tradnl" sz="2400" dirty="0" smtClean="0">
                <a:solidFill>
                  <a:srgbClr val="000000"/>
                </a:solidFill>
              </a:rPr>
              <a:t>Staff</a:t>
            </a:r>
          </a:p>
        </p:txBody>
      </p:sp>
      <p:sp>
        <p:nvSpPr>
          <p:cNvPr id="9" name="Elipse 8"/>
          <p:cNvSpPr/>
          <p:nvPr/>
        </p:nvSpPr>
        <p:spPr>
          <a:xfrm>
            <a:off x="6131417" y="2216642"/>
            <a:ext cx="1239346" cy="1193361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75000"/>
                </a:schemeClr>
              </a:gs>
              <a:gs pos="100000">
                <a:srgbClr val="FFFFFF"/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s-ES_tradnl" b="1" dirty="0" smtClean="0">
                <a:solidFill>
                  <a:schemeClr val="tx1"/>
                </a:solidFill>
              </a:rPr>
              <a:t>Eq. Óptico GSO</a:t>
            </a:r>
          </a:p>
        </p:txBody>
      </p:sp>
      <p:sp>
        <p:nvSpPr>
          <p:cNvPr id="10" name="Elipse 9"/>
          <p:cNvSpPr/>
          <p:nvPr/>
        </p:nvSpPr>
        <p:spPr>
          <a:xfrm>
            <a:off x="3807342" y="3277443"/>
            <a:ext cx="1567416" cy="1589957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75000"/>
                </a:schemeClr>
              </a:gs>
              <a:gs pos="100000">
                <a:srgbClr val="FFFFFF"/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s-ES_tradnl" b="1" dirty="0" smtClean="0">
                <a:solidFill>
                  <a:schemeClr val="tx1"/>
                </a:solidFill>
              </a:rPr>
              <a:t>Operación / Soporte OPS</a:t>
            </a:r>
          </a:p>
        </p:txBody>
      </p:sp>
      <p:sp>
        <p:nvSpPr>
          <p:cNvPr id="11" name="Elipse 10"/>
          <p:cNvSpPr/>
          <p:nvPr/>
        </p:nvSpPr>
        <p:spPr>
          <a:xfrm>
            <a:off x="1576838" y="2216642"/>
            <a:ext cx="1239346" cy="1193361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75000"/>
                </a:schemeClr>
              </a:gs>
              <a:gs pos="100000">
                <a:srgbClr val="FFFFFF"/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s-ES_tradnl" b="1" dirty="0" smtClean="0">
                <a:solidFill>
                  <a:schemeClr val="tx1"/>
                </a:solidFill>
              </a:rPr>
              <a:t>Eq. L2 /L3</a:t>
            </a:r>
            <a:endParaRPr lang="es-ES_tradnl" dirty="0"/>
          </a:p>
        </p:txBody>
      </p:sp>
      <p:sp>
        <p:nvSpPr>
          <p:cNvPr id="12" name="Elipse 11"/>
          <p:cNvSpPr/>
          <p:nvPr/>
        </p:nvSpPr>
        <p:spPr>
          <a:xfrm>
            <a:off x="4756748" y="824983"/>
            <a:ext cx="1441626" cy="1408149"/>
          </a:xfrm>
          <a:prstGeom prst="ellipse">
            <a:avLst/>
          </a:prstGeom>
          <a:gradFill flip="none" rotWithShape="1">
            <a:gsLst>
              <a:gs pos="0">
                <a:srgbClr val="ECCE57"/>
              </a:gs>
              <a:gs pos="100000">
                <a:srgbClr val="FFFFFF"/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s-ES_tradnl" sz="2000" b="1" dirty="0" smtClean="0">
                <a:solidFill>
                  <a:schemeClr val="tx1"/>
                </a:solidFill>
              </a:rPr>
              <a:t>F.O. Canarias</a:t>
            </a:r>
          </a:p>
          <a:p>
            <a:pPr algn="ctr"/>
            <a:r>
              <a:rPr lang="es-ES_tradnl" sz="2000" b="1" dirty="0" smtClean="0">
                <a:solidFill>
                  <a:schemeClr val="tx1"/>
                </a:solidFill>
              </a:rPr>
              <a:t>Canalink</a:t>
            </a:r>
          </a:p>
        </p:txBody>
      </p:sp>
      <p:cxnSp>
        <p:nvCxnSpPr>
          <p:cNvPr id="14" name="Conector recto de flecha 13"/>
          <p:cNvCxnSpPr>
            <a:stCxn id="7" idx="3"/>
            <a:endCxn id="9" idx="7"/>
          </p:cNvCxnSpPr>
          <p:nvPr/>
        </p:nvCxnSpPr>
        <p:spPr>
          <a:xfrm rot="5400000">
            <a:off x="7196291" y="2005813"/>
            <a:ext cx="378568" cy="392619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de flecha 17"/>
          <p:cNvCxnSpPr>
            <a:stCxn id="12" idx="5"/>
            <a:endCxn id="9" idx="1"/>
          </p:cNvCxnSpPr>
          <p:nvPr/>
        </p:nvCxnSpPr>
        <p:spPr>
          <a:xfrm rot="16200000" flipH="1">
            <a:off x="5967838" y="2046328"/>
            <a:ext cx="364493" cy="32566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cto de flecha 22"/>
          <p:cNvCxnSpPr>
            <a:stCxn id="9" idx="2"/>
            <a:endCxn id="10" idx="7"/>
          </p:cNvCxnSpPr>
          <p:nvPr/>
        </p:nvCxnSpPr>
        <p:spPr>
          <a:xfrm rot="10800000" flipV="1">
            <a:off x="5145215" y="2813323"/>
            <a:ext cx="986202" cy="69696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ector recto de flecha 30"/>
          <p:cNvCxnSpPr>
            <a:stCxn id="10" idx="6"/>
            <a:endCxn id="8" idx="1"/>
          </p:cNvCxnSpPr>
          <p:nvPr/>
        </p:nvCxnSpPr>
        <p:spPr>
          <a:xfrm>
            <a:off x="5374758" y="4072422"/>
            <a:ext cx="1150317" cy="586923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Elipse 34"/>
          <p:cNvSpPr/>
          <p:nvPr/>
        </p:nvSpPr>
        <p:spPr>
          <a:xfrm>
            <a:off x="478629" y="4438427"/>
            <a:ext cx="1717882" cy="1656752"/>
          </a:xfrm>
          <a:prstGeom prst="ellipse">
            <a:avLst/>
          </a:prstGeom>
          <a:gradFill flip="none" rotWithShape="1">
            <a:gsLst>
              <a:gs pos="0">
                <a:srgbClr val="005D6D"/>
              </a:gs>
              <a:gs pos="100000">
                <a:srgbClr val="FFFFFF"/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s-ES_tradnl" b="1" dirty="0" smtClean="0">
                <a:solidFill>
                  <a:schemeClr val="tx1"/>
                </a:solidFill>
              </a:rPr>
              <a:t>Instituciones</a:t>
            </a:r>
          </a:p>
        </p:txBody>
      </p:sp>
      <p:cxnSp>
        <p:nvCxnSpPr>
          <p:cNvPr id="64" name="Conector recto de flecha 63"/>
          <p:cNvCxnSpPr>
            <a:stCxn id="35" idx="7"/>
            <a:endCxn id="10" idx="2"/>
          </p:cNvCxnSpPr>
          <p:nvPr/>
        </p:nvCxnSpPr>
        <p:spPr>
          <a:xfrm rot="5400000" flipH="1" flipV="1">
            <a:off x="2571822" y="3445534"/>
            <a:ext cx="608631" cy="1862409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3" name="Rectángulo 102"/>
          <p:cNvSpPr/>
          <p:nvPr/>
        </p:nvSpPr>
        <p:spPr>
          <a:xfrm>
            <a:off x="4084432" y="4583175"/>
            <a:ext cx="1013235" cy="421916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40000"/>
                  <a:lumOff val="60000"/>
                </a:schemeClr>
              </a:gs>
              <a:gs pos="100000">
                <a:srgbClr val="FFFFFF"/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b="1" dirty="0" smtClean="0">
                <a:solidFill>
                  <a:srgbClr val="000000"/>
                </a:solidFill>
              </a:rPr>
              <a:t>Acuntia</a:t>
            </a:r>
          </a:p>
        </p:txBody>
      </p:sp>
      <p:sp>
        <p:nvSpPr>
          <p:cNvPr id="104" name="Rectángulo 103"/>
          <p:cNvSpPr/>
          <p:nvPr/>
        </p:nvSpPr>
        <p:spPr>
          <a:xfrm>
            <a:off x="1665240" y="3306138"/>
            <a:ext cx="1013235" cy="421916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40000"/>
                  <a:lumOff val="60000"/>
                </a:schemeClr>
              </a:gs>
              <a:gs pos="100000">
                <a:srgbClr val="FFFFFF"/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b="1" dirty="0" smtClean="0">
                <a:solidFill>
                  <a:srgbClr val="000000"/>
                </a:solidFill>
              </a:rPr>
              <a:t>Acuntia</a:t>
            </a:r>
          </a:p>
        </p:txBody>
      </p:sp>
      <p:cxnSp>
        <p:nvCxnSpPr>
          <p:cNvPr id="126" name="Conector recto de flecha 125"/>
          <p:cNvCxnSpPr>
            <a:endCxn id="8" idx="7"/>
          </p:cNvCxnSpPr>
          <p:nvPr/>
        </p:nvCxnSpPr>
        <p:spPr>
          <a:xfrm rot="5400000">
            <a:off x="6994933" y="3415765"/>
            <a:ext cx="2478459" cy="8701"/>
          </a:xfrm>
          <a:prstGeom prst="straightConnector1">
            <a:avLst/>
          </a:prstGeom>
          <a:ln>
            <a:solidFill>
              <a:schemeClr val="accent2"/>
            </a:solidFill>
            <a:prstDash val="sysDot"/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1" name="Rectángulo 100"/>
          <p:cNvSpPr/>
          <p:nvPr/>
        </p:nvSpPr>
        <p:spPr>
          <a:xfrm>
            <a:off x="6259578" y="3306138"/>
            <a:ext cx="1013235" cy="421916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40000"/>
                  <a:lumOff val="60000"/>
                </a:schemeClr>
              </a:gs>
              <a:gs pos="100000">
                <a:srgbClr val="FFFFFF"/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b="1" dirty="0" smtClean="0">
                <a:solidFill>
                  <a:srgbClr val="000000"/>
                </a:solidFill>
              </a:rPr>
              <a:t>TdE</a:t>
            </a:r>
          </a:p>
        </p:txBody>
      </p:sp>
      <p:cxnSp>
        <p:nvCxnSpPr>
          <p:cNvPr id="39" name="Conector recto de flecha 38"/>
          <p:cNvCxnSpPr>
            <a:stCxn id="10" idx="1"/>
          </p:cNvCxnSpPr>
          <p:nvPr/>
        </p:nvCxnSpPr>
        <p:spPr>
          <a:xfrm rot="16200000" flipV="1">
            <a:off x="3078054" y="2551455"/>
            <a:ext cx="696962" cy="1220701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dirty="0" smtClean="0">
                <a:ea typeface="ＭＳ Ｐゴシック" pitchFamily="-1" charset="-128"/>
                <a:cs typeface="ＭＳ Ｐゴシック" pitchFamily="-1" charset="-128"/>
              </a:rPr>
              <a:t>Grupos del área de red</a:t>
            </a:r>
          </a:p>
        </p:txBody>
      </p:sp>
      <p:sp>
        <p:nvSpPr>
          <p:cNvPr id="25603" name="Marcador de contenido 3"/>
          <p:cNvSpPr>
            <a:spLocks noGrp="1"/>
          </p:cNvSpPr>
          <p:nvPr>
            <p:ph idx="1"/>
          </p:nvPr>
        </p:nvSpPr>
        <p:spPr>
          <a:xfrm>
            <a:off x="287338" y="796925"/>
            <a:ext cx="8229600" cy="5445022"/>
          </a:xfrm>
        </p:spPr>
        <p:txBody>
          <a:bodyPr/>
          <a:lstStyle/>
          <a:p>
            <a:pPr eaLnBrk="1" hangingPunct="1"/>
            <a:r>
              <a:rPr lang="es-ES" sz="2800" dirty="0" smtClean="0">
                <a:ea typeface="ＭＳ Ｐゴシック" pitchFamily="-1" charset="-128"/>
                <a:cs typeface="ＭＳ Ｐゴシック" pitchFamily="-1" charset="-128"/>
              </a:rPr>
              <a:t>GSO (Grupo de Supervisión Óptica) - TdE</a:t>
            </a:r>
          </a:p>
          <a:p>
            <a:pPr lvl="2" eaLnBrk="1" hangingPunct="1">
              <a:buFont typeface="Wingdings" pitchFamily="-84" charset="2"/>
              <a:buChar char="§"/>
              <a:defRPr/>
            </a:pPr>
            <a:r>
              <a:rPr lang="es-ES" sz="2400" dirty="0" smtClean="0">
                <a:ea typeface="ＭＳ Ｐゴシック" pitchFamily="-84" charset="-128"/>
                <a:cs typeface="ＭＳ Ｐゴシック" pitchFamily="-84" charset="-128"/>
              </a:rPr>
              <a:t>Monitorización Infraestructura Óptica </a:t>
            </a:r>
          </a:p>
          <a:p>
            <a:pPr lvl="2" eaLnBrk="1" hangingPunct="1">
              <a:buFont typeface="Wingdings" pitchFamily="-84" charset="2"/>
              <a:buChar char="§"/>
              <a:defRPr/>
            </a:pPr>
            <a:r>
              <a:rPr lang="es-ES" sz="2400" dirty="0" smtClean="0">
                <a:ea typeface="ＭＳ Ｐゴシック" pitchFamily="-84" charset="-128"/>
                <a:cs typeface="ＭＳ Ｐゴシック" pitchFamily="-84" charset="-128"/>
              </a:rPr>
              <a:t>24x7</a:t>
            </a:r>
            <a:endParaRPr lang="es-ES" sz="2800" dirty="0" smtClean="0">
              <a:ea typeface="ＭＳ Ｐゴシック" pitchFamily="-1" charset="-128"/>
              <a:cs typeface="ＭＳ Ｐゴシック" pitchFamily="-1" charset="-128"/>
            </a:endParaRPr>
          </a:p>
          <a:p>
            <a:pPr eaLnBrk="1" hangingPunct="1"/>
            <a:r>
              <a:rPr lang="es-ES" sz="2800" dirty="0" smtClean="0">
                <a:ea typeface="ＭＳ Ｐゴシック" pitchFamily="-1" charset="-128"/>
                <a:cs typeface="ＭＳ Ｐゴシック" pitchFamily="-1" charset="-128"/>
              </a:rPr>
              <a:t>OPS (OPeración y Soporte) - Acuntia</a:t>
            </a:r>
          </a:p>
          <a:p>
            <a:pPr lvl="2" eaLnBrk="1" hangingPunct="1">
              <a:buFont typeface="Wingdings" pitchFamily="-84" charset="2"/>
              <a:buChar char="§"/>
              <a:defRPr/>
            </a:pPr>
            <a:r>
              <a:rPr lang="es-ES" sz="2400" dirty="0" smtClean="0">
                <a:ea typeface="ＭＳ Ｐゴシック" pitchFamily="-84" charset="-128"/>
                <a:cs typeface="ＭＳ Ｐゴシック" pitchFamily="-84" charset="-128"/>
              </a:rPr>
              <a:t>Primer nivel de Soporte y Atención</a:t>
            </a:r>
          </a:p>
          <a:p>
            <a:pPr lvl="2" eaLnBrk="1" hangingPunct="1">
              <a:buFont typeface="Wingdings" pitchFamily="-84" charset="2"/>
              <a:buChar char="§"/>
              <a:defRPr/>
            </a:pPr>
            <a:r>
              <a:rPr lang="es-ES" sz="2400" dirty="0" smtClean="0">
                <a:ea typeface="ＭＳ Ｐゴシック" pitchFamily="-84" charset="-128"/>
                <a:cs typeface="ＭＳ Ｐゴシック" pitchFamily="-84" charset="-128"/>
              </a:rPr>
              <a:t>Monitorización, Operación Servicios Ethernet e IP</a:t>
            </a:r>
          </a:p>
          <a:p>
            <a:pPr lvl="2" eaLnBrk="1" hangingPunct="1">
              <a:buFont typeface="Wingdings" pitchFamily="-84" charset="2"/>
              <a:buChar char="§"/>
              <a:defRPr/>
            </a:pPr>
            <a:r>
              <a:rPr lang="es-ES" sz="2400" dirty="0" smtClean="0">
                <a:ea typeface="ＭＳ Ｐゴシック" pitchFamily="-84" charset="-128"/>
                <a:cs typeface="ＭＳ Ｐゴシック" pitchFamily="-84" charset="-128"/>
              </a:rPr>
              <a:t>24x7</a:t>
            </a:r>
            <a:endParaRPr lang="es-ES" sz="2800" dirty="0" smtClean="0">
              <a:ea typeface="ＭＳ Ｐゴシック" pitchFamily="-1" charset="-128"/>
              <a:cs typeface="ＭＳ Ｐゴシック" pitchFamily="-1" charset="-128"/>
            </a:endParaRPr>
          </a:p>
          <a:p>
            <a:pPr eaLnBrk="1" hangingPunct="1"/>
            <a:r>
              <a:rPr lang="es-ES" sz="2800" dirty="0" smtClean="0">
                <a:ea typeface="ＭＳ Ｐゴシック" pitchFamily="-1" charset="-128"/>
                <a:cs typeface="ＭＳ Ｐゴシック" pitchFamily="-1" charset="-128"/>
              </a:rPr>
              <a:t>NOC - Staff</a:t>
            </a:r>
          </a:p>
          <a:p>
            <a:pPr lvl="2" eaLnBrk="1" hangingPunct="1">
              <a:buFont typeface="Wingdings" pitchFamily="-84" charset="2"/>
              <a:buChar char="§"/>
              <a:defRPr/>
            </a:pPr>
            <a:r>
              <a:rPr lang="es-ES" sz="2400" dirty="0" smtClean="0">
                <a:ea typeface="ＭＳ Ｐゴシック" pitchFamily="-84" charset="-128"/>
                <a:cs typeface="ＭＳ Ｐゴシック" pitchFamily="-84" charset="-128"/>
              </a:rPr>
              <a:t>Escalado</a:t>
            </a:r>
          </a:p>
          <a:p>
            <a:pPr lvl="2" eaLnBrk="1" hangingPunct="1">
              <a:buFont typeface="Wingdings" pitchFamily="-84" charset="2"/>
              <a:buChar char="§"/>
              <a:defRPr/>
            </a:pPr>
            <a:r>
              <a:rPr lang="es-ES" sz="2400" dirty="0" smtClean="0">
                <a:ea typeface="ＭＳ Ｐゴシック" pitchFamily="-84" charset="-128"/>
                <a:cs typeface="ＭＳ Ｐゴシック" pitchFamily="-84" charset="-128"/>
              </a:rPr>
              <a:t>Planificación e ingeniería</a:t>
            </a:r>
          </a:p>
          <a:p>
            <a:pPr lvl="2" eaLnBrk="1" hangingPunct="1">
              <a:buFont typeface="Wingdings" pitchFamily="-84" charset="2"/>
              <a:buChar char="§"/>
              <a:defRPr/>
            </a:pPr>
            <a:r>
              <a:rPr lang="es-ES" sz="2400" dirty="0" smtClean="0">
                <a:ea typeface="ＭＳ Ｐゴシック" pitchFamily="-84" charset="-128"/>
                <a:cs typeface="ＭＳ Ｐゴシック" pitchFamily="-84" charset="-128"/>
              </a:rPr>
              <a:t>8x5</a:t>
            </a:r>
            <a:endParaRPr lang="es-ES" sz="2800" dirty="0" smtClean="0">
              <a:ea typeface="ＭＳ Ｐゴシック" pitchFamily="-1" charset="-128"/>
              <a:cs typeface="ＭＳ Ｐゴシック" pitchFamily="-1" charset="-128"/>
            </a:endParaRPr>
          </a:p>
          <a:p>
            <a:pPr lvl="1" eaLnBrk="1" hangingPunct="1">
              <a:buNone/>
            </a:pPr>
            <a:endParaRPr lang="es-ES" sz="2400" dirty="0" smtClean="0">
              <a:ea typeface="ＭＳ Ｐゴシック" pitchFamily="-1" charset="-128"/>
              <a:cs typeface="ＭＳ Ｐゴシック" pitchFamily="-1" charset="-128"/>
            </a:endParaRPr>
          </a:p>
          <a:p>
            <a:pPr lvl="1" eaLnBrk="1" hangingPunct="1">
              <a:buNone/>
            </a:pPr>
            <a:endParaRPr lang="es-ES" sz="2400" dirty="0" smtClean="0">
              <a:ea typeface="ＭＳ Ｐゴシック" pitchFamily="-1" charset="-128"/>
              <a:cs typeface="ＭＳ Ｐゴシック" pitchFamily="-1" charset="-128"/>
            </a:endParaRPr>
          </a:p>
          <a:p>
            <a:pPr lvl="1" eaLnBrk="1" hangingPunct="1">
              <a:buNone/>
            </a:pPr>
            <a:endParaRPr lang="es-ES" sz="2800" dirty="0" smtClean="0"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516938" y="6407150"/>
            <a:ext cx="495300" cy="365125"/>
          </a:xfrm>
        </p:spPr>
        <p:txBody>
          <a:bodyPr/>
          <a:lstStyle/>
          <a:p>
            <a:pPr>
              <a:defRPr/>
            </a:pPr>
            <a:fld id="{D429FE62-A2BE-0D41-89C9-EFFF4DF9B8E8}" type="slidenum">
              <a:rPr lang="es-ES_tradnl" smtClean="0"/>
              <a:pPr>
                <a:defRPr/>
              </a:pPr>
              <a:t>4</a:t>
            </a:fld>
            <a:endParaRPr lang="es-ES_trad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dirty="0" smtClean="0">
                <a:ea typeface="ＭＳ Ｐゴシック" pitchFamily="-1" charset="-128"/>
                <a:cs typeface="ＭＳ Ｐゴシック" pitchFamily="-1" charset="-128"/>
              </a:rPr>
              <a:t>Descripción del servicio</a:t>
            </a:r>
          </a:p>
        </p:txBody>
      </p:sp>
      <p:sp>
        <p:nvSpPr>
          <p:cNvPr id="25603" name="Marcador de contenido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s-ES" sz="2800" dirty="0" smtClean="0">
                <a:ea typeface="ＭＳ Ｐゴシック" pitchFamily="-1" charset="-128"/>
                <a:cs typeface="ＭＳ Ｐゴシック" pitchFamily="-1" charset="-128"/>
              </a:rPr>
              <a:t>Nivel 1 del área de red externalizado</a:t>
            </a:r>
          </a:p>
          <a:p>
            <a:pPr eaLnBrk="1" hangingPunct="1"/>
            <a:r>
              <a:rPr lang="es-ES" sz="2800" dirty="0" smtClean="0">
                <a:ea typeface="ＭＳ Ｐゴシック" pitchFamily="-1" charset="-128"/>
                <a:cs typeface="ＭＳ Ｐゴシック" pitchFamily="-1" charset="-128"/>
              </a:rPr>
              <a:t>Prestado por ACUNTIA dentro de contrato de mantenimiento y monitorización</a:t>
            </a:r>
          </a:p>
          <a:p>
            <a:pPr eaLnBrk="1" hangingPunct="1"/>
            <a:r>
              <a:rPr lang="es-ES" sz="2800" dirty="0" smtClean="0">
                <a:ea typeface="ＭＳ Ｐゴシック" pitchFamily="-1" charset="-128"/>
                <a:cs typeface="ＭＳ Ｐゴシック" pitchFamily="-1" charset="-128"/>
              </a:rPr>
              <a:t>Cobertura 24x7</a:t>
            </a:r>
          </a:p>
          <a:p>
            <a:pPr eaLnBrk="1" hangingPunct="1"/>
            <a:r>
              <a:rPr lang="es-ES" sz="2800" dirty="0" smtClean="0">
                <a:ea typeface="ＭＳ Ｐゴシック" pitchFamily="-1" charset="-128"/>
                <a:cs typeface="ＭＳ Ｐゴシック" pitchFamily="-1" charset="-128"/>
              </a:rPr>
              <a:t>Monitorización de la red L2/L3</a:t>
            </a:r>
          </a:p>
          <a:p>
            <a:pPr eaLnBrk="1" hangingPunct="1"/>
            <a:r>
              <a:rPr lang="es-ES" sz="2800" dirty="0" smtClean="0">
                <a:ea typeface="ＭＳ Ｐゴシック" pitchFamily="-1" charset="-128"/>
                <a:cs typeface="ＭＳ Ｐゴシック" pitchFamily="-1" charset="-128"/>
              </a:rPr>
              <a:t>Gestión de incidencias L2/L3</a:t>
            </a:r>
          </a:p>
          <a:p>
            <a:pPr lvl="1" eaLnBrk="1" hangingPunct="1"/>
            <a:r>
              <a:rPr lang="es-ES" sz="2800" dirty="0" smtClean="0">
                <a:ea typeface="ＭＳ Ｐゴシック" pitchFamily="-1" charset="-128"/>
                <a:cs typeface="ＭＳ Ｐゴシック" pitchFamily="-1" charset="-128"/>
              </a:rPr>
              <a:t>Troncales y accesos</a:t>
            </a:r>
          </a:p>
          <a:p>
            <a:pPr lvl="1" eaLnBrk="1" hangingPunct="1"/>
            <a:r>
              <a:rPr lang="es-ES" sz="2800" dirty="0" smtClean="0">
                <a:ea typeface="ＭＳ Ｐゴシック" pitchFamily="-1" charset="-128"/>
                <a:cs typeface="ＭＳ Ｐゴシック" pitchFamily="-1" charset="-128"/>
              </a:rPr>
              <a:t>Tickets de red</a:t>
            </a:r>
          </a:p>
          <a:p>
            <a:pPr eaLnBrk="1" hangingPunct="1"/>
            <a:r>
              <a:rPr lang="es-ES" sz="2800" dirty="0" smtClean="0">
                <a:ea typeface="ＭＳ Ｐゴシック" pitchFamily="-1" charset="-128"/>
                <a:cs typeface="ＭＳ Ｐゴシック" pitchFamily="-1" charset="-128"/>
              </a:rPr>
              <a:t>Atención a usuarios</a:t>
            </a:r>
          </a:p>
          <a:p>
            <a:pPr eaLnBrk="1" hangingPunct="1"/>
            <a:r>
              <a:rPr lang="es-ES" sz="2800" dirty="0" smtClean="0">
                <a:ea typeface="ＭＳ Ｐゴシック" pitchFamily="-1" charset="-128"/>
                <a:cs typeface="ＭＳ Ｐゴシック" pitchFamily="-1" charset="-128"/>
              </a:rPr>
              <a:t>Único punto de contacto para el área de red</a:t>
            </a:r>
          </a:p>
          <a:p>
            <a:pPr eaLnBrk="1" hangingPunct="1"/>
            <a:endParaRPr lang="es-ES" sz="2800" dirty="0" smtClean="0">
              <a:ea typeface="ＭＳ Ｐゴシック" pitchFamily="-1" charset="-128"/>
              <a:cs typeface="ＭＳ Ｐゴシック" pitchFamily="-1" charset="-128"/>
            </a:endParaRPr>
          </a:p>
          <a:p>
            <a:pPr eaLnBrk="1" hangingPunct="1"/>
            <a:endParaRPr lang="es-ES" sz="2800" dirty="0" smtClean="0">
              <a:ea typeface="ＭＳ Ｐゴシック" pitchFamily="-1" charset="-128"/>
              <a:cs typeface="ＭＳ Ｐゴシック" pitchFamily="-1" charset="-128"/>
            </a:endParaRPr>
          </a:p>
          <a:p>
            <a:pPr lvl="1" eaLnBrk="1" hangingPunct="1"/>
            <a:endParaRPr lang="es-ES" sz="2800" dirty="0" smtClean="0">
              <a:ea typeface="ＭＳ Ｐゴシック" pitchFamily="-1" charset="-128"/>
              <a:cs typeface="ＭＳ Ｐゴシック" pitchFamily="-1" charset="-128"/>
            </a:endParaRPr>
          </a:p>
          <a:p>
            <a:pPr lvl="2" eaLnBrk="1" hangingPunct="1"/>
            <a:endParaRPr lang="es-ES" sz="2000" dirty="0" smtClean="0">
              <a:ea typeface="ＭＳ Ｐゴシック" pitchFamily="-1" charset="-128"/>
              <a:cs typeface="ＭＳ Ｐゴシック" pitchFamily="-1" charset="-128"/>
            </a:endParaRPr>
          </a:p>
          <a:p>
            <a:pPr lvl="1" eaLnBrk="1" hangingPunct="1"/>
            <a:endParaRPr lang="es-ES" sz="2000" dirty="0" smtClean="0">
              <a:ea typeface="ＭＳ Ｐゴシック" pitchFamily="-1" charset="-128"/>
              <a:cs typeface="ＭＳ Ｐゴシック" pitchFamily="-1" charset="-128"/>
            </a:endParaRPr>
          </a:p>
          <a:p>
            <a:pPr lvl="1" eaLnBrk="1" hangingPunct="1"/>
            <a:endParaRPr lang="es-ES" sz="2800" dirty="0" smtClean="0">
              <a:ea typeface="ＭＳ Ｐゴシック" pitchFamily="-1" charset="-128"/>
              <a:cs typeface="ＭＳ Ｐゴシック" pitchFamily="-1" charset="-128"/>
            </a:endParaRPr>
          </a:p>
          <a:p>
            <a:pPr lvl="1" eaLnBrk="1" hangingPunct="1">
              <a:buNone/>
            </a:pPr>
            <a:endParaRPr lang="es-ES" sz="2800" dirty="0" smtClean="0"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516938" y="6407150"/>
            <a:ext cx="495300" cy="365125"/>
          </a:xfrm>
        </p:spPr>
        <p:txBody>
          <a:bodyPr/>
          <a:lstStyle/>
          <a:p>
            <a:pPr>
              <a:defRPr/>
            </a:pPr>
            <a:fld id="{D429FE62-A2BE-0D41-89C9-EFFF4DF9B8E8}" type="slidenum">
              <a:rPr lang="es-ES_tradnl" smtClean="0"/>
              <a:pPr>
                <a:defRPr/>
              </a:pPr>
              <a:t>5</a:t>
            </a:fld>
            <a:endParaRPr lang="es-ES_trad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dirty="0" smtClean="0">
                <a:ea typeface="ＭＳ Ｐゴシック" pitchFamily="-1" charset="-128"/>
                <a:cs typeface="ＭＳ Ｐゴシック" pitchFamily="-1" charset="-128"/>
              </a:rPr>
              <a:t>Revisión de tickets</a:t>
            </a:r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516938" y="6407150"/>
            <a:ext cx="495300" cy="365125"/>
          </a:xfrm>
        </p:spPr>
        <p:txBody>
          <a:bodyPr/>
          <a:lstStyle/>
          <a:p>
            <a:pPr>
              <a:defRPr/>
            </a:pPr>
            <a:fld id="{D429FE62-A2BE-0D41-89C9-EFFF4DF9B8E8}" type="slidenum">
              <a:rPr lang="es-ES_tradnl" smtClean="0"/>
              <a:pPr>
                <a:defRPr/>
              </a:pPr>
              <a:t>6</a:t>
            </a:fld>
            <a:endParaRPr lang="es-ES_tradnl" dirty="0"/>
          </a:p>
        </p:txBody>
      </p:sp>
      <p:sp>
        <p:nvSpPr>
          <p:cNvPr id="5" name="Marcador de contenido 4"/>
          <p:cNvSpPr>
            <a:spLocks noGrp="1"/>
          </p:cNvSpPr>
          <p:nvPr>
            <p:ph idx="1"/>
          </p:nvPr>
        </p:nvSpPr>
        <p:spPr>
          <a:xfrm>
            <a:off x="287337" y="796925"/>
            <a:ext cx="8418683" cy="5610225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s-ES_tradnl" sz="1050" dirty="0" smtClean="0">
                <a:latin typeface="Helvetica"/>
              </a:rPr>
              <a:t>TICKET						PROBLEMA			</a:t>
            </a:r>
          </a:p>
          <a:p>
            <a:pPr>
              <a:buNone/>
            </a:pPr>
            <a:r>
              <a:rPr lang="es-ES_tradnl" sz="1050" dirty="0" smtClean="0">
                <a:latin typeface="Helvetica"/>
              </a:rPr>
              <a:t>-------------------------------------			-------------------------------------			</a:t>
            </a:r>
          </a:p>
          <a:p>
            <a:pPr>
              <a:buNone/>
            </a:pPr>
            <a:r>
              <a:rPr lang="es-ES_tradnl" sz="1050" dirty="0" smtClean="0">
                <a:latin typeface="Helvetica"/>
              </a:rPr>
              <a:t>NUMERO	:	20084			FUENTE	:	F.O. Planta Externa	</a:t>
            </a:r>
          </a:p>
          <a:p>
            <a:pPr>
              <a:buNone/>
            </a:pPr>
            <a:r>
              <a:rPr lang="es-ES_tradnl" sz="1050" dirty="0" smtClean="0">
                <a:latin typeface="Helvetica"/>
              </a:rPr>
              <a:t>ESTADO	:	Resuelto			UBICACIÓN	:	E029_</a:t>
            </a:r>
            <a:r>
              <a:rPr lang="es-ES_tradnl" sz="1050" dirty="0" err="1" smtClean="0">
                <a:latin typeface="Helvetica"/>
              </a:rPr>
              <a:t>UHU_CICA_F</a:t>
            </a:r>
            <a:r>
              <a:rPr lang="es-ES_tradnl" sz="1050" dirty="0" smtClean="0">
                <a:latin typeface="Helvetica"/>
              </a:rPr>
              <a:t>/ E030_</a:t>
            </a:r>
            <a:r>
              <a:rPr lang="es-ES_tradnl" sz="1050" dirty="0" err="1" smtClean="0">
                <a:latin typeface="Helvetica"/>
              </a:rPr>
              <a:t>CICA_UCO_F</a:t>
            </a:r>
            <a:r>
              <a:rPr lang="es-ES_tradnl" sz="1050" dirty="0" smtClean="0">
                <a:latin typeface="Helvetica"/>
              </a:rPr>
              <a:t>	</a:t>
            </a:r>
          </a:p>
          <a:p>
            <a:pPr>
              <a:buNone/>
            </a:pPr>
            <a:r>
              <a:rPr lang="es-ES_tradnl" sz="1050" dirty="0" smtClean="0">
                <a:latin typeface="Helvetica"/>
              </a:rPr>
              <a:t>TIPO			:	INCIDENCIA		AGENTE	:	</a:t>
            </a:r>
            <a:r>
              <a:rPr lang="es-ES_tradnl" sz="1050" dirty="0" err="1" smtClean="0">
                <a:latin typeface="Helvetica"/>
              </a:rPr>
              <a:t>Telefonica</a:t>
            </a:r>
            <a:r>
              <a:rPr lang="es-ES_tradnl" sz="1050" dirty="0" smtClean="0">
                <a:latin typeface="Helvetica"/>
              </a:rPr>
              <a:t>	</a:t>
            </a:r>
          </a:p>
          <a:p>
            <a:pPr>
              <a:buNone/>
            </a:pPr>
            <a:r>
              <a:rPr lang="es-ES_tradnl" sz="1050" dirty="0" smtClean="0">
                <a:latin typeface="Helvetica"/>
              </a:rPr>
              <a:t>APERTURA	:	</a:t>
            </a:r>
            <a:r>
              <a:rPr lang="es-ES_tradnl" sz="1050" dirty="0" err="1" smtClean="0">
                <a:latin typeface="Helvetica"/>
              </a:rPr>
              <a:t>Not</a:t>
            </a:r>
            <a:r>
              <a:rPr lang="es-ES_tradnl" sz="1050" dirty="0" smtClean="0">
                <a:latin typeface="Helvetica"/>
              </a:rPr>
              <a:t> set			PRINCIPIO	:	</a:t>
            </a:r>
            <a:r>
              <a:rPr lang="es-ES_tradnl" sz="1050" dirty="0" err="1" smtClean="0">
                <a:latin typeface="Helvetica"/>
              </a:rPr>
              <a:t>Wed</a:t>
            </a:r>
            <a:r>
              <a:rPr lang="es-ES_tradnl" sz="1050" dirty="0" smtClean="0">
                <a:latin typeface="Helvetica"/>
              </a:rPr>
              <a:t> May 28 10:38:00 2014	</a:t>
            </a:r>
          </a:p>
          <a:p>
            <a:pPr>
              <a:buNone/>
            </a:pPr>
            <a:r>
              <a:rPr lang="es-ES_tradnl" sz="1050" dirty="0" err="1" smtClean="0">
                <a:latin typeface="Helvetica"/>
              </a:rPr>
              <a:t>U.MOD</a:t>
            </a:r>
            <a:r>
              <a:rPr lang="es-ES_tradnl" sz="1050" dirty="0" smtClean="0">
                <a:latin typeface="Helvetica"/>
              </a:rPr>
              <a:t>	:	</a:t>
            </a:r>
            <a:r>
              <a:rPr lang="es-ES_tradnl" sz="1050" dirty="0" err="1" smtClean="0">
                <a:latin typeface="Helvetica"/>
              </a:rPr>
              <a:t>Thu</a:t>
            </a:r>
            <a:r>
              <a:rPr lang="es-ES_tradnl" sz="1050" dirty="0" smtClean="0">
                <a:latin typeface="Helvetica"/>
              </a:rPr>
              <a:t> May 29 12:11:17 2014		FIN		:	</a:t>
            </a:r>
            <a:r>
              <a:rPr lang="es-ES_tradnl" sz="1050" dirty="0" err="1" smtClean="0">
                <a:latin typeface="Helvetica"/>
              </a:rPr>
              <a:t>Wed</a:t>
            </a:r>
            <a:r>
              <a:rPr lang="es-ES_tradnl" sz="1050" dirty="0" smtClean="0">
                <a:latin typeface="Helvetica"/>
              </a:rPr>
              <a:t> May 28 15:05:00 2014	</a:t>
            </a:r>
          </a:p>
          <a:p>
            <a:pPr>
              <a:buNone/>
            </a:pPr>
            <a:r>
              <a:rPr lang="es-ES_tradnl" sz="1050" dirty="0" smtClean="0">
                <a:latin typeface="Helvetica"/>
              </a:rPr>
              <a:t>CIERRE:	</a:t>
            </a:r>
            <a:r>
              <a:rPr lang="es-ES_tradnl" sz="1050" dirty="0" err="1" smtClean="0">
                <a:latin typeface="Helvetica"/>
              </a:rPr>
              <a:t>Thu</a:t>
            </a:r>
            <a:r>
              <a:rPr lang="es-ES_tradnl" sz="1050" dirty="0" smtClean="0">
                <a:latin typeface="Helvetica"/>
              </a:rPr>
              <a:t> May 29 10:43:21 2014		DURACION	:	04:27	</a:t>
            </a:r>
          </a:p>
          <a:p>
            <a:pPr>
              <a:buNone/>
            </a:pPr>
            <a:endParaRPr lang="es-ES_tradnl" sz="1050" dirty="0" smtClean="0">
              <a:latin typeface="Monaco"/>
            </a:endParaRPr>
          </a:p>
          <a:p>
            <a:pPr>
              <a:buNone/>
            </a:pPr>
            <a:r>
              <a:rPr lang="es-ES_tradnl" sz="1050" dirty="0" smtClean="0">
                <a:latin typeface="Monaco"/>
              </a:rPr>
              <a:t>RESUMEN: [AND/CLM/EXT/MUR/</a:t>
            </a:r>
            <a:r>
              <a:rPr lang="es-ES_tradnl" sz="1050" dirty="0" err="1" smtClean="0">
                <a:latin typeface="Monaco"/>
              </a:rPr>
              <a:t>ServCentrales</a:t>
            </a:r>
            <a:r>
              <a:rPr lang="es-ES_tradnl" sz="1050" dirty="0" smtClean="0">
                <a:latin typeface="Monaco"/>
              </a:rPr>
              <a:t>/</a:t>
            </a:r>
            <a:r>
              <a:rPr lang="es-ES_tradnl" sz="1050" dirty="0" err="1" smtClean="0">
                <a:latin typeface="Monaco"/>
              </a:rPr>
              <a:t>TRONCAL_IP</a:t>
            </a:r>
            <a:r>
              <a:rPr lang="es-ES_tradnl" sz="1050" dirty="0" smtClean="0">
                <a:latin typeface="Monaco"/>
              </a:rPr>
              <a:t>/VPNL2/PROYECTOS/FCCN] Corte en los enlaces E029_</a:t>
            </a:r>
            <a:r>
              <a:rPr lang="es-ES_tradnl" sz="1050" dirty="0" err="1" smtClean="0">
                <a:latin typeface="Monaco"/>
              </a:rPr>
              <a:t>UHU_CICA_F</a:t>
            </a:r>
            <a:r>
              <a:rPr lang="es-ES_tradnl" sz="1050" dirty="0" smtClean="0">
                <a:latin typeface="Monaco"/>
              </a:rPr>
              <a:t> y E030_</a:t>
            </a:r>
            <a:r>
              <a:rPr lang="es-ES_tradnl" sz="1050" dirty="0" err="1" smtClean="0">
                <a:latin typeface="Monaco"/>
              </a:rPr>
              <a:t>CICA_UCO_F</a:t>
            </a:r>
            <a:endParaRPr lang="es-ES_tradnl" sz="1050" dirty="0" smtClean="0">
              <a:latin typeface="Monaco"/>
            </a:endParaRPr>
          </a:p>
          <a:p>
            <a:pPr>
              <a:buNone/>
            </a:pPr>
            <a:endParaRPr lang="es-ES_tradnl" sz="1050" dirty="0" smtClean="0">
              <a:latin typeface="Monaco"/>
            </a:endParaRPr>
          </a:p>
          <a:p>
            <a:pPr>
              <a:buNone/>
            </a:pPr>
            <a:r>
              <a:rPr lang="es-ES_tradnl" sz="1050" dirty="0" smtClean="0">
                <a:latin typeface="Monaco"/>
              </a:rPr>
              <a:t>SERVICIOS AFECTADOS:</a:t>
            </a:r>
          </a:p>
          <a:p>
            <a:pPr>
              <a:buNone/>
            </a:pPr>
            <a:r>
              <a:rPr lang="es-ES_tradnl" sz="1050" dirty="0" smtClean="0">
                <a:latin typeface="Monaco"/>
              </a:rPr>
              <a:t>	</a:t>
            </a:r>
            <a:r>
              <a:rPr lang="es-ES_tradnl" sz="1050" dirty="0" err="1" smtClean="0">
                <a:latin typeface="Monaco"/>
              </a:rPr>
              <a:t>CICA_ISFOC.A1p</a:t>
            </a:r>
            <a:r>
              <a:rPr lang="es-ES_tradnl" sz="1050" dirty="0" smtClean="0">
                <a:latin typeface="Monaco"/>
              </a:rPr>
              <a:t>_</a:t>
            </a:r>
            <a:r>
              <a:rPr lang="es-ES_tradnl" sz="1050" dirty="0" err="1" smtClean="0">
                <a:latin typeface="Monaco"/>
              </a:rPr>
              <a:t>ISFOC.OCH19290</a:t>
            </a:r>
            <a:r>
              <a:rPr lang="es-ES_tradnl" sz="1050" dirty="0" smtClean="0">
                <a:latin typeface="Monaco"/>
              </a:rPr>
              <a:t>: CLM: Acceso principal ISFOC</a:t>
            </a:r>
          </a:p>
          <a:p>
            <a:pPr>
              <a:buNone/>
            </a:pPr>
            <a:r>
              <a:rPr lang="es-ES_tradnl" sz="1050" dirty="0" smtClean="0">
                <a:latin typeface="Monaco"/>
              </a:rPr>
              <a:t>	</a:t>
            </a:r>
            <a:r>
              <a:rPr lang="es-ES_tradnl" sz="1050" dirty="0" err="1" smtClean="0">
                <a:latin typeface="Monaco"/>
              </a:rPr>
              <a:t>CICA_UM.A1</a:t>
            </a:r>
            <a:r>
              <a:rPr lang="es-ES_tradnl" sz="1050" dirty="0" smtClean="0">
                <a:latin typeface="Monaco"/>
              </a:rPr>
              <a:t>_</a:t>
            </a:r>
            <a:r>
              <a:rPr lang="es-ES_tradnl" sz="1050" dirty="0" err="1" smtClean="0">
                <a:latin typeface="Monaco"/>
              </a:rPr>
              <a:t>CTNET.OCH19350</a:t>
            </a:r>
            <a:r>
              <a:rPr lang="es-ES_tradnl" sz="1050" dirty="0" smtClean="0">
                <a:latin typeface="Monaco"/>
              </a:rPr>
              <a:t>: MUR: Acceso A1 </a:t>
            </a:r>
            <a:r>
              <a:rPr lang="es-ES_tradnl" sz="1050" dirty="0" err="1" smtClean="0">
                <a:latin typeface="Monaco"/>
              </a:rPr>
              <a:t>Ctnet</a:t>
            </a:r>
            <a:endParaRPr lang="es-ES_tradnl" sz="1050" dirty="0" smtClean="0">
              <a:latin typeface="Monaco"/>
            </a:endParaRPr>
          </a:p>
          <a:p>
            <a:pPr>
              <a:buNone/>
            </a:pPr>
            <a:r>
              <a:rPr lang="es-ES_tradnl" sz="1050" dirty="0" smtClean="0">
                <a:latin typeface="Monaco"/>
              </a:rPr>
              <a:t>	</a:t>
            </a:r>
            <a:r>
              <a:rPr lang="es-ES_tradnl" sz="1050" dirty="0" err="1" smtClean="0">
                <a:latin typeface="Monaco"/>
              </a:rPr>
              <a:t>CICA_UNEX.A1</a:t>
            </a:r>
            <a:r>
              <a:rPr lang="es-ES_tradnl" sz="1050" dirty="0" smtClean="0">
                <a:latin typeface="Monaco"/>
              </a:rPr>
              <a:t>_</a:t>
            </a:r>
            <a:r>
              <a:rPr lang="es-ES_tradnl" sz="1050" dirty="0" err="1" smtClean="0">
                <a:latin typeface="Monaco"/>
              </a:rPr>
              <a:t>RCT.OCH19335</a:t>
            </a:r>
            <a:r>
              <a:rPr lang="es-ES_tradnl" sz="1050" dirty="0" smtClean="0">
                <a:latin typeface="Monaco"/>
              </a:rPr>
              <a:t>: EXT: Acceso A1 RCT</a:t>
            </a:r>
          </a:p>
          <a:p>
            <a:pPr>
              <a:buNone/>
            </a:pPr>
            <a:r>
              <a:rPr lang="es-ES_tradnl" sz="1050" dirty="0" smtClean="0">
                <a:latin typeface="Monaco"/>
              </a:rPr>
              <a:t>	</a:t>
            </a:r>
            <a:r>
              <a:rPr lang="es-ES_tradnl" sz="1050" dirty="0" err="1" smtClean="0">
                <a:latin typeface="Monaco"/>
              </a:rPr>
              <a:t>CIEMAT_UCLM.A1p</a:t>
            </a:r>
            <a:r>
              <a:rPr lang="es-ES_tradnl" sz="1050" dirty="0" smtClean="0">
                <a:latin typeface="Monaco"/>
              </a:rPr>
              <a:t>_</a:t>
            </a:r>
            <a:r>
              <a:rPr lang="es-ES_tradnl" sz="1050" dirty="0" err="1" smtClean="0">
                <a:latin typeface="Monaco"/>
              </a:rPr>
              <a:t>UCLM.OCH19440</a:t>
            </a:r>
            <a:r>
              <a:rPr lang="es-ES_tradnl" sz="1050" dirty="0" smtClean="0">
                <a:latin typeface="Monaco"/>
              </a:rPr>
              <a:t>: CLM: Acceso principal UCLM</a:t>
            </a:r>
          </a:p>
          <a:p>
            <a:pPr>
              <a:buNone/>
            </a:pPr>
            <a:r>
              <a:rPr lang="es-ES_tradnl" sz="1050" dirty="0" smtClean="0">
                <a:latin typeface="Monaco"/>
              </a:rPr>
              <a:t>	</a:t>
            </a:r>
            <a:r>
              <a:rPr lang="es-ES_tradnl" sz="1050" dirty="0" err="1" smtClean="0">
                <a:latin typeface="Monaco"/>
              </a:rPr>
              <a:t>CIEMAT_UCLM.A1s</a:t>
            </a:r>
            <a:r>
              <a:rPr lang="es-ES_tradnl" sz="1050" dirty="0" smtClean="0">
                <a:latin typeface="Monaco"/>
              </a:rPr>
              <a:t>_</a:t>
            </a:r>
            <a:r>
              <a:rPr lang="es-ES_tradnl" sz="1050" dirty="0" err="1" smtClean="0">
                <a:latin typeface="Monaco"/>
              </a:rPr>
              <a:t>UCLM.OCH19380</a:t>
            </a:r>
            <a:r>
              <a:rPr lang="es-ES_tradnl" sz="1050" dirty="0" smtClean="0">
                <a:latin typeface="Monaco"/>
              </a:rPr>
              <a:t>: CLM: Acceso secundario UCLM</a:t>
            </a:r>
          </a:p>
          <a:p>
            <a:pPr>
              <a:buNone/>
            </a:pPr>
            <a:r>
              <a:rPr lang="es-ES_tradnl" sz="1050" dirty="0" smtClean="0">
                <a:latin typeface="Monaco"/>
              </a:rPr>
              <a:t>	</a:t>
            </a:r>
            <a:r>
              <a:rPr lang="es-ES_tradnl" sz="1050" dirty="0" err="1" smtClean="0">
                <a:latin typeface="Monaco"/>
              </a:rPr>
              <a:t>CICA_UNEX.EXT1</a:t>
            </a:r>
            <a:r>
              <a:rPr lang="es-ES_tradnl" sz="1050" dirty="0" smtClean="0">
                <a:latin typeface="Monaco"/>
              </a:rPr>
              <a:t>_</a:t>
            </a:r>
            <a:r>
              <a:rPr lang="es-ES_tradnl" sz="1050" dirty="0" err="1" smtClean="0">
                <a:latin typeface="Monaco"/>
              </a:rPr>
              <a:t>FCCN.OCH19275</a:t>
            </a:r>
            <a:r>
              <a:rPr lang="es-ES_tradnl" sz="1050" dirty="0" smtClean="0">
                <a:latin typeface="Monaco"/>
              </a:rPr>
              <a:t>: FCCN: Conexión I FCCN</a:t>
            </a:r>
          </a:p>
          <a:p>
            <a:pPr>
              <a:buNone/>
            </a:pPr>
            <a:r>
              <a:rPr lang="es-ES_tradnl" sz="1050" dirty="0" smtClean="0">
                <a:latin typeface="Monaco"/>
              </a:rPr>
              <a:t>	</a:t>
            </a:r>
            <a:r>
              <a:rPr lang="es-ES_tradnl" sz="1050" dirty="0" err="1" smtClean="0">
                <a:latin typeface="Monaco"/>
              </a:rPr>
              <a:t>TELMAD_UNEX.Ch1s</a:t>
            </a:r>
            <a:r>
              <a:rPr lang="es-ES_tradnl" sz="1050" dirty="0" smtClean="0">
                <a:latin typeface="Monaco"/>
              </a:rPr>
              <a:t>_</a:t>
            </a:r>
            <a:r>
              <a:rPr lang="es-ES_tradnl" sz="1050" dirty="0" err="1" smtClean="0">
                <a:latin typeface="Monaco"/>
              </a:rPr>
              <a:t>GEANT.OCH19255</a:t>
            </a:r>
            <a:r>
              <a:rPr lang="es-ES_tradnl" sz="1050" dirty="0" smtClean="0">
                <a:latin typeface="Monaco"/>
              </a:rPr>
              <a:t>: FCCN: Servicios GEANT</a:t>
            </a:r>
          </a:p>
          <a:p>
            <a:pPr>
              <a:buNone/>
            </a:pPr>
            <a:r>
              <a:rPr lang="es-ES_tradnl" sz="1050" dirty="0" smtClean="0">
                <a:latin typeface="Monaco"/>
              </a:rPr>
              <a:t>	</a:t>
            </a:r>
            <a:r>
              <a:rPr lang="es-ES_tradnl" sz="1050" dirty="0" err="1" smtClean="0">
                <a:latin typeface="Monaco"/>
              </a:rPr>
              <a:t>CICA_TELMAD.Ch2p</a:t>
            </a:r>
            <a:r>
              <a:rPr lang="es-ES_tradnl" sz="1050" dirty="0" smtClean="0">
                <a:latin typeface="Monaco"/>
              </a:rPr>
              <a:t>_</a:t>
            </a:r>
            <a:r>
              <a:rPr lang="es-ES_tradnl" sz="1050" dirty="0" err="1" smtClean="0">
                <a:latin typeface="Monaco"/>
              </a:rPr>
              <a:t>INT.OCH19390</a:t>
            </a:r>
            <a:r>
              <a:rPr lang="es-ES_tradnl" sz="1050" dirty="0" smtClean="0">
                <a:latin typeface="Monaco"/>
              </a:rPr>
              <a:t>: </a:t>
            </a:r>
            <a:r>
              <a:rPr lang="es-ES_tradnl" sz="1050" dirty="0" err="1" smtClean="0">
                <a:latin typeface="Monaco"/>
              </a:rPr>
              <a:t>ServCentrales</a:t>
            </a:r>
            <a:r>
              <a:rPr lang="es-ES_tradnl" sz="1050" dirty="0" smtClean="0">
                <a:latin typeface="Monaco"/>
              </a:rPr>
              <a:t>: Internos</a:t>
            </a:r>
          </a:p>
          <a:p>
            <a:pPr>
              <a:buNone/>
            </a:pPr>
            <a:r>
              <a:rPr lang="es-ES_tradnl" sz="1050" dirty="0" smtClean="0">
                <a:latin typeface="Monaco"/>
              </a:rPr>
              <a:t>	</a:t>
            </a:r>
            <a:r>
              <a:rPr lang="es-ES_tradnl" sz="1050" dirty="0" err="1" smtClean="0">
                <a:latin typeface="Monaco"/>
              </a:rPr>
              <a:t>CICA_TELMAD.INT03</a:t>
            </a:r>
            <a:r>
              <a:rPr lang="es-ES_tradnl" sz="1050" dirty="0" smtClean="0">
                <a:latin typeface="Monaco"/>
              </a:rPr>
              <a:t>.OCH19435: </a:t>
            </a:r>
            <a:r>
              <a:rPr lang="es-ES_tradnl" sz="1050" dirty="0" err="1" smtClean="0">
                <a:latin typeface="Monaco"/>
              </a:rPr>
              <a:t>ServCentrales</a:t>
            </a:r>
            <a:r>
              <a:rPr lang="es-ES_tradnl" sz="1050" dirty="0" smtClean="0">
                <a:latin typeface="Monaco"/>
              </a:rPr>
              <a:t>: Internos</a:t>
            </a:r>
          </a:p>
          <a:p>
            <a:pPr>
              <a:buNone/>
            </a:pPr>
            <a:r>
              <a:rPr lang="es-ES_tradnl" sz="1050" dirty="0" smtClean="0">
                <a:latin typeface="Monaco"/>
              </a:rPr>
              <a:t>	</a:t>
            </a:r>
            <a:r>
              <a:rPr lang="es-ES_tradnl" sz="1050" dirty="0" err="1" smtClean="0">
                <a:latin typeface="Monaco"/>
              </a:rPr>
              <a:t>CICA_UHU.Ch1</a:t>
            </a:r>
            <a:r>
              <a:rPr lang="es-ES_tradnl" sz="1050" dirty="0" smtClean="0">
                <a:latin typeface="Monaco"/>
              </a:rPr>
              <a:t>_</a:t>
            </a:r>
            <a:r>
              <a:rPr lang="es-ES_tradnl" sz="1050" dirty="0" err="1" smtClean="0">
                <a:latin typeface="Monaco"/>
              </a:rPr>
              <a:t>RICA.OCH19330</a:t>
            </a:r>
            <a:r>
              <a:rPr lang="es-ES_tradnl" sz="1050" dirty="0" smtClean="0">
                <a:latin typeface="Monaco"/>
              </a:rPr>
              <a:t>: AND: Servicios RICA</a:t>
            </a:r>
          </a:p>
          <a:p>
            <a:pPr>
              <a:buNone/>
            </a:pPr>
            <a:r>
              <a:rPr lang="es-ES_tradnl" sz="1050" dirty="0" smtClean="0">
                <a:latin typeface="Monaco"/>
              </a:rPr>
              <a:t>	</a:t>
            </a:r>
            <a:r>
              <a:rPr lang="es-ES_tradnl" sz="1050" dirty="0" err="1" smtClean="0">
                <a:latin typeface="Monaco"/>
              </a:rPr>
              <a:t>CICA_UCO.Ch6</a:t>
            </a:r>
            <a:r>
              <a:rPr lang="es-ES_tradnl" sz="1050" dirty="0" smtClean="0">
                <a:latin typeface="Monaco"/>
              </a:rPr>
              <a:t>_</a:t>
            </a:r>
            <a:r>
              <a:rPr lang="es-ES_tradnl" sz="1050" dirty="0" err="1" smtClean="0">
                <a:latin typeface="Monaco"/>
              </a:rPr>
              <a:t>RICA.OCH19325</a:t>
            </a:r>
            <a:r>
              <a:rPr lang="es-ES_tradnl" sz="1050" dirty="0" smtClean="0">
                <a:latin typeface="Monaco"/>
              </a:rPr>
              <a:t>: AND: Servicios RICA</a:t>
            </a:r>
          </a:p>
          <a:p>
            <a:pPr>
              <a:buNone/>
            </a:pPr>
            <a:r>
              <a:rPr lang="es-ES_tradnl" sz="1050" dirty="0" smtClean="0">
                <a:latin typeface="Monaco"/>
              </a:rPr>
              <a:t>	</a:t>
            </a:r>
            <a:r>
              <a:rPr lang="es-ES_tradnl" sz="1050" dirty="0" err="1" smtClean="0">
                <a:latin typeface="Monaco"/>
              </a:rPr>
              <a:t>CICA_UJAEN.Ch7</a:t>
            </a:r>
            <a:r>
              <a:rPr lang="es-ES_tradnl" sz="1050" dirty="0" smtClean="0">
                <a:latin typeface="Monaco"/>
              </a:rPr>
              <a:t>_</a:t>
            </a:r>
            <a:r>
              <a:rPr lang="es-ES_tradnl" sz="1050" dirty="0" err="1" smtClean="0">
                <a:latin typeface="Monaco"/>
              </a:rPr>
              <a:t>RICA.OCH19315</a:t>
            </a:r>
            <a:r>
              <a:rPr lang="es-ES_tradnl" sz="1050" dirty="0" smtClean="0">
                <a:latin typeface="Monaco"/>
              </a:rPr>
              <a:t>: AND: Servicios RICA</a:t>
            </a:r>
          </a:p>
          <a:p>
            <a:pPr>
              <a:buNone/>
            </a:pPr>
            <a:r>
              <a:rPr lang="es-ES_tradnl" sz="1050" dirty="0" smtClean="0">
                <a:latin typeface="Monaco"/>
              </a:rPr>
              <a:t>	</a:t>
            </a:r>
            <a:r>
              <a:rPr lang="es-ES_tradnl" sz="1050" dirty="0" err="1" smtClean="0">
                <a:latin typeface="Monaco"/>
              </a:rPr>
              <a:t>UCO_UHU.Ch14</a:t>
            </a:r>
            <a:r>
              <a:rPr lang="es-ES_tradnl" sz="1050" dirty="0" smtClean="0">
                <a:latin typeface="Monaco"/>
              </a:rPr>
              <a:t>_</a:t>
            </a:r>
            <a:r>
              <a:rPr lang="es-ES_tradnl" sz="1050" dirty="0" err="1" smtClean="0">
                <a:latin typeface="Monaco"/>
              </a:rPr>
              <a:t>RICA.OCH19305</a:t>
            </a:r>
            <a:r>
              <a:rPr lang="es-ES_tradnl" sz="1050" dirty="0" smtClean="0">
                <a:latin typeface="Monaco"/>
              </a:rPr>
              <a:t>: AND: Servicios RICA</a:t>
            </a:r>
          </a:p>
          <a:p>
            <a:pPr>
              <a:buNone/>
            </a:pPr>
            <a:r>
              <a:rPr lang="es-ES_tradnl" sz="1050" dirty="0" smtClean="0">
                <a:latin typeface="Monaco"/>
              </a:rPr>
              <a:t>	</a:t>
            </a:r>
            <a:r>
              <a:rPr lang="es-ES_tradnl" sz="1050" dirty="0" err="1" smtClean="0">
                <a:latin typeface="Monaco"/>
              </a:rPr>
              <a:t>CICA_TELMAD.P1</a:t>
            </a:r>
            <a:r>
              <a:rPr lang="es-ES_tradnl" sz="1050" dirty="0" smtClean="0">
                <a:latin typeface="Monaco"/>
              </a:rPr>
              <a:t>_</a:t>
            </a:r>
            <a:r>
              <a:rPr lang="es-ES_tradnl" sz="1050" dirty="0" err="1" smtClean="0">
                <a:latin typeface="Monaco"/>
              </a:rPr>
              <a:t>FIWAT.OCH19375</a:t>
            </a:r>
            <a:r>
              <a:rPr lang="es-ES_tradnl" sz="1050" dirty="0" smtClean="0">
                <a:latin typeface="Monaco"/>
              </a:rPr>
              <a:t>: PROYECTOS: FIWARE</a:t>
            </a:r>
          </a:p>
          <a:p>
            <a:pPr>
              <a:buNone/>
            </a:pPr>
            <a:r>
              <a:rPr lang="es-ES_tradnl" sz="1050" dirty="0" smtClean="0">
                <a:latin typeface="Monaco"/>
              </a:rPr>
              <a:t>	</a:t>
            </a:r>
            <a:r>
              <a:rPr lang="es-ES_tradnl" sz="1050" dirty="0" err="1" smtClean="0">
                <a:latin typeface="Monaco"/>
              </a:rPr>
              <a:t>CICA_TELMAD.VL1</a:t>
            </a:r>
            <a:r>
              <a:rPr lang="es-ES_tradnl" sz="1050" dirty="0" smtClean="0">
                <a:latin typeface="Monaco"/>
              </a:rPr>
              <a:t>.OCH19295: VPNL2: Servicios L2 AND</a:t>
            </a:r>
          </a:p>
          <a:p>
            <a:pPr>
              <a:buNone/>
            </a:pPr>
            <a:r>
              <a:rPr lang="es-ES_tradnl" sz="1050" dirty="0" smtClean="0">
                <a:latin typeface="Monaco"/>
              </a:rPr>
              <a:t>	</a:t>
            </a:r>
            <a:r>
              <a:rPr lang="es-ES_tradnl" sz="1050" dirty="0" err="1" smtClean="0">
                <a:latin typeface="Monaco"/>
              </a:rPr>
              <a:t>CICA_UM.VL1</a:t>
            </a:r>
            <a:r>
              <a:rPr lang="es-ES_tradnl" sz="1050" dirty="0" smtClean="0">
                <a:latin typeface="Monaco"/>
              </a:rPr>
              <a:t>.OCH19300: VPNL2: Servicios L2 MUR</a:t>
            </a:r>
          </a:p>
          <a:p>
            <a:pPr>
              <a:buNone/>
            </a:pPr>
            <a:r>
              <a:rPr lang="es-ES_tradnl" sz="1050" dirty="0" smtClean="0">
                <a:latin typeface="Monaco"/>
              </a:rPr>
              <a:t>	</a:t>
            </a:r>
            <a:r>
              <a:rPr lang="es-ES_tradnl" sz="1050" dirty="0" err="1" smtClean="0">
                <a:latin typeface="Monaco"/>
              </a:rPr>
              <a:t>CICA_CIEMAT.IP1</a:t>
            </a:r>
            <a:r>
              <a:rPr lang="es-ES_tradnl" sz="1050" dirty="0" smtClean="0">
                <a:latin typeface="Monaco"/>
              </a:rPr>
              <a:t>.OCH19475: TRONCAL IP: CICA-CIEMAT</a:t>
            </a:r>
          </a:p>
          <a:p>
            <a:pPr>
              <a:buNone/>
            </a:pPr>
            <a:r>
              <a:rPr lang="es-ES_tradnl" sz="1050" dirty="0" smtClean="0">
                <a:latin typeface="Monaco"/>
              </a:rPr>
              <a:t>	</a:t>
            </a:r>
            <a:r>
              <a:rPr lang="es-ES_tradnl" sz="1050" dirty="0" err="1" smtClean="0">
                <a:latin typeface="Monaco"/>
              </a:rPr>
              <a:t>CICA_CIEMAT.IP2</a:t>
            </a:r>
            <a:r>
              <a:rPr lang="es-ES_tradnl" sz="1050" dirty="0" smtClean="0">
                <a:latin typeface="Monaco"/>
              </a:rPr>
              <a:t>.OCH19480: TRONCAL IP: CICA-CIEMAT</a:t>
            </a:r>
          </a:p>
          <a:p>
            <a:pPr>
              <a:buNone/>
            </a:pPr>
            <a:r>
              <a:rPr lang="es-ES_tradnl" sz="1050" dirty="0" smtClean="0">
                <a:latin typeface="Monaco"/>
              </a:rPr>
              <a:t>	</a:t>
            </a:r>
            <a:r>
              <a:rPr lang="es-ES_tradnl" sz="1050" dirty="0" err="1" smtClean="0">
                <a:latin typeface="Monaco"/>
              </a:rPr>
              <a:t>CICA_CIEMAT.IP3</a:t>
            </a:r>
            <a:r>
              <a:rPr lang="es-ES_tradnl" sz="1050" dirty="0" smtClean="0">
                <a:latin typeface="Monaco"/>
              </a:rPr>
              <a:t>.OCH19485: TRONCAL IP: CICA-CIEMAT</a:t>
            </a:r>
          </a:p>
          <a:p>
            <a:pPr>
              <a:buNone/>
            </a:pPr>
            <a:r>
              <a:rPr lang="es-ES_tradnl" sz="1050" dirty="0" smtClean="0">
                <a:latin typeface="Monaco"/>
              </a:rPr>
              <a:t>	</a:t>
            </a:r>
            <a:r>
              <a:rPr lang="es-ES_tradnl" sz="1050" dirty="0" err="1" smtClean="0">
                <a:latin typeface="Monaco"/>
              </a:rPr>
              <a:t>CICA_CIEMAT.IP4</a:t>
            </a:r>
            <a:r>
              <a:rPr lang="es-ES_tradnl" sz="1050" dirty="0" smtClean="0">
                <a:latin typeface="Monaco"/>
              </a:rPr>
              <a:t>.OCH19490: TRONCAL IP: CICA-CIEMAT</a:t>
            </a:r>
          </a:p>
          <a:p>
            <a:pPr>
              <a:buNone/>
            </a:pPr>
            <a:endParaRPr lang="es-ES_tradnl" sz="1050" dirty="0" smtClean="0">
              <a:latin typeface="Monaco"/>
            </a:endParaRPr>
          </a:p>
          <a:p>
            <a:pPr>
              <a:buNone/>
            </a:pPr>
            <a:r>
              <a:rPr lang="es-ES_tradnl" sz="1050" dirty="0" err="1" smtClean="0">
                <a:latin typeface="Monaco"/>
              </a:rPr>
              <a:t>DESCRIPCION:Tras</a:t>
            </a:r>
            <a:r>
              <a:rPr lang="es-ES_tradnl" sz="1050" dirty="0" smtClean="0">
                <a:latin typeface="Monaco"/>
              </a:rPr>
              <a:t> la realización de los empalmes de fibras, el servicio queda restablecido.</a:t>
            </a:r>
          </a:p>
          <a:p>
            <a:pPr>
              <a:buNone/>
            </a:pPr>
            <a:endParaRPr lang="es-ES_tradnl" sz="1050" dirty="0" smtClean="0">
              <a:latin typeface="Monaco"/>
            </a:endParaRPr>
          </a:p>
          <a:p>
            <a:pPr>
              <a:buNone/>
            </a:pPr>
            <a:r>
              <a:rPr lang="es-ES_tradnl" sz="1050" dirty="0" smtClean="0">
                <a:latin typeface="Monaco"/>
              </a:rPr>
              <a:t>TICKET CERRADO.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dirty="0" smtClean="0">
                <a:ea typeface="ＭＳ Ｐゴシック" pitchFamily="-1" charset="-128"/>
                <a:cs typeface="ＭＳ Ｐゴシック" pitchFamily="-1" charset="-128"/>
              </a:rPr>
              <a:t>Cambios en procedimientos</a:t>
            </a:r>
          </a:p>
        </p:txBody>
      </p:sp>
      <p:sp>
        <p:nvSpPr>
          <p:cNvPr id="25603" name="Marcador de contenido 3"/>
          <p:cNvSpPr>
            <a:spLocks noGrp="1"/>
          </p:cNvSpPr>
          <p:nvPr>
            <p:ph idx="1"/>
          </p:nvPr>
        </p:nvSpPr>
        <p:spPr>
          <a:xfrm>
            <a:off x="287338" y="796925"/>
            <a:ext cx="8229600" cy="5445022"/>
          </a:xfrm>
        </p:spPr>
        <p:txBody>
          <a:bodyPr/>
          <a:lstStyle/>
          <a:p>
            <a:pPr eaLnBrk="1" hangingPunct="1"/>
            <a:r>
              <a:rPr lang="es-ES" sz="2800" dirty="0" smtClean="0">
                <a:ea typeface="ＭＳ Ｐゴシック" pitchFamily="-1" charset="-128"/>
                <a:cs typeface="ＭＳ Ｐゴシック" pitchFamily="-1" charset="-128"/>
              </a:rPr>
              <a:t>OPS =&gt; Único punto de contacto para instituciones</a:t>
            </a:r>
          </a:p>
          <a:p>
            <a:pPr eaLnBrk="1" hangingPunct="1"/>
            <a:r>
              <a:rPr lang="es-ES" sz="2800" dirty="0" smtClean="0">
                <a:ea typeface="ＭＳ Ｐゴシック" pitchFamily="-1" charset="-128"/>
                <a:cs typeface="ＭＳ Ｐゴシック" pitchFamily="-1" charset="-128"/>
              </a:rPr>
              <a:t>Institución como alojador de PdPs</a:t>
            </a:r>
          </a:p>
          <a:p>
            <a:pPr lvl="1" eaLnBrk="1" hangingPunct="1"/>
            <a:r>
              <a:rPr lang="es-ES" sz="2400" dirty="0" smtClean="0">
                <a:ea typeface="ＭＳ Ｐゴシック" pitchFamily="-1" charset="-128"/>
                <a:cs typeface="ＭＳ Ｐゴシック" pitchFamily="-1" charset="-128"/>
              </a:rPr>
              <a:t>Accesos</a:t>
            </a:r>
          </a:p>
          <a:p>
            <a:pPr lvl="1" eaLnBrk="1" hangingPunct="1"/>
            <a:r>
              <a:rPr lang="es-ES" sz="2400" dirty="0" smtClean="0">
                <a:ea typeface="ＭＳ Ｐゴシック" pitchFamily="-1" charset="-128"/>
                <a:cs typeface="ＭＳ Ｐゴシック" pitchFamily="-1" charset="-128"/>
              </a:rPr>
              <a:t>Condiciones ambientales / suministro eléctrico</a:t>
            </a:r>
          </a:p>
          <a:p>
            <a:pPr lvl="1" eaLnBrk="1" hangingPunct="1">
              <a:buNone/>
            </a:pPr>
            <a:endParaRPr lang="es-ES" sz="1800" dirty="0" smtClean="0">
              <a:ea typeface="ＭＳ Ｐゴシック" pitchFamily="-1" charset="-128"/>
              <a:cs typeface="ＭＳ Ｐゴシック" pitchFamily="-1" charset="-128"/>
            </a:endParaRPr>
          </a:p>
          <a:p>
            <a:pPr eaLnBrk="1" hangingPunct="1"/>
            <a:r>
              <a:rPr lang="es-ES" sz="2800" dirty="0" smtClean="0">
                <a:ea typeface="ＭＳ Ｐゴシック" pitchFamily="-1" charset="-128"/>
                <a:cs typeface="ＭＳ Ｐゴシック" pitchFamily="-1" charset="-128"/>
              </a:rPr>
              <a:t>Institución como usuario</a:t>
            </a:r>
          </a:p>
          <a:p>
            <a:pPr lvl="1" eaLnBrk="1" hangingPunct="1"/>
            <a:r>
              <a:rPr lang="es-ES" sz="2400" dirty="0" smtClean="0">
                <a:ea typeface="ＭＳ Ｐゴシック" pitchFamily="-1" charset="-128"/>
                <a:cs typeface="ＭＳ Ｐゴシック" pitchFamily="-1" charset="-128"/>
              </a:rPr>
              <a:t>Incidencias servicio transporte 10G</a:t>
            </a:r>
          </a:p>
          <a:p>
            <a:pPr lvl="1" eaLnBrk="1" hangingPunct="1"/>
            <a:r>
              <a:rPr lang="es-ES" sz="2400" dirty="0" smtClean="0">
                <a:ea typeface="ＭＳ Ｐゴシック" pitchFamily="-1" charset="-128"/>
                <a:cs typeface="ＭＳ Ｐゴシック" pitchFamily="-1" charset="-128"/>
              </a:rPr>
              <a:t>Incidencias servicio de conectividad IP</a:t>
            </a:r>
          </a:p>
          <a:p>
            <a:pPr lvl="2" eaLnBrk="1" hangingPunct="1"/>
            <a:r>
              <a:rPr lang="es-ES" sz="2400" dirty="0" smtClean="0">
                <a:ea typeface="ＭＳ Ｐゴシック" pitchFamily="-1" charset="-128"/>
                <a:cs typeface="ＭＳ Ｐゴシック" pitchFamily="-1" charset="-128"/>
              </a:rPr>
              <a:t>Origen extremo institución: </a:t>
            </a:r>
          </a:p>
          <a:p>
            <a:pPr lvl="3" eaLnBrk="1" hangingPunct="1"/>
            <a:r>
              <a:rPr lang="es-ES" sz="2000" dirty="0" smtClean="0">
                <a:ea typeface="ＭＳ Ｐゴシック" pitchFamily="-1" charset="-128"/>
                <a:cs typeface="ＭＳ Ｐゴシック" pitchFamily="-1" charset="-128"/>
              </a:rPr>
              <a:t>Notificación por correo</a:t>
            </a:r>
          </a:p>
          <a:p>
            <a:pPr lvl="3" eaLnBrk="1" hangingPunct="1"/>
            <a:r>
              <a:rPr lang="es-ES" sz="2000" dirty="0" smtClean="0">
                <a:ea typeface="ＭＳ Ｐゴシック" pitchFamily="-1" charset="-128"/>
                <a:cs typeface="ＭＳ Ｐゴシック" pitchFamily="-1" charset="-128"/>
              </a:rPr>
              <a:t>Cierre al siguiente día laborable si no ha habido respuesta</a:t>
            </a:r>
          </a:p>
          <a:p>
            <a:pPr lvl="1" eaLnBrk="1" hangingPunct="1"/>
            <a:r>
              <a:rPr lang="es-ES" sz="2400" dirty="0" smtClean="0">
                <a:ea typeface="ＭＳ Ｐゴシック" pitchFamily="-1" charset="-128"/>
                <a:cs typeface="ＭＳ Ｐゴシック" pitchFamily="-1" charset="-128"/>
              </a:rPr>
              <a:t>Otras incidencias / consultas</a:t>
            </a:r>
          </a:p>
          <a:p>
            <a:pPr lvl="2" eaLnBrk="1" hangingPunct="1"/>
            <a:endParaRPr lang="es-ES" sz="2000" dirty="0" smtClean="0">
              <a:ea typeface="ＭＳ Ｐゴシック" pitchFamily="-1" charset="-128"/>
              <a:cs typeface="ＭＳ Ｐゴシック" pitchFamily="-1" charset="-128"/>
            </a:endParaRPr>
          </a:p>
          <a:p>
            <a:pPr lvl="1" eaLnBrk="1" hangingPunct="1">
              <a:buNone/>
            </a:pPr>
            <a:endParaRPr lang="es-ES" sz="2400" dirty="0" smtClean="0">
              <a:ea typeface="ＭＳ Ｐゴシック" pitchFamily="-1" charset="-128"/>
              <a:cs typeface="ＭＳ Ｐゴシック" pitchFamily="-1" charset="-128"/>
            </a:endParaRPr>
          </a:p>
          <a:p>
            <a:pPr lvl="1" eaLnBrk="1" hangingPunct="1">
              <a:buNone/>
            </a:pPr>
            <a:endParaRPr lang="es-ES" sz="2800" dirty="0" smtClean="0"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516938" y="6407150"/>
            <a:ext cx="495300" cy="365125"/>
          </a:xfrm>
        </p:spPr>
        <p:txBody>
          <a:bodyPr/>
          <a:lstStyle/>
          <a:p>
            <a:pPr>
              <a:defRPr/>
            </a:pPr>
            <a:fld id="{D429FE62-A2BE-0D41-89C9-EFFF4DF9B8E8}" type="slidenum">
              <a:rPr lang="es-ES_tradnl" smtClean="0"/>
              <a:pPr>
                <a:defRPr/>
              </a:pPr>
              <a:t>7</a:t>
            </a:fld>
            <a:endParaRPr lang="es-ES_trad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dirty="0" smtClean="0">
                <a:ea typeface="ＭＳ Ｐゴシック" pitchFamily="-1" charset="-128"/>
                <a:cs typeface="ＭＳ Ｐゴシック" pitchFamily="-1" charset="-128"/>
              </a:rPr>
              <a:t>Puesta en marcha del servicio</a:t>
            </a:r>
          </a:p>
        </p:txBody>
      </p:sp>
      <p:sp>
        <p:nvSpPr>
          <p:cNvPr id="25603" name="Marcador de contenido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s-ES" dirty="0" smtClean="0">
                <a:ea typeface="ＭＳ Ｐゴシック" pitchFamily="-1" charset="-128"/>
                <a:cs typeface="ＭＳ Ｐゴシック" pitchFamily="-1" charset="-128"/>
              </a:rPr>
              <a:t>Dic ’13 – Feb ’14: Definición / revisión de procedimientos</a:t>
            </a:r>
          </a:p>
          <a:p>
            <a:pPr eaLnBrk="1" hangingPunct="1"/>
            <a:r>
              <a:rPr lang="es-ES" dirty="0" smtClean="0">
                <a:ea typeface="ＭＳ Ｐゴシック" pitchFamily="-1" charset="-128"/>
                <a:cs typeface="ＭＳ Ｐゴシック" pitchFamily="-1" charset="-128"/>
              </a:rPr>
              <a:t>Mar ’14 -  Abr ’14: Comienzo primeras tareas supervisadas</a:t>
            </a:r>
          </a:p>
          <a:p>
            <a:pPr lvl="1" eaLnBrk="1" hangingPunct="1"/>
            <a:r>
              <a:rPr lang="es-ES" dirty="0" smtClean="0">
                <a:ea typeface="ＭＳ Ｐゴシック" pitchFamily="-1" charset="-128"/>
                <a:cs typeface="ＭＳ Ｐゴシック" pitchFamily="-1" charset="-128"/>
              </a:rPr>
              <a:t>Tareas internas del NOC</a:t>
            </a:r>
          </a:p>
          <a:p>
            <a:pPr lvl="1" eaLnBrk="1" hangingPunct="1"/>
            <a:r>
              <a:rPr lang="es-ES" dirty="0" smtClean="0">
                <a:ea typeface="ＭＳ Ｐゴシック" pitchFamily="-1" charset="-128"/>
                <a:cs typeface="ＭＳ Ｐゴシック" pitchFamily="-1" charset="-128"/>
              </a:rPr>
              <a:t>Gestión de tickets de red</a:t>
            </a:r>
          </a:p>
          <a:p>
            <a:pPr eaLnBrk="1" hangingPunct="1"/>
            <a:r>
              <a:rPr lang="es-ES" dirty="0" smtClean="0">
                <a:ea typeface="ＭＳ Ｐゴシック" pitchFamily="-1" charset="-128"/>
                <a:cs typeface="ＭＳ Ｐゴシック" pitchFamily="-1" charset="-128"/>
              </a:rPr>
              <a:t>May ’14: Gestión de incidencias con proveedores</a:t>
            </a:r>
          </a:p>
          <a:p>
            <a:pPr eaLnBrk="1" hangingPunct="1"/>
            <a:r>
              <a:rPr lang="es-ES" dirty="0" smtClean="0">
                <a:ea typeface="ＭＳ Ｐゴシック" pitchFamily="-1" charset="-128"/>
                <a:cs typeface="ＭＳ Ｐゴシック" pitchFamily="-1" charset="-128"/>
              </a:rPr>
              <a:t>Jul ’14: Atención a usuarios </a:t>
            </a:r>
          </a:p>
          <a:p>
            <a:pPr eaLnBrk="1" hangingPunct="1"/>
            <a:endParaRPr lang="es-ES" dirty="0" smtClean="0">
              <a:ea typeface="ＭＳ Ｐゴシック" pitchFamily="-1" charset="-128"/>
              <a:cs typeface="ＭＳ Ｐゴシック" pitchFamily="-1" charset="-128"/>
            </a:endParaRPr>
          </a:p>
          <a:p>
            <a:pPr lvl="1" eaLnBrk="1" hangingPunct="1"/>
            <a:endParaRPr lang="es-ES" dirty="0" smtClean="0">
              <a:ea typeface="ＭＳ Ｐゴシック" pitchFamily="-1" charset="-128"/>
              <a:cs typeface="ＭＳ Ｐゴシック" pitchFamily="-1" charset="-128"/>
            </a:endParaRPr>
          </a:p>
          <a:p>
            <a:pPr eaLnBrk="1" hangingPunct="1"/>
            <a:endParaRPr lang="es-ES" dirty="0" smtClean="0">
              <a:ea typeface="ＭＳ Ｐゴシック" pitchFamily="-1" charset="-128"/>
              <a:cs typeface="ＭＳ Ｐゴシック" pitchFamily="-1" charset="-128"/>
            </a:endParaRPr>
          </a:p>
          <a:p>
            <a:pPr marL="342900" lvl="2" indent="-342900" eaLnBrk="1" hangingPunct="1">
              <a:buSzPct val="90000"/>
              <a:buFont typeface="Lucida Grande" pitchFamily="-1" charset="0"/>
              <a:buChar char="●"/>
            </a:pPr>
            <a:endParaRPr lang="es-ES" dirty="0" smtClean="0">
              <a:ea typeface="ＭＳ Ｐゴシック" pitchFamily="-1" charset="-128"/>
              <a:cs typeface="ＭＳ Ｐゴシック" pitchFamily="-1" charset="-128"/>
            </a:endParaRPr>
          </a:p>
          <a:p>
            <a:pPr lvl="1" eaLnBrk="1" hangingPunct="1"/>
            <a:endParaRPr lang="es-ES" sz="2000" dirty="0" smtClean="0">
              <a:ea typeface="ＭＳ Ｐゴシック" pitchFamily="-1" charset="-128"/>
              <a:cs typeface="ＭＳ Ｐゴシック" pitchFamily="-1" charset="-128"/>
            </a:endParaRPr>
          </a:p>
          <a:p>
            <a:pPr lvl="1" eaLnBrk="1" hangingPunct="1"/>
            <a:endParaRPr lang="es-ES" sz="2800" dirty="0" smtClean="0">
              <a:ea typeface="ＭＳ Ｐゴシック" pitchFamily="-1" charset="-128"/>
              <a:cs typeface="ＭＳ Ｐゴシック" pitchFamily="-1" charset="-128"/>
            </a:endParaRPr>
          </a:p>
          <a:p>
            <a:pPr lvl="1" eaLnBrk="1" hangingPunct="1">
              <a:buNone/>
            </a:pPr>
            <a:endParaRPr lang="es-ES" sz="2800" dirty="0" smtClean="0"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516938" y="6407150"/>
            <a:ext cx="495300" cy="365125"/>
          </a:xfrm>
        </p:spPr>
        <p:txBody>
          <a:bodyPr/>
          <a:lstStyle/>
          <a:p>
            <a:pPr>
              <a:defRPr/>
            </a:pPr>
            <a:fld id="{D429FE62-A2BE-0D41-89C9-EFFF4DF9B8E8}" type="slidenum">
              <a:rPr lang="es-ES_tradnl" smtClean="0"/>
              <a:pPr>
                <a:defRPr/>
              </a:pPr>
              <a:t>8</a:t>
            </a:fld>
            <a:endParaRPr lang="es-ES_trad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dirty="0" smtClean="0">
                <a:ea typeface="ＭＳ Ｐゴシック" pitchFamily="-1" charset="-128"/>
                <a:cs typeface="ＭＳ Ｐゴシック" pitchFamily="-1" charset="-128"/>
              </a:rPr>
              <a:t>Punto de contacto</a:t>
            </a:r>
          </a:p>
        </p:txBody>
      </p:sp>
      <p:sp>
        <p:nvSpPr>
          <p:cNvPr id="25603" name="Marcador de contenido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s-ES" sz="2800" dirty="0" smtClean="0">
                <a:ea typeface="ＭＳ Ｐゴシック" pitchFamily="-1" charset="-128"/>
                <a:cs typeface="ＭＳ Ｐゴシック" pitchFamily="-1" charset="-128"/>
              </a:rPr>
              <a:t>Correo electrónico:</a:t>
            </a:r>
          </a:p>
          <a:p>
            <a:pPr lvl="1" eaLnBrk="1" hangingPunct="1"/>
            <a:r>
              <a:rPr lang="es-ES_tradnl" sz="2800" dirty="0" smtClean="0">
                <a:ea typeface="ＭＳ Ｐゴシック" pitchFamily="-1" charset="-128"/>
                <a:cs typeface="ＭＳ Ｐゴシック" pitchFamily="-1" charset="-128"/>
                <a:hlinkClick r:id="rId3"/>
              </a:rPr>
              <a:t>iris</a:t>
            </a:r>
            <a:r>
              <a:rPr lang="es-ES" sz="2800" dirty="0" smtClean="0">
                <a:ea typeface="ＭＳ Ｐゴシック" pitchFamily="-1" charset="-128"/>
                <a:cs typeface="ＭＳ Ｐゴシック" pitchFamily="-1" charset="-128"/>
                <a:hlinkClick r:id="rId3"/>
              </a:rPr>
              <a:t>-nd@rediris.es</a:t>
            </a:r>
            <a:r>
              <a:rPr lang="es-ES" sz="2800" dirty="0" smtClean="0">
                <a:ea typeface="ＭＳ Ｐゴシック" pitchFamily="-1" charset="-128"/>
                <a:cs typeface="ＭＳ Ｐゴシック" pitchFamily="-1" charset="-128"/>
              </a:rPr>
              <a:t> (RT para incidencias y peticiones)</a:t>
            </a:r>
          </a:p>
          <a:p>
            <a:pPr lvl="1" eaLnBrk="1" hangingPunct="1"/>
            <a:r>
              <a:rPr lang="es-ES" sz="2800" dirty="0" smtClean="0">
                <a:ea typeface="ＭＳ Ｐゴシック" pitchFamily="-1" charset="-128"/>
                <a:cs typeface="ＭＳ Ｐゴシック" pitchFamily="-1" charset="-128"/>
                <a:hlinkClick r:id="rId4"/>
              </a:rPr>
              <a:t>ops@rediris.es</a:t>
            </a:r>
            <a:r>
              <a:rPr lang="es-ES" sz="2800" dirty="0" smtClean="0">
                <a:ea typeface="ＭＳ Ｐゴシック" pitchFamily="-1" charset="-128"/>
                <a:cs typeface="ＭＳ Ｐゴシック" pitchFamily="-1" charset="-128"/>
              </a:rPr>
              <a:t> (fuera de RT para gestión de accesos a PdPs)</a:t>
            </a:r>
          </a:p>
          <a:p>
            <a:pPr lvl="2" eaLnBrk="1" hangingPunct="1"/>
            <a:r>
              <a:rPr lang="es-ES" sz="2400" dirty="0" smtClean="0">
                <a:ea typeface="ＭＳ Ｐゴシック" pitchFamily="-1" charset="-128"/>
                <a:cs typeface="ＭＳ Ｐゴシック" pitchFamily="-1" charset="-128"/>
              </a:rPr>
              <a:t>En estudio integrarlo en RT a futuro</a:t>
            </a:r>
          </a:p>
          <a:p>
            <a:pPr lvl="2" eaLnBrk="1" hangingPunct="1"/>
            <a:endParaRPr lang="es-ES" sz="2400" dirty="0" smtClean="0">
              <a:ea typeface="ＭＳ Ｐゴシック" pitchFamily="-1" charset="-128"/>
              <a:cs typeface="ＭＳ Ｐゴシック" pitchFamily="-1" charset="-128"/>
            </a:endParaRPr>
          </a:p>
          <a:p>
            <a:pPr eaLnBrk="1" hangingPunct="1"/>
            <a:r>
              <a:rPr lang="es-ES_tradnl" sz="2800" dirty="0" smtClean="0">
                <a:ea typeface="ＭＳ Ｐゴシック" pitchFamily="-1" charset="-128"/>
                <a:cs typeface="ＭＳ Ｐゴシック" pitchFamily="-1" charset="-128"/>
              </a:rPr>
              <a:t>http://</a:t>
            </a:r>
            <a:r>
              <a:rPr lang="es-ES_tradnl" sz="2800" dirty="0" err="1" smtClean="0">
                <a:ea typeface="ＭＳ Ｐゴシック" pitchFamily="-1" charset="-128"/>
                <a:cs typeface="ＭＳ Ｐゴシック" pitchFamily="-1" charset="-128"/>
              </a:rPr>
              <a:t>www.rediris.es</a:t>
            </a:r>
            <a:r>
              <a:rPr lang="es-ES_tradnl" sz="2800" dirty="0" smtClean="0">
                <a:ea typeface="ＭＳ Ｐゴシック" pitchFamily="-1" charset="-128"/>
                <a:cs typeface="ＭＳ Ｐゴシック" pitchFamily="-1" charset="-128"/>
              </a:rPr>
              <a:t>/servicios/</a:t>
            </a:r>
            <a:r>
              <a:rPr lang="es-ES_tradnl" sz="2800" dirty="0" err="1" smtClean="0">
                <a:ea typeface="ＭＳ Ｐゴシック" pitchFamily="-1" charset="-128"/>
                <a:cs typeface="ＭＳ Ｐゴシック" pitchFamily="-1" charset="-128"/>
              </a:rPr>
              <a:t>noc</a:t>
            </a:r>
            <a:r>
              <a:rPr lang="es-ES_tradnl" sz="2800" dirty="0" smtClean="0">
                <a:ea typeface="ＭＳ Ｐゴシック" pitchFamily="-1" charset="-128"/>
                <a:cs typeface="ＭＳ Ｐゴシック" pitchFamily="-1" charset="-128"/>
              </a:rPr>
              <a:t>/</a:t>
            </a:r>
            <a:r>
              <a:rPr lang="es-ES_tradnl" sz="2800" dirty="0" err="1" smtClean="0">
                <a:ea typeface="ＭＳ Ｐゴシック" pitchFamily="-1" charset="-128"/>
                <a:cs typeface="ＭＳ Ｐゴシック" pitchFamily="-1" charset="-128"/>
              </a:rPr>
              <a:t>acceso.html</a:t>
            </a:r>
            <a:endParaRPr lang="es-ES" sz="2800" dirty="0" smtClean="0">
              <a:ea typeface="ＭＳ Ｐゴシック" pitchFamily="-1" charset="-128"/>
              <a:cs typeface="ＭＳ Ｐゴシック" pitchFamily="-1" charset="-128"/>
            </a:endParaRPr>
          </a:p>
          <a:p>
            <a:pPr lvl="1" eaLnBrk="1" hangingPunct="1"/>
            <a:endParaRPr lang="es-ES" sz="2800" dirty="0" smtClean="0">
              <a:ea typeface="ＭＳ Ｐゴシック" pitchFamily="-1" charset="-128"/>
              <a:cs typeface="ＭＳ Ｐゴシック" pitchFamily="-1" charset="-128"/>
            </a:endParaRPr>
          </a:p>
          <a:p>
            <a:pPr eaLnBrk="1" hangingPunct="1"/>
            <a:endParaRPr lang="es-ES" sz="2800" dirty="0" smtClean="0">
              <a:ea typeface="ＭＳ Ｐゴシック" pitchFamily="-1" charset="-128"/>
              <a:cs typeface="ＭＳ Ｐゴシック" pitchFamily="-1" charset="-128"/>
            </a:endParaRPr>
          </a:p>
          <a:p>
            <a:pPr lvl="1" eaLnBrk="1" hangingPunct="1"/>
            <a:endParaRPr lang="es-ES" sz="2800" dirty="0" smtClean="0">
              <a:ea typeface="ＭＳ Ｐゴシック" pitchFamily="-1" charset="-128"/>
              <a:cs typeface="ＭＳ Ｐゴシック" pitchFamily="-1" charset="-128"/>
            </a:endParaRPr>
          </a:p>
          <a:p>
            <a:pPr lvl="2" eaLnBrk="1" hangingPunct="1"/>
            <a:endParaRPr lang="es-ES" sz="2000" dirty="0" smtClean="0">
              <a:ea typeface="ＭＳ Ｐゴシック" pitchFamily="-1" charset="-128"/>
              <a:cs typeface="ＭＳ Ｐゴシック" pitchFamily="-1" charset="-128"/>
            </a:endParaRPr>
          </a:p>
          <a:p>
            <a:pPr lvl="1" eaLnBrk="1" hangingPunct="1"/>
            <a:endParaRPr lang="es-ES" sz="2000" dirty="0" smtClean="0">
              <a:ea typeface="ＭＳ Ｐゴシック" pitchFamily="-1" charset="-128"/>
              <a:cs typeface="ＭＳ Ｐゴシック" pitchFamily="-1" charset="-128"/>
            </a:endParaRPr>
          </a:p>
          <a:p>
            <a:pPr lvl="1" eaLnBrk="1" hangingPunct="1"/>
            <a:endParaRPr lang="es-ES" sz="2800" dirty="0" smtClean="0">
              <a:ea typeface="ＭＳ Ｐゴシック" pitchFamily="-1" charset="-128"/>
              <a:cs typeface="ＭＳ Ｐゴシック" pitchFamily="-1" charset="-128"/>
            </a:endParaRPr>
          </a:p>
          <a:p>
            <a:pPr lvl="1" eaLnBrk="1" hangingPunct="1">
              <a:buNone/>
            </a:pPr>
            <a:endParaRPr lang="es-ES" sz="2800" dirty="0" smtClean="0"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516938" y="6407150"/>
            <a:ext cx="495300" cy="365125"/>
          </a:xfrm>
        </p:spPr>
        <p:txBody>
          <a:bodyPr/>
          <a:lstStyle/>
          <a:p>
            <a:pPr>
              <a:defRPr/>
            </a:pPr>
            <a:fld id="{D429FE62-A2BE-0D41-89C9-EFFF4DF9B8E8}" type="slidenum">
              <a:rPr lang="es-ES_tradnl" smtClean="0"/>
              <a:pPr>
                <a:defRPr/>
              </a:pPr>
              <a:t>9</a:t>
            </a:fld>
            <a:endParaRPr lang="es-ES_trad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lantilla_RedIRIS-201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plantilla_RedIRIS-2011.pot</Template>
  <TotalTime>29392</TotalTime>
  <Words>939</Words>
  <Application>Microsoft Macintosh PowerPoint</Application>
  <PresentationFormat>Presentación en pantalla (4:3)</PresentationFormat>
  <Paragraphs>155</Paragraphs>
  <Slides>10</Slides>
  <Notes>9</Notes>
  <HiddenSlides>0</HiddenSlides>
  <MMClips>0</MMClips>
  <ScaleCrop>false</ScaleCrop>
  <HeadingPairs>
    <vt:vector size="4" baseType="variant">
      <vt:variant>
        <vt:lpstr>Plantilla de diseño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1" baseType="lpstr">
      <vt:lpstr>plantilla_RedIRIS-2011</vt:lpstr>
      <vt:lpstr>Externalización OPS (Nivel 1)  maribel.cosin@rediris.es </vt:lpstr>
      <vt:lpstr>¿Por qué OPS?</vt:lpstr>
      <vt:lpstr>Los diversos actores</vt:lpstr>
      <vt:lpstr>Grupos del área de red</vt:lpstr>
      <vt:lpstr>Descripción del servicio</vt:lpstr>
      <vt:lpstr>Revisión de tickets</vt:lpstr>
      <vt:lpstr>Cambios en procedimientos</vt:lpstr>
      <vt:lpstr>Puesta en marcha del servicio</vt:lpstr>
      <vt:lpstr>Punto de contacto</vt:lpstr>
      <vt:lpstr>Preguntas</vt:lpstr>
    </vt:vector>
  </TitlesOfParts>
  <Company>RedIRIS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Maribel Cosín</dc:creator>
  <cp:lastModifiedBy>Maribel Cosín</cp:lastModifiedBy>
  <cp:revision>95</cp:revision>
  <dcterms:created xsi:type="dcterms:W3CDTF">2014-06-05T09:10:39Z</dcterms:created>
  <dcterms:modified xsi:type="dcterms:W3CDTF">2014-06-05T09:49:26Z</dcterms:modified>
</cp:coreProperties>
</file>