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8" r:id="rId2"/>
    <p:sldId id="320" r:id="rId3"/>
    <p:sldId id="313" r:id="rId4"/>
    <p:sldId id="321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19" r:id="rId27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5D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81206" autoAdjust="0"/>
  </p:normalViewPr>
  <p:slideViewPr>
    <p:cSldViewPr snapToGrid="0" snapToObjects="1">
      <p:cViewPr varScale="1">
        <p:scale>
          <a:sx n="116" d="100"/>
          <a:sy n="116" d="100"/>
        </p:scale>
        <p:origin x="-112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EBB394A-972E-0642-9934-73552F0FF4F7}" type="datetime1">
              <a:rPr lang="es-ES_tradnl"/>
              <a:pPr>
                <a:defRPr/>
              </a:pPr>
              <a:t>6/4/14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E773A43-71BB-9B4D-AC18-4453341132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622448-91CA-524B-978D-1A9701798CA8}" type="datetime1">
              <a:rPr lang="es-ES_tradnl"/>
              <a:pPr>
                <a:defRPr/>
              </a:pPr>
              <a:t>6/4/14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63A4840-B952-D344-A6EF-668011B1D6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64105"/>
            <a:ext cx="7772400" cy="1951011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229372"/>
            <a:ext cx="6400800" cy="14094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FD26-A8CD-6940-868B-46C9442B2423}" type="datetime1">
              <a:rPr lang="es-ES_tradnl"/>
              <a:pPr>
                <a:defRPr/>
              </a:pPr>
              <a:t>6/4/14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A9CD-3DD6-DE4D-8D4A-F689B9DCED8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851111"/>
            <a:ext cx="5486400" cy="3876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CCD713-F7DE-B548-BF8A-A0CEA5174DCC}" type="datetime1">
              <a:rPr lang="es-ES_tradnl"/>
              <a:pPr>
                <a:defRPr/>
              </a:pPr>
              <a:t>6/4/14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9D8E-EEF7-7A47-A6B1-E1529F42EF0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63CC9F-6D6B-3746-8202-ED54BA572C0D}" type="datetime1">
              <a:rPr lang="es-ES_tradnl"/>
              <a:pPr>
                <a:defRPr/>
              </a:pPr>
              <a:t>6/4/14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5E7E-0C1C-5F45-A483-C3B0FF0941C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C25925-8971-B344-A606-C1B6FD575B28}" type="datetime1">
              <a:rPr lang="es-ES_tradnl"/>
              <a:pPr>
                <a:defRPr/>
              </a:pPr>
              <a:t>6/4/14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B884-9488-1B49-B200-6F1426338D1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>
            <a:spLocks noChangeArrowheads="1"/>
          </p:cNvSpPr>
          <p:nvPr userDrawn="1"/>
        </p:nvSpPr>
        <p:spPr bwMode="auto">
          <a:xfrm>
            <a:off x="1397000" y="1447800"/>
            <a:ext cx="6388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ES_tradnl" sz="6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¡Muchas gracias!</a:t>
            </a:r>
          </a:p>
        </p:txBody>
      </p:sp>
      <p:pic>
        <p:nvPicPr>
          <p:cNvPr id="4" name="Imagen 6" descr="logo-RedIRI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19413"/>
            <a:ext cx="49037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>
            <a:spLocks noChangeArrowheads="1"/>
          </p:cNvSpPr>
          <p:nvPr userDrawn="1"/>
        </p:nvSpPr>
        <p:spPr bwMode="auto">
          <a:xfrm flipV="1">
            <a:off x="4470400" y="4973638"/>
            <a:ext cx="4356100" cy="93662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3271044" y="4600904"/>
            <a:ext cx="5415756" cy="554694"/>
          </a:xfrm>
          <a:prstGeom prst="rect">
            <a:avLst/>
          </a:prstGeom>
          <a:effectLst/>
        </p:spPr>
        <p:txBody>
          <a:bodyPr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s-ES_tradnl" sz="2000" b="1" i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Más de 20 años al servicio de la investigación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CD8DD2-00FC-F149-8FAE-AC51EDDCB716}" type="datetime1">
              <a:rPr lang="es-ES_tradnl"/>
              <a:pPr>
                <a:defRPr/>
              </a:pPr>
              <a:t>6/4/14</a:t>
            </a:fld>
            <a:endParaRPr lang="es-ES_tradnl"/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78BA-AD0E-7244-8C84-8276E5DF115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338" y="0"/>
            <a:ext cx="6704012" cy="69215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2D2755-BF9D-4C45-85E3-CC62B122AA28}" type="datetime1">
              <a:rPr lang="es-ES_tradnl"/>
              <a:pPr>
                <a:defRPr/>
              </a:pPr>
              <a:t>6/4/14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9FE62-A2BE-0D41-89C9-EFFF4DF9B8E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86F51-01A3-0A4B-945A-793C68A1F7CE}" type="datetime1">
              <a:rPr lang="es-ES_tradnl"/>
              <a:pPr>
                <a:defRPr/>
              </a:pPr>
              <a:t>6/4/14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712A-E79A-814C-BB0C-D86989C3FE7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1F7D8C-0803-F846-A3DC-045DC5076D7D}" type="datetime1">
              <a:rPr lang="es-ES_tradnl"/>
              <a:pPr>
                <a:defRPr/>
              </a:pPr>
              <a:t>6/4/14</a:t>
            </a:fld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7DAE-2003-2D4C-8FB1-63161DAAEAC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8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57713-54B4-BD46-B908-10657C168241}" type="datetime1">
              <a:rPr lang="es-ES_tradnl"/>
              <a:pPr>
                <a:defRPr/>
              </a:pPr>
              <a:t>6/4/14</a:t>
            </a:fld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5B11-8D5F-284A-B678-7D6A81A5C16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4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8C562D-B8BA-394A-8AAD-9AB1292B6CB4}" type="datetime1">
              <a:rPr lang="es-ES_tradnl"/>
              <a:pPr>
                <a:defRPr/>
              </a:pPr>
              <a:t>6/4/14</a:t>
            </a:fld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DF4D-D6E2-6F48-99E1-1516BBE0CD3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DFA21E-B13D-3744-92F7-9067895F90DA}" type="datetime1">
              <a:rPr lang="es-ES_tradnl"/>
              <a:pPr>
                <a:defRPr/>
              </a:pPr>
              <a:t>6/4/14</a:t>
            </a:fld>
            <a:endParaRPr lang="es-ES_tradnl"/>
          </a:p>
        </p:txBody>
      </p:sp>
      <p:sp>
        <p:nvSpPr>
          <p:cNvPr id="3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556A-1ACB-7349-8FD6-FB599894D05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149"/>
            <a:ext cx="3008313" cy="12326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692150"/>
            <a:ext cx="5111750" cy="54340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924822"/>
            <a:ext cx="3008313" cy="42013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7921F1-E883-4D4A-BB55-7A22F99BF71C}" type="datetime1">
              <a:rPr lang="es-ES_tradnl"/>
              <a:pPr>
                <a:defRPr/>
              </a:pPr>
              <a:t>6/4/14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7A37-4140-7E49-857D-F84BC0F464C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7040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287338" y="796925"/>
            <a:ext cx="8229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70763" y="6407150"/>
            <a:ext cx="106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4F42BA-8635-634A-BA8E-A8CCB2AA219F}" type="datetime1">
              <a:rPr lang="es-ES_tradnl"/>
              <a:pPr>
                <a:defRPr/>
              </a:pPr>
              <a:t>6/4/14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6938" y="6407150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C027D7-FE09-8A43-A714-341F200067D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pic>
        <p:nvPicPr>
          <p:cNvPr id="1030" name="Imagen 6" descr="200910-logos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9225" y="6288088"/>
            <a:ext cx="39624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4"/>
          <p:cNvSpPr>
            <a:spLocks noChangeArrowheads="1"/>
          </p:cNvSpPr>
          <p:nvPr userDrawn="1"/>
        </p:nvSpPr>
        <p:spPr bwMode="auto">
          <a:xfrm flipV="1">
            <a:off x="0" y="-14288"/>
            <a:ext cx="9144000" cy="93663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uadroTexto 5"/>
          <p:cNvSpPr>
            <a:spLocks noChangeArrowheads="1"/>
          </p:cNvSpPr>
          <p:nvPr userDrawn="1"/>
        </p:nvSpPr>
        <p:spPr bwMode="auto">
          <a:xfrm flipV="1">
            <a:off x="-11113" y="9525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7D8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CuadroTexto 5"/>
          <p:cNvSpPr>
            <a:spLocks noChangeArrowheads="1"/>
          </p:cNvSpPr>
          <p:nvPr userDrawn="1"/>
        </p:nvSpPr>
        <p:spPr bwMode="auto">
          <a:xfrm flipV="1">
            <a:off x="-4763" y="44450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s-ES_tradnl" sz="3200" kern="1200" dirty="0">
          <a:solidFill>
            <a:srgbClr val="005D6D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SzPct val="90000"/>
        <a:buFont typeface="Lucida Grande" pitchFamily="-1" charset="0"/>
        <a:buChar char="●"/>
        <a:defRPr lang="es-ES_tradnl" sz="3200" kern="1200" dirty="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Wingdings" pitchFamily="-1" charset="2"/>
        <a:buChar char="§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•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–"/>
        <a:defRPr lang="es-ES_tradnl" sz="28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»"/>
        <a:defRPr lang="es-ES_tradnl"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ctrTitle"/>
          </p:nvPr>
        </p:nvSpPr>
        <p:spPr>
          <a:xfrm>
            <a:off x="566738" y="1458913"/>
            <a:ext cx="8026400" cy="3675062"/>
          </a:xfrm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" charset="-128"/>
                <a:cs typeface="ＭＳ Ｐゴシック" pitchFamily="-1" charset="-128"/>
              </a:rPr>
              <a:t>Despliegue</a:t>
            </a: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 del </a:t>
            </a:r>
            <a:r>
              <a:rPr lang="en-US" dirty="0" err="1" smtClean="0">
                <a:ea typeface="ＭＳ Ｐゴシック" pitchFamily="-1" charset="-128"/>
                <a:cs typeface="ＭＳ Ｐゴシック" pitchFamily="-1" charset="-128"/>
              </a:rPr>
              <a:t>Sistema</a:t>
            </a: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 de </a:t>
            </a:r>
            <a:r>
              <a:rPr lang="en-US" dirty="0" err="1" smtClean="0">
                <a:ea typeface="ＭＳ Ｐゴシック" pitchFamily="-1" charset="-128"/>
                <a:cs typeface="ＭＳ Ｐゴシック" pitchFamily="-1" charset="-128"/>
              </a:rPr>
              <a:t>Gestión</a:t>
            </a: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 de Red SPECTRUM en RedIRIS</a:t>
            </a:r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s-ES" dirty="0" smtClean="0">
                <a:ea typeface="ＭＳ Ｐゴシック" pitchFamily="-1" charset="-128"/>
                <a:cs typeface="ＭＳ Ｐゴシック" pitchFamily="-1" charset="-128"/>
              </a:rPr>
            </a:br>
            <a:r>
              <a:rPr lang="es-ES" sz="32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s-ES" sz="32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</a:br>
            <a:r>
              <a:rPr lang="es-ES" sz="32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alberto.escolano@rediris.es</a:t>
            </a:r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s-ES" dirty="0" smtClean="0">
                <a:ea typeface="ＭＳ Ｐゴシック" pitchFamily="-1" charset="-128"/>
                <a:cs typeface="ＭＳ Ｐゴシック" pitchFamily="-1" charset="-128"/>
              </a:rPr>
            </a:b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ubtítulo 4"/>
          <p:cNvSpPr txBox="1">
            <a:spLocks/>
          </p:cNvSpPr>
          <p:nvPr/>
        </p:nvSpPr>
        <p:spPr bwMode="auto">
          <a:xfrm>
            <a:off x="3636433" y="5133975"/>
            <a:ext cx="498210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Consejo Superior de Investigaciones Científicas</a:t>
            </a:r>
          </a:p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Madrid, 4 de junio de 2014</a:t>
            </a:r>
            <a:endParaRPr lang="es-ES" dirty="0">
              <a:latin typeface="Calibri"/>
              <a:ea typeface="ＭＳ Ｐゴシック" pitchFamily="-108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Spectrum: </a:t>
            </a:r>
            <a:r>
              <a:rPr lang="en-US" dirty="0" err="1" smtClean="0"/>
              <a:t>Gestión</a:t>
            </a:r>
            <a:r>
              <a:rPr lang="en-US" dirty="0" smtClean="0"/>
              <a:t> de </a:t>
            </a:r>
            <a:r>
              <a:rPr lang="en-US" dirty="0" err="1" smtClean="0"/>
              <a:t>configuraciones</a:t>
            </a:r>
            <a:r>
              <a:rPr lang="en-US" dirty="0" smtClean="0"/>
              <a:t> (I)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63422"/>
            <a:ext cx="8202368" cy="531886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5D6D"/>
                </a:solidFill>
              </a:rPr>
              <a:t>Captura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configuraciones</a:t>
            </a:r>
            <a:r>
              <a:rPr lang="en-US" dirty="0" smtClean="0">
                <a:solidFill>
                  <a:srgbClr val="005D6D"/>
                </a:solidFill>
              </a:rPr>
              <a:t> de </a:t>
            </a:r>
            <a:r>
              <a:rPr lang="en-US" dirty="0" err="1" smtClean="0">
                <a:solidFill>
                  <a:srgbClr val="005D6D"/>
                </a:solidFill>
              </a:rPr>
              <a:t>equipos</a:t>
            </a:r>
            <a:r>
              <a:rPr lang="en-US" dirty="0" smtClean="0">
                <a:solidFill>
                  <a:srgbClr val="005D6D"/>
                </a:solidFill>
              </a:rPr>
              <a:t> (</a:t>
            </a:r>
            <a:r>
              <a:rPr lang="en-US" dirty="0" err="1" smtClean="0">
                <a:solidFill>
                  <a:srgbClr val="005D6D"/>
                </a:solidFill>
              </a:rPr>
              <a:t>tftp</a:t>
            </a:r>
            <a:r>
              <a:rPr lang="en-US" dirty="0" smtClean="0">
                <a:solidFill>
                  <a:srgbClr val="005D6D"/>
                </a:solidFill>
              </a:rPr>
              <a:t>, </a:t>
            </a:r>
            <a:r>
              <a:rPr lang="en-US" dirty="0" err="1" smtClean="0">
                <a:solidFill>
                  <a:srgbClr val="005D6D"/>
                </a:solidFill>
              </a:rPr>
              <a:t>ssh</a:t>
            </a:r>
            <a:r>
              <a:rPr lang="en-US" dirty="0" smtClean="0">
                <a:solidFill>
                  <a:srgbClr val="005D6D"/>
                </a:solidFill>
              </a:rPr>
              <a:t>, telnet)</a:t>
            </a:r>
          </a:p>
          <a:p>
            <a:r>
              <a:rPr lang="en-US" dirty="0" err="1" smtClean="0">
                <a:solidFill>
                  <a:srgbClr val="005D6D"/>
                </a:solidFill>
              </a:rPr>
              <a:t>Detecta</a:t>
            </a:r>
            <a:r>
              <a:rPr lang="en-US" dirty="0" smtClean="0">
                <a:solidFill>
                  <a:srgbClr val="005D6D"/>
                </a:solidFill>
              </a:rPr>
              <a:t> los </a:t>
            </a:r>
            <a:r>
              <a:rPr lang="en-US" dirty="0" err="1" smtClean="0">
                <a:solidFill>
                  <a:srgbClr val="005D6D"/>
                </a:solidFill>
              </a:rPr>
              <a:t>cambios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realizados</a:t>
            </a:r>
            <a:endParaRPr lang="en-US" dirty="0" smtClean="0">
              <a:solidFill>
                <a:srgbClr val="005D6D"/>
              </a:solidFill>
            </a:endParaRPr>
          </a:p>
          <a:p>
            <a:r>
              <a:rPr lang="en-US" dirty="0" err="1" smtClean="0">
                <a:solidFill>
                  <a:srgbClr val="005D6D"/>
                </a:solidFill>
              </a:rPr>
              <a:t>Políticas</a:t>
            </a:r>
            <a:r>
              <a:rPr lang="en-US" dirty="0" smtClean="0">
                <a:solidFill>
                  <a:srgbClr val="005D6D"/>
                </a:solidFill>
              </a:rPr>
              <a:t> de </a:t>
            </a:r>
            <a:r>
              <a:rPr lang="en-US" dirty="0" err="1" smtClean="0">
                <a:solidFill>
                  <a:srgbClr val="005D6D"/>
                </a:solidFill>
              </a:rPr>
              <a:t>configuraciones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5D6D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auditorías</a:t>
            </a:r>
            <a:endParaRPr lang="en-US" dirty="0" smtClean="0">
              <a:solidFill>
                <a:srgbClr val="005D6D"/>
              </a:solidFill>
            </a:endParaRPr>
          </a:p>
          <a:p>
            <a:r>
              <a:rPr lang="en-US" dirty="0" smtClean="0">
                <a:solidFill>
                  <a:srgbClr val="005D6D"/>
                </a:solidFill>
              </a:rPr>
              <a:t>Backup de </a:t>
            </a:r>
            <a:r>
              <a:rPr lang="en-US" dirty="0" err="1" smtClean="0">
                <a:solidFill>
                  <a:srgbClr val="005D6D"/>
                </a:solidFill>
              </a:rPr>
              <a:t>configuraciones</a:t>
            </a:r>
            <a:endParaRPr lang="en-US" dirty="0" smtClean="0">
              <a:solidFill>
                <a:srgbClr val="005D6D"/>
              </a:solidFill>
            </a:endParaRPr>
          </a:p>
          <a:p>
            <a:r>
              <a:rPr lang="en-US" dirty="0" err="1" smtClean="0">
                <a:solidFill>
                  <a:srgbClr val="005D6D"/>
                </a:solidFill>
              </a:rPr>
              <a:t>Gestión</a:t>
            </a:r>
            <a:r>
              <a:rPr lang="en-US" dirty="0" smtClean="0">
                <a:solidFill>
                  <a:srgbClr val="005D6D"/>
                </a:solidFill>
              </a:rPr>
              <a:t> de firmware </a:t>
            </a:r>
            <a:r>
              <a:rPr lang="en-US" dirty="0" err="1" smtClean="0">
                <a:solidFill>
                  <a:srgbClr val="005D6D"/>
                </a:solidFill>
              </a:rPr>
              <a:t>y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descarga</a:t>
            </a:r>
            <a:r>
              <a:rPr lang="en-US" dirty="0" smtClean="0">
                <a:solidFill>
                  <a:srgbClr val="005D6D"/>
                </a:solidFill>
              </a:rPr>
              <a:t> de </a:t>
            </a:r>
            <a:r>
              <a:rPr lang="en-US" dirty="0" err="1" smtClean="0">
                <a:solidFill>
                  <a:srgbClr val="005D6D"/>
                </a:solidFill>
              </a:rPr>
              <a:t>configuraciones</a:t>
            </a:r>
            <a:r>
              <a:rPr lang="en-US" dirty="0" smtClean="0">
                <a:solidFill>
                  <a:srgbClr val="005D6D"/>
                </a:solidFill>
              </a:rPr>
              <a:t> a </a:t>
            </a:r>
            <a:r>
              <a:rPr lang="en-US" dirty="0" err="1" smtClean="0">
                <a:solidFill>
                  <a:srgbClr val="005D6D"/>
                </a:solidFill>
              </a:rPr>
              <a:t>equipos</a:t>
            </a:r>
            <a:endParaRPr lang="en-US" dirty="0" smtClean="0">
              <a:solidFill>
                <a:srgbClr val="005D6D"/>
              </a:solidFill>
            </a:endParaRP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n-US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endParaRPr lang="es-ES_tradn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Spectrum: </a:t>
            </a:r>
            <a:r>
              <a:rPr lang="en-US" dirty="0" err="1" smtClean="0"/>
              <a:t>Gestión</a:t>
            </a:r>
            <a:r>
              <a:rPr lang="en-US" dirty="0" smtClean="0"/>
              <a:t> de </a:t>
            </a:r>
            <a:r>
              <a:rPr lang="en-US" dirty="0" err="1" smtClean="0"/>
              <a:t>configuraciones</a:t>
            </a:r>
            <a:r>
              <a:rPr lang="en-US" dirty="0" smtClean="0"/>
              <a:t> (II)</a:t>
            </a:r>
            <a:endParaRPr lang="es-ES_tradnl" dirty="0"/>
          </a:p>
        </p:txBody>
      </p:sp>
      <p:pic>
        <p:nvPicPr>
          <p:cNvPr id="6" name="Picture 5" descr="Screen Shot 2014-05-30 at 13.53.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16768"/>
            <a:ext cx="8490756" cy="446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Spectrum: </a:t>
            </a:r>
            <a:r>
              <a:rPr lang="en-US" dirty="0" err="1" smtClean="0"/>
              <a:t>Generación</a:t>
            </a:r>
            <a:r>
              <a:rPr lang="en-US" dirty="0" smtClean="0"/>
              <a:t> de </a:t>
            </a:r>
            <a:r>
              <a:rPr lang="en-US" dirty="0" err="1" smtClean="0"/>
              <a:t>Informes</a:t>
            </a:r>
            <a:r>
              <a:rPr lang="en-US" dirty="0" smtClean="0"/>
              <a:t> (I)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63422"/>
            <a:ext cx="8202368" cy="531886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005D6D"/>
                </a:solidFill>
              </a:rPr>
              <a:t>Informes</a:t>
            </a:r>
            <a:r>
              <a:rPr lang="en-US" dirty="0" smtClean="0">
                <a:solidFill>
                  <a:srgbClr val="005D6D"/>
                </a:solidFill>
              </a:rPr>
              <a:t> de </a:t>
            </a:r>
            <a:r>
              <a:rPr lang="en-US" dirty="0" err="1" smtClean="0">
                <a:solidFill>
                  <a:srgbClr val="005D6D"/>
                </a:solidFill>
              </a:rPr>
              <a:t>Inventariado</a:t>
            </a:r>
            <a:endParaRPr lang="en-US" dirty="0" smtClean="0">
              <a:solidFill>
                <a:srgbClr val="005D6D"/>
              </a:solidFill>
            </a:endParaRPr>
          </a:p>
          <a:p>
            <a:pPr lvl="2"/>
            <a:r>
              <a:rPr lang="en-US" sz="258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Listado</a:t>
            </a:r>
            <a:r>
              <a:rPr lang="en-US" sz="258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58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equipos</a:t>
            </a:r>
            <a:r>
              <a:rPr lang="en-US" sz="258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58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número</a:t>
            </a:r>
            <a:r>
              <a:rPr lang="en-US" sz="258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58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serie</a:t>
            </a:r>
            <a:r>
              <a:rPr lang="en-US" sz="258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58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versión</a:t>
            </a:r>
            <a:r>
              <a:rPr lang="en-US" sz="258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firmware, etc.</a:t>
            </a:r>
          </a:p>
          <a:p>
            <a:pPr lvl="2"/>
            <a:r>
              <a:rPr lang="en-US" sz="258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Control de </a:t>
            </a:r>
            <a:r>
              <a:rPr lang="en-US" sz="258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equipos</a:t>
            </a:r>
            <a:r>
              <a:rPr lang="en-US" sz="258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dados de </a:t>
            </a:r>
            <a:r>
              <a:rPr lang="en-US" sz="258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alta</a:t>
            </a:r>
            <a:r>
              <a:rPr lang="en-US" sz="258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58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en-US" sz="258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58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baja</a:t>
            </a:r>
            <a:endParaRPr lang="en-US" sz="258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err="1" smtClean="0">
                <a:solidFill>
                  <a:srgbClr val="005D6D"/>
                </a:solidFill>
              </a:rPr>
              <a:t>Disponibilidad</a:t>
            </a:r>
            <a:endParaRPr lang="en-US" dirty="0" smtClean="0">
              <a:solidFill>
                <a:srgbClr val="005D6D"/>
              </a:solidFill>
            </a:endParaRPr>
          </a:p>
          <a:p>
            <a:pPr lvl="2"/>
            <a:r>
              <a:rPr lang="en-US" sz="258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Tiempos</a:t>
            </a:r>
            <a:r>
              <a:rPr lang="en-US" sz="258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58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disponibilidad</a:t>
            </a:r>
            <a:r>
              <a:rPr lang="en-US" sz="258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58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cortes</a:t>
            </a:r>
            <a:r>
              <a:rPr lang="en-US" sz="258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58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planeados</a:t>
            </a:r>
            <a:r>
              <a:rPr lang="en-US" sz="258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no </a:t>
            </a:r>
            <a:r>
              <a:rPr lang="en-US" sz="258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planeados</a:t>
            </a:r>
            <a:r>
              <a:rPr lang="en-US" sz="258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58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SLAs</a:t>
            </a:r>
            <a:endParaRPr lang="en-US" sz="2588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err="1" smtClean="0">
                <a:solidFill>
                  <a:srgbClr val="005D6D"/>
                </a:solidFill>
              </a:rPr>
              <a:t>Alarmas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y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eventos</a:t>
            </a:r>
            <a:endParaRPr lang="en-US" dirty="0" smtClean="0">
              <a:solidFill>
                <a:srgbClr val="005D6D"/>
              </a:solidFill>
            </a:endParaRPr>
          </a:p>
          <a:p>
            <a:pPr lvl="2"/>
            <a:r>
              <a:rPr lang="en-US" sz="258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Equipos</a:t>
            </a:r>
            <a:r>
              <a:rPr lang="en-US" sz="258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con </a:t>
            </a:r>
            <a:r>
              <a:rPr lang="en-US" sz="258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más</a:t>
            </a:r>
            <a:r>
              <a:rPr lang="en-US" sz="258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58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problemas</a:t>
            </a:r>
            <a:endParaRPr lang="en-US" sz="2588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258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Problemas</a:t>
            </a:r>
            <a:r>
              <a:rPr lang="en-US" sz="258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58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más</a:t>
            </a:r>
            <a:r>
              <a:rPr lang="en-US" sz="258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58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típicos</a:t>
            </a:r>
            <a:endParaRPr lang="en-US" sz="2588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err="1" smtClean="0">
                <a:solidFill>
                  <a:srgbClr val="005D6D"/>
                </a:solidFill>
              </a:rPr>
              <a:t>Cambios</a:t>
            </a:r>
            <a:r>
              <a:rPr lang="en-US" dirty="0" smtClean="0">
                <a:solidFill>
                  <a:srgbClr val="005D6D"/>
                </a:solidFill>
              </a:rPr>
              <a:t> de </a:t>
            </a:r>
            <a:r>
              <a:rPr lang="en-US" dirty="0" err="1" smtClean="0">
                <a:solidFill>
                  <a:srgbClr val="005D6D"/>
                </a:solidFill>
              </a:rPr>
              <a:t>configuración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realizados</a:t>
            </a:r>
            <a:endParaRPr lang="en-US" dirty="0" smtClean="0">
              <a:solidFill>
                <a:srgbClr val="005D6D"/>
              </a:solidFill>
            </a:endParaRPr>
          </a:p>
          <a:p>
            <a:r>
              <a:rPr lang="en-US" dirty="0" err="1" smtClean="0">
                <a:solidFill>
                  <a:srgbClr val="005D6D"/>
                </a:solidFill>
              </a:rPr>
              <a:t>Gráficas</a:t>
            </a:r>
            <a:r>
              <a:rPr lang="en-US" dirty="0" smtClean="0">
                <a:solidFill>
                  <a:srgbClr val="005D6D"/>
                </a:solidFill>
              </a:rPr>
              <a:t> de IP SLA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n-US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endParaRPr lang="es-ES_tradn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Spectrum: </a:t>
            </a:r>
            <a:r>
              <a:rPr lang="en-US" dirty="0" err="1" smtClean="0"/>
              <a:t>Generación</a:t>
            </a:r>
            <a:r>
              <a:rPr lang="en-US" dirty="0" smtClean="0"/>
              <a:t> de </a:t>
            </a:r>
            <a:r>
              <a:rPr lang="en-US" dirty="0" err="1" smtClean="0"/>
              <a:t>Informes</a:t>
            </a:r>
            <a:r>
              <a:rPr lang="en-US" dirty="0" smtClean="0"/>
              <a:t> (II)</a:t>
            </a:r>
            <a:endParaRPr lang="es-ES_trad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7057" y="1176141"/>
            <a:ext cx="7920879" cy="300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70690" y="4180956"/>
            <a:ext cx="7313612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Performance Management (I)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63422"/>
            <a:ext cx="8202368" cy="531886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5D6D"/>
                </a:solidFill>
              </a:rPr>
              <a:t>Multifabricante</a:t>
            </a:r>
            <a:endParaRPr lang="en-US" dirty="0" smtClean="0">
              <a:solidFill>
                <a:srgbClr val="005D6D"/>
              </a:solidFill>
            </a:endParaRPr>
          </a:p>
          <a:p>
            <a:r>
              <a:rPr lang="en-US" dirty="0" err="1" smtClean="0">
                <a:solidFill>
                  <a:srgbClr val="005D6D"/>
                </a:solidFill>
              </a:rPr>
              <a:t>Gestión</a:t>
            </a:r>
            <a:r>
              <a:rPr lang="en-US" dirty="0" smtClean="0">
                <a:solidFill>
                  <a:srgbClr val="005D6D"/>
                </a:solidFill>
              </a:rPr>
              <a:t> de </a:t>
            </a:r>
            <a:r>
              <a:rPr lang="en-US" dirty="0" err="1" smtClean="0">
                <a:solidFill>
                  <a:srgbClr val="005D6D"/>
                </a:solidFill>
              </a:rPr>
              <a:t>Rendimiento</a:t>
            </a:r>
            <a:r>
              <a:rPr lang="en-US" dirty="0" smtClean="0">
                <a:solidFill>
                  <a:srgbClr val="005D6D"/>
                </a:solidFill>
              </a:rPr>
              <a:t> SNMP</a:t>
            </a:r>
          </a:p>
          <a:p>
            <a:r>
              <a:rPr lang="en-US" dirty="0" err="1" smtClean="0">
                <a:solidFill>
                  <a:srgbClr val="005D6D"/>
                </a:solidFill>
              </a:rPr>
              <a:t>Almacena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datos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estadísticos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para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reportes</a:t>
            </a:r>
            <a:r>
              <a:rPr lang="en-US" dirty="0" smtClean="0">
                <a:solidFill>
                  <a:srgbClr val="005D6D"/>
                </a:solidFill>
              </a:rPr>
              <a:t>:</a:t>
            </a:r>
          </a:p>
          <a:p>
            <a:pPr lvl="2"/>
            <a:r>
              <a:rPr lang="en-US" sz="3429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Análisis</a:t>
            </a:r>
            <a:r>
              <a:rPr lang="en-US" sz="3429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largo </a:t>
            </a:r>
            <a:r>
              <a:rPr lang="en-US" sz="3429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plazo</a:t>
            </a:r>
            <a:endParaRPr lang="en-US" sz="3429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3429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Tendencias</a:t>
            </a:r>
            <a:endParaRPr lang="en-US" sz="3429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err="1" smtClean="0">
                <a:solidFill>
                  <a:srgbClr val="005D6D"/>
                </a:solidFill>
              </a:rPr>
              <a:t>Monitoriza</a:t>
            </a:r>
            <a:r>
              <a:rPr lang="en-US" dirty="0" smtClean="0">
                <a:solidFill>
                  <a:srgbClr val="005D6D"/>
                </a:solidFill>
              </a:rPr>
              <a:t>: </a:t>
            </a:r>
          </a:p>
          <a:p>
            <a:pPr lvl="2"/>
            <a:r>
              <a:rPr lang="en-US" sz="34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Disponibilidad</a:t>
            </a:r>
            <a:endParaRPr lang="en-US" sz="3455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34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CPU</a:t>
            </a:r>
          </a:p>
          <a:p>
            <a:pPr lvl="2"/>
            <a:r>
              <a:rPr lang="en-US" sz="34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Memoria</a:t>
            </a:r>
            <a:endParaRPr lang="en-US" sz="3455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34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Estado de discos </a:t>
            </a:r>
            <a:r>
              <a:rPr lang="en-US" sz="34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34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particiones</a:t>
            </a:r>
            <a:endParaRPr lang="en-US" sz="3455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34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Interfaces (% </a:t>
            </a:r>
            <a:r>
              <a:rPr lang="en-US" sz="34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uso</a:t>
            </a:r>
            <a:r>
              <a:rPr lang="en-US" sz="34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4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descartes</a:t>
            </a:r>
            <a:r>
              <a:rPr lang="en-US" sz="34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4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errores</a:t>
            </a:r>
            <a:r>
              <a:rPr lang="en-US" sz="34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rgbClr val="005D6D"/>
                </a:solidFill>
              </a:rPr>
              <a:t>Gran </a:t>
            </a:r>
            <a:r>
              <a:rPr lang="en-US" dirty="0" err="1" smtClean="0">
                <a:solidFill>
                  <a:srgbClr val="005D6D"/>
                </a:solidFill>
              </a:rPr>
              <a:t>variedad</a:t>
            </a:r>
            <a:r>
              <a:rPr lang="en-US" dirty="0" smtClean="0">
                <a:solidFill>
                  <a:srgbClr val="005D6D"/>
                </a:solidFill>
              </a:rPr>
              <a:t> de </a:t>
            </a:r>
            <a:r>
              <a:rPr lang="en-US" dirty="0" err="1" smtClean="0">
                <a:solidFill>
                  <a:srgbClr val="005D6D"/>
                </a:solidFill>
              </a:rPr>
              <a:t>informes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y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cuadros</a:t>
            </a:r>
            <a:r>
              <a:rPr lang="en-US" dirty="0" smtClean="0">
                <a:solidFill>
                  <a:srgbClr val="005D6D"/>
                </a:solidFill>
              </a:rPr>
              <a:t> de </a:t>
            </a:r>
            <a:r>
              <a:rPr lang="en-US" dirty="0" err="1" smtClean="0">
                <a:solidFill>
                  <a:srgbClr val="005D6D"/>
                </a:solidFill>
              </a:rPr>
              <a:t>mando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predefinidos</a:t>
            </a:r>
            <a:endParaRPr lang="en-US" dirty="0" smtClean="0">
              <a:solidFill>
                <a:srgbClr val="005D6D"/>
              </a:solidFill>
            </a:endParaRP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n-US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endParaRPr lang="es-ES_tradn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Performance Management (II)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63422"/>
            <a:ext cx="8202368" cy="531886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005D6D"/>
                </a:solidFill>
              </a:rPr>
              <a:t>Análisis</a:t>
            </a:r>
            <a:r>
              <a:rPr lang="en-US" dirty="0" smtClean="0">
                <a:solidFill>
                  <a:srgbClr val="005D6D"/>
                </a:solidFill>
              </a:rPr>
              <a:t> de variables: </a:t>
            </a:r>
          </a:p>
          <a:p>
            <a:pPr lvl="2"/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Umbrales</a:t>
            </a:r>
            <a:endParaRPr lang="en-US" sz="3368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Comportamientos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esperados</a:t>
            </a:r>
            <a:endParaRPr lang="en-US" sz="3368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err="1" smtClean="0">
                <a:solidFill>
                  <a:srgbClr val="005D6D"/>
                </a:solidFill>
              </a:rPr>
              <a:t>Integración</a:t>
            </a:r>
            <a:r>
              <a:rPr lang="en-US" dirty="0" smtClean="0">
                <a:solidFill>
                  <a:srgbClr val="005D6D"/>
                </a:solidFill>
              </a:rPr>
              <a:t> con Spectrum:</a:t>
            </a:r>
          </a:p>
          <a:p>
            <a:pPr lvl="2"/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Descubrimiento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automático</a:t>
            </a:r>
            <a:endParaRPr lang="en-US" sz="3368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Apertura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informes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cuadros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mando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desde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OneClick</a:t>
            </a:r>
            <a:endParaRPr lang="en-US" sz="3368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Integración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alarmas</a:t>
            </a:r>
            <a:endParaRPr lang="en-US" sz="3368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n-US" dirty="0" smtClean="0">
                <a:solidFill>
                  <a:srgbClr val="005D6D"/>
                </a:solidFill>
                <a:latin typeface="+mj-lt"/>
              </a:rPr>
              <a:t>Poll a </a:t>
            </a:r>
            <a:r>
              <a:rPr lang="en-US" dirty="0" err="1" smtClean="0">
                <a:solidFill>
                  <a:srgbClr val="005D6D"/>
                </a:solidFill>
                <a:latin typeface="+mj-lt"/>
              </a:rPr>
              <a:t>equipos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5D6D"/>
                </a:solidFill>
                <a:latin typeface="+mj-lt"/>
              </a:rPr>
              <a:t>cada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 5 </a:t>
            </a:r>
            <a:r>
              <a:rPr lang="en-US" dirty="0" err="1" smtClean="0">
                <a:solidFill>
                  <a:srgbClr val="005D6D"/>
                </a:solidFill>
                <a:latin typeface="+mj-lt"/>
              </a:rPr>
              <a:t>minutos</a:t>
            </a:r>
            <a:endParaRPr lang="en-US" dirty="0" smtClean="0">
              <a:solidFill>
                <a:srgbClr val="005D6D"/>
              </a:solidFill>
              <a:latin typeface="+mj-lt"/>
            </a:endParaRP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n-US" dirty="0" err="1" smtClean="0">
                <a:solidFill>
                  <a:srgbClr val="005D6D"/>
                </a:solidFill>
                <a:latin typeface="+mj-lt"/>
              </a:rPr>
              <a:t>Almacenamiento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 de </a:t>
            </a:r>
            <a:r>
              <a:rPr lang="en-US" dirty="0" err="1" smtClean="0">
                <a:solidFill>
                  <a:srgbClr val="005D6D"/>
                </a:solidFill>
                <a:latin typeface="+mj-lt"/>
              </a:rPr>
              <a:t>datos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:</a:t>
            </a:r>
          </a:p>
          <a:p>
            <a:pPr marL="1200150" lvl="3" indent="-342900">
              <a:buSzPct val="90000"/>
              <a:buFont typeface="Lucida Grande" pitchFamily="-1" charset="0"/>
              <a:buChar char="●"/>
            </a:pPr>
            <a:r>
              <a:rPr lang="en-US" sz="33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 </a:t>
            </a:r>
            <a:r>
              <a:rPr lang="en-US" sz="33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días</a:t>
            </a:r>
            <a:r>
              <a:rPr lang="en-US" sz="33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33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Muestreo</a:t>
            </a:r>
            <a:r>
              <a:rPr lang="en-US" sz="33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 </a:t>
            </a:r>
            <a:r>
              <a:rPr lang="en-US" sz="33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minutos</a:t>
            </a:r>
            <a:endParaRPr lang="en-US" sz="3355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00150" lvl="3" indent="-342900">
              <a:buSzPct val="90000"/>
              <a:buFont typeface="Lucida Grande" pitchFamily="-1" charset="0"/>
              <a:buChar char="●"/>
            </a:pPr>
            <a:r>
              <a:rPr lang="en-US" sz="33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90 </a:t>
            </a:r>
            <a:r>
              <a:rPr lang="en-US" sz="33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días</a:t>
            </a:r>
            <a:r>
              <a:rPr lang="en-US" sz="33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33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Muestreo</a:t>
            </a:r>
            <a:r>
              <a:rPr lang="en-US" sz="33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cada</a:t>
            </a:r>
            <a:r>
              <a:rPr lang="en-US" sz="33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60 </a:t>
            </a:r>
            <a:r>
              <a:rPr lang="en-US" sz="33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minutos</a:t>
            </a:r>
            <a:endParaRPr lang="en-US" sz="3355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00150" lvl="3" indent="-342900">
              <a:buSzPct val="90000"/>
              <a:buFont typeface="Lucida Grande" pitchFamily="-1" charset="0"/>
              <a:buChar char="●"/>
            </a:pPr>
            <a:r>
              <a:rPr lang="en-US" sz="33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365 </a:t>
            </a:r>
            <a:r>
              <a:rPr lang="en-US" sz="33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días</a:t>
            </a:r>
            <a:r>
              <a:rPr lang="en-US" sz="33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33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Muestreo</a:t>
            </a:r>
            <a:r>
              <a:rPr lang="en-US" sz="33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diario</a:t>
            </a:r>
            <a:endParaRPr lang="en-US" sz="3355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00150" lvl="3" indent="-342900">
              <a:buSzPct val="90000"/>
              <a:buFont typeface="Lucida Grande" pitchFamily="-1" charset="0"/>
              <a:buChar char="●"/>
            </a:pPr>
            <a:r>
              <a:rPr lang="en-US" sz="33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730 </a:t>
            </a:r>
            <a:r>
              <a:rPr lang="en-US" sz="33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días</a:t>
            </a:r>
            <a:r>
              <a:rPr lang="en-US" sz="33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33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Muestreo</a:t>
            </a:r>
            <a:r>
              <a:rPr lang="en-US" sz="335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5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semanal</a:t>
            </a:r>
            <a:endParaRPr lang="en-US" sz="3355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00150" lvl="3" indent="-342900">
              <a:buSzPct val="90000"/>
              <a:buFont typeface="Lucida Grande" pitchFamily="-1" charset="0"/>
              <a:buChar char="●"/>
            </a:pPr>
            <a:endParaRPr lang="en-US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endParaRPr lang="es-ES_tradn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Performance Management: </a:t>
            </a:r>
            <a:r>
              <a:rPr lang="en-US" dirty="0" err="1" smtClean="0"/>
              <a:t>Arquitectura</a:t>
            </a:r>
            <a:endParaRPr lang="es-ES_trad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35248" y="1085080"/>
            <a:ext cx="5472608" cy="502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Performance Management: </a:t>
            </a:r>
            <a:r>
              <a:rPr lang="en-US" dirty="0" err="1" smtClean="0"/>
              <a:t>Acceso</a:t>
            </a:r>
            <a:r>
              <a:rPr lang="en-US" dirty="0" smtClean="0"/>
              <a:t> (I)</a:t>
            </a:r>
            <a:endParaRPr lang="es-ES_tradnl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863422"/>
            <a:ext cx="8202368" cy="531886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5D6D"/>
                </a:solidFill>
              </a:rPr>
              <a:t>Acceso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desde</a:t>
            </a:r>
            <a:r>
              <a:rPr lang="en-US" dirty="0" smtClean="0">
                <a:solidFill>
                  <a:srgbClr val="005D6D"/>
                </a:solidFill>
              </a:rPr>
              <a:t> un </a:t>
            </a:r>
            <a:r>
              <a:rPr lang="en-US" dirty="0" err="1" smtClean="0">
                <a:solidFill>
                  <a:srgbClr val="005D6D"/>
                </a:solidFill>
              </a:rPr>
              <a:t>navegador</a:t>
            </a:r>
            <a:r>
              <a:rPr lang="en-US" dirty="0" smtClean="0">
                <a:solidFill>
                  <a:srgbClr val="005D6D"/>
                </a:solidFill>
              </a:rPr>
              <a:t> web</a:t>
            </a:r>
          </a:p>
          <a:p>
            <a:pPr lvl="2"/>
            <a:endParaRPr lang="en-US" sz="3355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00150" lvl="3" indent="-342900">
              <a:buSzPct val="90000"/>
              <a:buFont typeface="Lucida Grande" pitchFamily="-1" charset="0"/>
              <a:buChar char="●"/>
            </a:pPr>
            <a:endParaRPr lang="en-US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endParaRPr lang="es-ES_tradn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79953" y="1627532"/>
            <a:ext cx="6848431" cy="376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Performance Management: </a:t>
            </a:r>
            <a:r>
              <a:rPr lang="en-US" dirty="0" err="1" smtClean="0"/>
              <a:t>Acceso</a:t>
            </a:r>
            <a:r>
              <a:rPr lang="en-US" dirty="0" smtClean="0"/>
              <a:t> (II)</a:t>
            </a:r>
            <a:endParaRPr lang="es-ES_tradnl" dirty="0"/>
          </a:p>
        </p:txBody>
      </p:sp>
      <p:pic>
        <p:nvPicPr>
          <p:cNvPr id="7" name="Picture 6" descr="c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322832"/>
            <a:ext cx="7680960" cy="4212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Performance Management: Dashboards</a:t>
            </a:r>
            <a:endParaRPr lang="es-ES_tradnl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863422"/>
            <a:ext cx="8202368" cy="531886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solidFill>
                  <a:srgbClr val="005D6D"/>
                </a:solidFill>
              </a:rPr>
              <a:t>Informacion</a:t>
            </a:r>
            <a:r>
              <a:rPr lang="en-US" dirty="0" smtClean="0">
                <a:solidFill>
                  <a:srgbClr val="005D6D"/>
                </a:solidFill>
              </a:rPr>
              <a:t> de </a:t>
            </a:r>
            <a:r>
              <a:rPr lang="en-US" dirty="0" err="1" smtClean="0">
                <a:solidFill>
                  <a:srgbClr val="005D6D"/>
                </a:solidFill>
              </a:rPr>
              <a:t>salud</a:t>
            </a:r>
            <a:r>
              <a:rPr lang="en-US" dirty="0" smtClean="0">
                <a:solidFill>
                  <a:srgbClr val="005D6D"/>
                </a:solidFill>
              </a:rPr>
              <a:t> de los </a:t>
            </a:r>
            <a:r>
              <a:rPr lang="en-US" dirty="0" err="1" smtClean="0">
                <a:solidFill>
                  <a:srgbClr val="005D6D"/>
                </a:solidFill>
              </a:rPr>
              <a:t>equipos</a:t>
            </a:r>
            <a:r>
              <a:rPr lang="en-US" dirty="0" smtClean="0">
                <a:solidFill>
                  <a:srgbClr val="005D6D"/>
                </a:solidFill>
              </a:rPr>
              <a:t> de red: </a:t>
            </a:r>
          </a:p>
          <a:p>
            <a:pPr lvl="2"/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 Interface Errors/Discards (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Tabla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lvl="2"/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 Interface Discards (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Diagrama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Barras)</a:t>
            </a:r>
          </a:p>
          <a:p>
            <a:pPr lvl="2"/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 Interface Errors (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Diagrama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Barras)</a:t>
            </a:r>
          </a:p>
          <a:p>
            <a:pPr lvl="2"/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 CPU Utilization Routers/Switches -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Indicador/Tabla</a:t>
            </a:r>
            <a:endParaRPr lang="en-US" sz="3368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 Memory Utilization Routers/Switches -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Indicador/Tabla</a:t>
            </a:r>
            <a:endParaRPr lang="en-US" sz="3368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 Least Available Network Devices (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Diagrama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Barras)</a:t>
            </a:r>
          </a:p>
          <a:p>
            <a:pPr lvl="2"/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 Least Reachable Network Devices (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Diagrama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Barras)</a:t>
            </a:r>
          </a:p>
          <a:p>
            <a:r>
              <a:rPr lang="en-US" dirty="0" err="1" smtClean="0">
                <a:solidFill>
                  <a:srgbClr val="005D6D"/>
                </a:solidFill>
              </a:rPr>
              <a:t>Información</a:t>
            </a:r>
            <a:r>
              <a:rPr lang="en-US" dirty="0" smtClean="0">
                <a:solidFill>
                  <a:srgbClr val="005D6D"/>
                </a:solidFill>
              </a:rPr>
              <a:t> de </a:t>
            </a:r>
            <a:r>
              <a:rPr lang="en-US" dirty="0" err="1" smtClean="0">
                <a:solidFill>
                  <a:srgbClr val="005D6D"/>
                </a:solidFill>
              </a:rPr>
              <a:t>rendimiento</a:t>
            </a:r>
            <a:r>
              <a:rPr lang="en-US" dirty="0" smtClean="0">
                <a:solidFill>
                  <a:srgbClr val="005D6D"/>
                </a:solidFill>
              </a:rPr>
              <a:t>:</a:t>
            </a:r>
          </a:p>
          <a:p>
            <a:pPr lvl="2"/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 Performance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Red (Bar Chart)</a:t>
            </a:r>
          </a:p>
          <a:p>
            <a:pPr lvl="2"/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Incident Count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Red (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Tabla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lvl="2"/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Mapas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Rendimiento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Red</a:t>
            </a:r>
          </a:p>
          <a:p>
            <a:pPr lvl="2"/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Lista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Incidentes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Red</a:t>
            </a:r>
          </a:p>
          <a:p>
            <a:pPr lvl="2"/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 Interface Errors/Discards (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Tabla</a:t>
            </a:r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lvl="2"/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 Interface Utilization Out-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Tendencia/Tabla</a:t>
            </a:r>
            <a:endParaRPr lang="en-US" sz="3368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3368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 Interface Utilization In - </a:t>
            </a:r>
            <a:r>
              <a:rPr lang="en-US" sz="3368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Tendencia/Tabla</a:t>
            </a:r>
            <a:endParaRPr lang="es-ES_tradn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err="1" smtClean="0"/>
              <a:t>Gestión</a:t>
            </a:r>
            <a:r>
              <a:rPr lang="en-US" dirty="0" smtClean="0"/>
              <a:t> de Red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82402"/>
            <a:ext cx="8519849" cy="5318860"/>
          </a:xfrm>
        </p:spPr>
        <p:txBody>
          <a:bodyPr>
            <a:normAutofit/>
          </a:bodyPr>
          <a:lstStyle/>
          <a:p>
            <a:r>
              <a:rPr dirty="0" smtClean="0">
                <a:solidFill>
                  <a:srgbClr val="005D6D"/>
                </a:solidFill>
                <a:latin typeface="+mj-lt"/>
              </a:rPr>
              <a:t>Gestión de fallos</a:t>
            </a:r>
            <a:endParaRPr lang="es-ES_tradnl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Detectar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aislar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corregir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problemas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n-US" dirty="0" err="1" smtClean="0">
                <a:solidFill>
                  <a:srgbClr val="005D6D"/>
                </a:solidFill>
                <a:latin typeface="+mj-lt"/>
              </a:rPr>
              <a:t>Gestión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 de </a:t>
            </a:r>
            <a:r>
              <a:rPr lang="en-US" dirty="0" err="1" smtClean="0">
                <a:solidFill>
                  <a:srgbClr val="005D6D"/>
                </a:solidFill>
                <a:latin typeface="+mj-lt"/>
              </a:rPr>
              <a:t>configuraciones</a:t>
            </a:r>
            <a:endParaRPr lang="en-US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Modificar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llevar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un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seguimiento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configuraciones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los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equipos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n-US" dirty="0" err="1" smtClean="0">
                <a:solidFill>
                  <a:srgbClr val="005D6D"/>
                </a:solidFill>
              </a:rPr>
              <a:t>Gestión</a:t>
            </a:r>
            <a:r>
              <a:rPr lang="en-US" dirty="0" smtClean="0">
                <a:solidFill>
                  <a:srgbClr val="005D6D"/>
                </a:solidFill>
              </a:rPr>
              <a:t> del </a:t>
            </a:r>
            <a:r>
              <a:rPr lang="en-US" dirty="0" err="1" smtClean="0">
                <a:solidFill>
                  <a:srgbClr val="005D6D"/>
                </a:solidFill>
              </a:rPr>
              <a:t>rendimiento</a:t>
            </a:r>
            <a:endParaRPr lang="en-US" dirty="0" smtClean="0">
              <a:solidFill>
                <a:srgbClr val="005D6D"/>
              </a:solidFill>
            </a:endParaRPr>
          </a:p>
          <a:p>
            <a:pPr marL="742950" lvl="2" indent="-342900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el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comportamiento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la red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efectividad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en el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envío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tramas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paquetes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segmentos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n-US" dirty="0" err="1" smtClean="0">
                <a:solidFill>
                  <a:srgbClr val="005D6D"/>
                </a:solidFill>
              </a:rPr>
              <a:t>Generación</a:t>
            </a:r>
            <a:r>
              <a:rPr lang="en-US" dirty="0" smtClean="0">
                <a:solidFill>
                  <a:srgbClr val="005D6D"/>
                </a:solidFill>
              </a:rPr>
              <a:t> de </a:t>
            </a:r>
            <a:r>
              <a:rPr lang="en-US" dirty="0" err="1" smtClean="0">
                <a:solidFill>
                  <a:srgbClr val="005D6D"/>
                </a:solidFill>
              </a:rPr>
              <a:t>Informes</a:t>
            </a:r>
            <a:endParaRPr lang="en-US" dirty="0" smtClean="0">
              <a:solidFill>
                <a:srgbClr val="005D6D"/>
              </a:solidFill>
            </a:endParaRPr>
          </a:p>
          <a:p>
            <a:pPr marL="742950" lvl="2" indent="-342900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Elaborar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informes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nivel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servicio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de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rendimiento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etc.</a:t>
            </a:r>
          </a:p>
          <a:p>
            <a:pPr marL="742950" lvl="2" indent="-342900"/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2" indent="-342900"/>
            <a:endParaRPr lang="es-ES_tradn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Performance Management: Dashboards</a:t>
            </a:r>
            <a:endParaRPr lang="es-ES_trad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7219"/>
            <a:ext cx="5709842" cy="12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19423" y="2294186"/>
            <a:ext cx="6437201" cy="12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21560"/>
            <a:ext cx="5925866" cy="252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Network Flow Analysis (I)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63422"/>
            <a:ext cx="8202368" cy="531886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005D6D"/>
                </a:solidFill>
              </a:rPr>
              <a:t>Gestión</a:t>
            </a:r>
            <a:r>
              <a:rPr lang="en-US" dirty="0" smtClean="0">
                <a:solidFill>
                  <a:srgbClr val="005D6D"/>
                </a:solidFill>
              </a:rPr>
              <a:t> de </a:t>
            </a:r>
            <a:r>
              <a:rPr lang="en-US" dirty="0" err="1" smtClean="0">
                <a:solidFill>
                  <a:srgbClr val="005D6D"/>
                </a:solidFill>
              </a:rPr>
              <a:t>Rendimiento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Netflow</a:t>
            </a:r>
            <a:endParaRPr lang="en-US" dirty="0" smtClean="0">
              <a:solidFill>
                <a:srgbClr val="005D6D"/>
              </a:solidFill>
            </a:endParaRPr>
          </a:p>
          <a:p>
            <a:r>
              <a:rPr lang="en-US" dirty="0" smtClean="0">
                <a:solidFill>
                  <a:srgbClr val="005D6D"/>
                </a:solidFill>
              </a:rPr>
              <a:t>CA </a:t>
            </a:r>
            <a:r>
              <a:rPr lang="en-US" dirty="0" err="1" smtClean="0">
                <a:solidFill>
                  <a:srgbClr val="005D6D"/>
                </a:solidFill>
              </a:rPr>
              <a:t>NetQoS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ReporterAnalyzer</a:t>
            </a:r>
            <a:r>
              <a:rPr lang="en-US" dirty="0" smtClean="0">
                <a:solidFill>
                  <a:srgbClr val="005D6D"/>
                </a:solidFill>
              </a:rPr>
              <a:t>:</a:t>
            </a:r>
          </a:p>
          <a:p>
            <a:pPr lvl="2"/>
            <a:r>
              <a:rPr lang="en-US" sz="282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Proporciona</a:t>
            </a:r>
            <a:r>
              <a:rPr lang="en-US" sz="282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2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conocimiento</a:t>
            </a:r>
            <a:r>
              <a:rPr lang="en-US" sz="282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del </a:t>
            </a:r>
            <a:r>
              <a:rPr lang="en-US" sz="282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tráfico</a:t>
            </a:r>
            <a:r>
              <a:rPr lang="en-US" sz="282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en</a:t>
            </a:r>
            <a:r>
              <a:rPr lang="en-US" sz="282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la red </a:t>
            </a:r>
            <a:r>
              <a:rPr lang="en-US" sz="282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282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2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cómo</a:t>
            </a:r>
            <a:r>
              <a:rPr lang="en-US" sz="282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2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las</a:t>
            </a:r>
            <a:r>
              <a:rPr lang="en-US" sz="282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2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aplicaciones</a:t>
            </a:r>
            <a:r>
              <a:rPr lang="en-US" sz="282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2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pueden</a:t>
            </a:r>
            <a:r>
              <a:rPr lang="en-US" sz="282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2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impactar</a:t>
            </a:r>
            <a:r>
              <a:rPr lang="en-US" sz="282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en el </a:t>
            </a:r>
            <a:r>
              <a:rPr lang="en-US" sz="282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rendimiento</a:t>
            </a:r>
            <a:r>
              <a:rPr lang="en-US" sz="282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2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282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2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capacidad</a:t>
            </a:r>
            <a:endParaRPr lang="en-US" sz="2824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err="1" smtClean="0">
                <a:solidFill>
                  <a:srgbClr val="005D6D"/>
                </a:solidFill>
              </a:rPr>
              <a:t>Soporta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varios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estándares</a:t>
            </a:r>
            <a:endParaRPr lang="en-US" dirty="0" smtClean="0">
              <a:solidFill>
                <a:srgbClr val="005D6D"/>
              </a:solidFill>
            </a:endParaRPr>
          </a:p>
          <a:p>
            <a:pPr lvl="2"/>
            <a:r>
              <a:rPr lang="en-US" sz="282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Cisco </a:t>
            </a:r>
            <a:r>
              <a:rPr lang="en-US" sz="282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NetFlow</a:t>
            </a:r>
            <a:r>
              <a:rPr lang="en-US" sz="282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v5, v7 and v9</a:t>
            </a:r>
          </a:p>
          <a:p>
            <a:pPr lvl="2"/>
            <a:r>
              <a:rPr lang="en-US" sz="282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IPFIX</a:t>
            </a:r>
          </a:p>
          <a:p>
            <a:pPr lvl="2"/>
            <a:r>
              <a:rPr lang="en-US" sz="282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sFlow</a:t>
            </a:r>
            <a:r>
              <a:rPr lang="en-US" sz="282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2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jFlow</a:t>
            </a:r>
            <a:endParaRPr lang="en-US" sz="2824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err="1" smtClean="0">
                <a:solidFill>
                  <a:srgbClr val="005D6D"/>
                </a:solidFill>
              </a:rPr>
              <a:t>Identifica</a:t>
            </a:r>
            <a:r>
              <a:rPr lang="en-US" dirty="0" smtClean="0">
                <a:solidFill>
                  <a:srgbClr val="005D6D"/>
                </a:solidFill>
              </a:rPr>
              <a:t> de forma </a:t>
            </a:r>
            <a:r>
              <a:rPr lang="en-US" dirty="0" err="1" smtClean="0">
                <a:solidFill>
                  <a:srgbClr val="005D6D"/>
                </a:solidFill>
              </a:rPr>
              <a:t>inmediata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qué</a:t>
            </a:r>
            <a:r>
              <a:rPr lang="en-US" dirty="0" smtClean="0">
                <a:solidFill>
                  <a:srgbClr val="005D6D"/>
                </a:solidFill>
              </a:rPr>
              <a:t> interfaces, </a:t>
            </a:r>
            <a:r>
              <a:rPr lang="en-US" dirty="0" err="1" smtClean="0">
                <a:solidFill>
                  <a:srgbClr val="005D6D"/>
                </a:solidFill>
              </a:rPr>
              <a:t>equipos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y/o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aplicaciones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generan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más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tráfico</a:t>
            </a:r>
            <a:r>
              <a:rPr lang="en-US" dirty="0" smtClean="0">
                <a:solidFill>
                  <a:srgbClr val="005D6D"/>
                </a:solidFill>
              </a:rPr>
              <a:t> en la red</a:t>
            </a:r>
          </a:p>
          <a:p>
            <a:r>
              <a:rPr lang="en-US" dirty="0" err="1" smtClean="0">
                <a:solidFill>
                  <a:srgbClr val="005D6D"/>
                </a:solidFill>
              </a:rPr>
              <a:t>Acceso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desde</a:t>
            </a:r>
            <a:r>
              <a:rPr lang="en-US" dirty="0" smtClean="0">
                <a:solidFill>
                  <a:srgbClr val="005D6D"/>
                </a:solidFill>
              </a:rPr>
              <a:t> Performance Center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n-US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endParaRPr lang="es-ES_tradn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Network Flow Analysis (II)</a:t>
            </a:r>
            <a:endParaRPr lang="es-ES_trad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7218"/>
            <a:ext cx="8146269" cy="432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Network Flow Analysis (III)</a:t>
            </a:r>
            <a:endParaRPr lang="es-ES_trad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4656"/>
            <a:ext cx="7776864" cy="176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4210"/>
            <a:ext cx="7776864" cy="303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Network Flow Analysis (IV)</a:t>
            </a:r>
            <a:endParaRPr lang="es-ES_trad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1291" y="1096030"/>
            <a:ext cx="8109545" cy="251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9943" y="3610068"/>
            <a:ext cx="7735125" cy="22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err="1" smtClean="0"/>
              <a:t>Arquitectura</a:t>
            </a:r>
            <a:r>
              <a:rPr lang="en-US" dirty="0" smtClean="0"/>
              <a:t> </a:t>
            </a:r>
            <a:r>
              <a:rPr lang="en-US" dirty="0" err="1" smtClean="0"/>
              <a:t>instalada</a:t>
            </a:r>
            <a:r>
              <a:rPr lang="en-US" dirty="0" smtClean="0"/>
              <a:t> en RedIRIS</a:t>
            </a:r>
            <a:endParaRPr lang="es-ES_tradnl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8877"/>
            <a:ext cx="8208912" cy="503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ctrTitle"/>
          </p:nvPr>
        </p:nvSpPr>
        <p:spPr>
          <a:xfrm>
            <a:off x="2278048" y="2611268"/>
            <a:ext cx="6469101" cy="2748127"/>
          </a:xfrm>
        </p:spPr>
        <p:txBody>
          <a:bodyPr/>
          <a:lstStyle/>
          <a:p>
            <a:pPr eaLnBrk="1" hangingPunct="1"/>
            <a:r>
              <a:rPr lang="es-ES" sz="6000" dirty="0" smtClean="0">
                <a:ea typeface="ＭＳ Ｐゴシック" pitchFamily="-1" charset="-128"/>
                <a:cs typeface="ＭＳ Ｐゴシック" pitchFamily="-1" charset="-128"/>
              </a:rPr>
              <a:t>¿preguntas?</a:t>
            </a:r>
          </a:p>
        </p:txBody>
      </p:sp>
      <p:pic>
        <p:nvPicPr>
          <p:cNvPr id="5" name="Picture 4" descr="Delfi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86" y="656923"/>
            <a:ext cx="3941536" cy="2956152"/>
          </a:xfrm>
          <a:prstGeom prst="rect">
            <a:avLst/>
          </a:prstGeom>
          <a:effectLst>
            <a:softEdge rad="190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Infrastructure Management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98824" y="1082402"/>
            <a:ext cx="5178225" cy="53188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5D6D"/>
                </a:solidFill>
                <a:latin typeface="+mj-lt"/>
              </a:rPr>
              <a:t>CA Spectrum®</a:t>
            </a:r>
            <a:endParaRPr lang="es-ES_tradnl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Gestión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Fallos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Configuraciones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Análisis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Causa-Raíz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2" indent="-342900"/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n-US" dirty="0" smtClean="0">
                <a:solidFill>
                  <a:srgbClr val="005D6D"/>
                </a:solidFill>
                <a:latin typeface="+mj-lt"/>
              </a:rPr>
              <a:t>CA Performance Management®</a:t>
            </a:r>
          </a:p>
          <a:p>
            <a:pPr marL="742950" lvl="2" indent="-342900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Gestión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Rendimiento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2" indent="-342900"/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n-US" dirty="0" smtClean="0">
                <a:solidFill>
                  <a:srgbClr val="005D6D"/>
                </a:solidFill>
                <a:latin typeface="+mj-lt"/>
              </a:rPr>
              <a:t>CA Network Flow Analysis</a:t>
            </a:r>
          </a:p>
          <a:p>
            <a:pPr marL="742950" lvl="2" indent="-342900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Monitorización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Análisis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Netflow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2" indent="-342900"/>
            <a:endParaRPr lang="es-ES_tradn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1800" dirty="0" smtClean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271588"/>
            <a:ext cx="2823604" cy="1306667"/>
          </a:xfrm>
          <a:prstGeom prst="rect">
            <a:avLst/>
          </a:prstGeom>
          <a:noFill/>
          <a:ln w="12700">
            <a:solidFill>
              <a:srgbClr val="C2C2C2"/>
            </a:solidFill>
            <a:miter lim="800000"/>
            <a:headEnd/>
            <a:tailEnd/>
          </a:ln>
        </p:spPr>
      </p:pic>
      <p:pic>
        <p:nvPicPr>
          <p:cNvPr id="14" name="Picture 15" descr="49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852" y="4614459"/>
            <a:ext cx="2680953" cy="1245238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6661" y="2806997"/>
            <a:ext cx="2999588" cy="165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Spectrum: </a:t>
            </a:r>
            <a:r>
              <a:rPr lang="en-US" dirty="0" err="1" smtClean="0"/>
              <a:t>Características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63422"/>
            <a:ext cx="8202368" cy="531886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005D6D"/>
                </a:solidFill>
              </a:rPr>
              <a:t>Multifabricante</a:t>
            </a:r>
            <a:endParaRPr lang="en-US" dirty="0" smtClean="0">
              <a:solidFill>
                <a:srgbClr val="005D6D"/>
              </a:solidFill>
            </a:endParaRPr>
          </a:p>
          <a:p>
            <a:r>
              <a:rPr lang="en-US" dirty="0" err="1" smtClean="0">
                <a:solidFill>
                  <a:srgbClr val="005D6D"/>
                </a:solidFill>
              </a:rPr>
              <a:t>Basado</a:t>
            </a:r>
            <a:r>
              <a:rPr lang="en-US" dirty="0" smtClean="0">
                <a:solidFill>
                  <a:srgbClr val="005D6D"/>
                </a:solidFill>
              </a:rPr>
              <a:t> en SNMP</a:t>
            </a:r>
          </a:p>
          <a:p>
            <a:r>
              <a:rPr lang="en-US" dirty="0" err="1" smtClean="0">
                <a:solidFill>
                  <a:srgbClr val="005D6D"/>
                </a:solidFill>
                <a:latin typeface="+mj-lt"/>
              </a:rPr>
              <a:t>Gestión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 de </a:t>
            </a:r>
            <a:r>
              <a:rPr lang="en-US" dirty="0" err="1" smtClean="0">
                <a:solidFill>
                  <a:srgbClr val="005D6D"/>
                </a:solidFill>
                <a:latin typeface="+mj-lt"/>
              </a:rPr>
              <a:t>Fallos</a:t>
            </a:r>
            <a:endParaRPr lang="en-US" dirty="0" smtClean="0">
              <a:solidFill>
                <a:srgbClr val="005D6D"/>
              </a:solidFill>
              <a:latin typeface="+mj-lt"/>
            </a:endParaRPr>
          </a:p>
          <a:p>
            <a:r>
              <a:rPr lang="en-US" dirty="0" err="1" smtClean="0">
                <a:solidFill>
                  <a:srgbClr val="005D6D"/>
                </a:solidFill>
                <a:latin typeface="+mj-lt"/>
              </a:rPr>
              <a:t>Análisis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5D6D"/>
                </a:solidFill>
                <a:latin typeface="+mj-lt"/>
              </a:rPr>
              <a:t>y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5D6D"/>
                </a:solidFill>
                <a:latin typeface="+mj-lt"/>
              </a:rPr>
              <a:t>correlado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 de </a:t>
            </a:r>
            <a:r>
              <a:rPr lang="en-US" dirty="0" err="1" smtClean="0">
                <a:solidFill>
                  <a:srgbClr val="005D6D"/>
                </a:solidFill>
                <a:latin typeface="+mj-lt"/>
              </a:rPr>
              <a:t>eventos</a:t>
            </a:r>
            <a:endParaRPr lang="en-US" dirty="0" smtClean="0">
              <a:solidFill>
                <a:srgbClr val="005D6D"/>
              </a:solidFill>
              <a:latin typeface="+mj-lt"/>
            </a:endParaRPr>
          </a:p>
          <a:p>
            <a:r>
              <a:rPr lang="en-US" dirty="0" err="1" smtClean="0">
                <a:solidFill>
                  <a:srgbClr val="005D6D"/>
                </a:solidFill>
                <a:latin typeface="+mj-lt"/>
              </a:rPr>
              <a:t>Detección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 de </a:t>
            </a:r>
            <a:r>
              <a:rPr lang="en-US" dirty="0" err="1" smtClean="0">
                <a:solidFill>
                  <a:srgbClr val="005D6D"/>
                </a:solidFill>
                <a:latin typeface="+mj-lt"/>
              </a:rPr>
              <a:t>causas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5D6D"/>
                </a:solidFill>
                <a:latin typeface="+mj-lt"/>
              </a:rPr>
              <a:t>raíz</a:t>
            </a:r>
            <a:endParaRPr lang="en-US" dirty="0" smtClean="0">
              <a:solidFill>
                <a:srgbClr val="005D6D"/>
              </a:solidFill>
              <a:latin typeface="+mj-lt"/>
            </a:endParaRPr>
          </a:p>
          <a:p>
            <a:r>
              <a:rPr lang="en-US" dirty="0" err="1" smtClean="0">
                <a:solidFill>
                  <a:srgbClr val="005D6D"/>
                </a:solidFill>
                <a:latin typeface="+mj-lt"/>
              </a:rPr>
              <a:t>Cálculo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 del </a:t>
            </a:r>
            <a:r>
              <a:rPr lang="en-US" dirty="0" err="1" smtClean="0">
                <a:solidFill>
                  <a:srgbClr val="005D6D"/>
                </a:solidFill>
                <a:latin typeface="+mj-lt"/>
              </a:rPr>
              <a:t>impacto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5D6D"/>
                </a:solidFill>
                <a:latin typeface="+mj-lt"/>
              </a:rPr>
              <a:t>y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5D6D"/>
                </a:solidFill>
                <a:latin typeface="+mj-lt"/>
              </a:rPr>
              <a:t>filtrado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 de </a:t>
            </a:r>
            <a:r>
              <a:rPr lang="en-US" dirty="0" err="1" smtClean="0">
                <a:solidFill>
                  <a:srgbClr val="005D6D"/>
                </a:solidFill>
                <a:latin typeface="+mj-lt"/>
              </a:rPr>
              <a:t>alarmas</a:t>
            </a:r>
            <a:endParaRPr lang="en-US" dirty="0" smtClean="0">
              <a:solidFill>
                <a:srgbClr val="005D6D"/>
              </a:solidFill>
              <a:latin typeface="+mj-lt"/>
            </a:endParaRPr>
          </a:p>
          <a:p>
            <a:r>
              <a:rPr lang="en-US" dirty="0" err="1" smtClean="0">
                <a:solidFill>
                  <a:srgbClr val="005D6D"/>
                </a:solidFill>
                <a:latin typeface="+mj-lt"/>
              </a:rPr>
              <a:t>Funcionalidades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 de </a:t>
            </a:r>
            <a:r>
              <a:rPr lang="en-US" dirty="0" err="1" smtClean="0">
                <a:solidFill>
                  <a:srgbClr val="005D6D"/>
                </a:solidFill>
                <a:latin typeface="+mj-lt"/>
              </a:rPr>
              <a:t>serie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:</a:t>
            </a:r>
          </a:p>
          <a:p>
            <a:pPr lvl="2"/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Autodescubrimiento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modelado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la red (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nivel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 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3)</a:t>
            </a:r>
          </a:p>
          <a:p>
            <a:pPr lvl="2"/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Correlación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notificación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alarmas</a:t>
            </a:r>
            <a:endParaRPr lang="en-US" sz="1946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Importar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MIBs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crear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alarmas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personalizar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atributos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menús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ventanas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información</a:t>
            </a:r>
            <a:endParaRPr lang="en-US" sz="1946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Integración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con 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terceros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Performance Management, 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sysEdge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CA Service Desk, Modeling Gateway (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exportar/importar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CMDB)</a:t>
            </a:r>
          </a:p>
          <a:p>
            <a:pPr lvl="2"/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Acceso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46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basado</a:t>
            </a:r>
            <a:r>
              <a:rPr lang="en-US" sz="1946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en roles</a:t>
            </a:r>
          </a:p>
          <a:p>
            <a:r>
              <a:rPr lang="en-US" dirty="0" err="1" smtClean="0">
                <a:solidFill>
                  <a:srgbClr val="005D6D"/>
                </a:solidFill>
                <a:latin typeface="+mj-lt"/>
              </a:rPr>
              <a:t>Altamente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 configurable </a:t>
            </a:r>
            <a:r>
              <a:rPr lang="en-US" dirty="0" err="1" smtClean="0">
                <a:solidFill>
                  <a:srgbClr val="005D6D"/>
                </a:solidFill>
                <a:latin typeface="+mj-lt"/>
              </a:rPr>
              <a:t>y</a:t>
            </a:r>
            <a:r>
              <a:rPr lang="en-US" dirty="0" smtClean="0">
                <a:solidFill>
                  <a:srgbClr val="005D6D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5D6D"/>
                </a:solidFill>
                <a:latin typeface="+mj-lt"/>
              </a:rPr>
              <a:t>personalizable</a:t>
            </a:r>
            <a:endParaRPr lang="en-US" dirty="0" smtClean="0">
              <a:solidFill>
                <a:srgbClr val="005D6D"/>
              </a:solidFill>
              <a:latin typeface="+mj-lt"/>
            </a:endParaRP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n-US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endParaRPr lang="es-ES_tradn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Spectrum: </a:t>
            </a:r>
            <a:r>
              <a:rPr lang="en-US" dirty="0" err="1" smtClean="0"/>
              <a:t>Componentes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63422"/>
            <a:ext cx="8202368" cy="53188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5D6D"/>
                </a:solidFill>
              </a:rPr>
              <a:t>Front-end: One Click: </a:t>
            </a:r>
            <a:r>
              <a:rPr lang="en-US" dirty="0" err="1" smtClean="0">
                <a:solidFill>
                  <a:srgbClr val="005D6D"/>
                </a:solidFill>
              </a:rPr>
              <a:t>acceso</a:t>
            </a:r>
            <a:r>
              <a:rPr lang="en-US" dirty="0" smtClean="0">
                <a:solidFill>
                  <a:srgbClr val="005D6D"/>
                </a:solidFill>
              </a:rPr>
              <a:t> a los </a:t>
            </a:r>
            <a:r>
              <a:rPr lang="en-US" dirty="0" err="1" smtClean="0">
                <a:solidFill>
                  <a:srgbClr val="005D6D"/>
                </a:solidFill>
              </a:rPr>
              <a:t>Mapas</a:t>
            </a:r>
            <a:r>
              <a:rPr lang="en-US" dirty="0" smtClean="0">
                <a:solidFill>
                  <a:srgbClr val="005D6D"/>
                </a:solidFill>
              </a:rPr>
              <a:t>, </a:t>
            </a:r>
            <a:r>
              <a:rPr lang="en-US" dirty="0" err="1" smtClean="0">
                <a:solidFill>
                  <a:srgbClr val="005D6D"/>
                </a:solidFill>
              </a:rPr>
              <a:t>alarmas</a:t>
            </a:r>
            <a:r>
              <a:rPr lang="en-US" dirty="0" smtClean="0">
                <a:solidFill>
                  <a:srgbClr val="005D6D"/>
                </a:solidFill>
              </a:rPr>
              <a:t>, </a:t>
            </a:r>
            <a:r>
              <a:rPr lang="en-US" dirty="0" err="1" smtClean="0">
                <a:solidFill>
                  <a:srgbClr val="005D6D"/>
                </a:solidFill>
              </a:rPr>
              <a:t>informes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y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aplicaciones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adicionales</a:t>
            </a:r>
            <a:endParaRPr lang="en-US" dirty="0" smtClean="0">
              <a:solidFill>
                <a:srgbClr val="005D6D"/>
              </a:solidFill>
            </a:endParaRPr>
          </a:p>
          <a:p>
            <a:r>
              <a:rPr lang="en-US" dirty="0" smtClean="0">
                <a:solidFill>
                  <a:srgbClr val="005D6D"/>
                </a:solidFill>
              </a:rPr>
              <a:t>Back-End: </a:t>
            </a:r>
            <a:r>
              <a:rPr lang="en-US" dirty="0" err="1" smtClean="0">
                <a:solidFill>
                  <a:srgbClr val="005D6D"/>
                </a:solidFill>
              </a:rPr>
              <a:t>SpectroServers</a:t>
            </a:r>
            <a:endParaRPr lang="en-US" dirty="0" smtClean="0">
              <a:solidFill>
                <a:srgbClr val="005D6D"/>
              </a:solidFill>
            </a:endParaRPr>
          </a:p>
          <a:p>
            <a:pPr lvl="2"/>
            <a:r>
              <a:rPr lang="en-US" sz="2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Encargados</a:t>
            </a:r>
            <a:r>
              <a:rPr lang="en-US" sz="2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hacer</a:t>
            </a:r>
            <a:r>
              <a:rPr lang="en-US" sz="2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polling</a:t>
            </a:r>
          </a:p>
          <a:p>
            <a:pPr lvl="2"/>
            <a:r>
              <a:rPr lang="en-US" sz="2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Reciben</a:t>
            </a:r>
            <a:r>
              <a:rPr lang="en-US" sz="2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los traps </a:t>
            </a:r>
            <a:r>
              <a:rPr lang="en-US" sz="2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2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los </a:t>
            </a:r>
            <a:r>
              <a:rPr lang="en-US" sz="2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procesan</a:t>
            </a:r>
            <a:r>
              <a:rPr lang="en-US" sz="2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2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eventos</a:t>
            </a:r>
            <a:r>
              <a:rPr lang="en-US" sz="2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2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alarmas</a:t>
            </a:r>
            <a:endParaRPr lang="en-US" sz="2194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2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Almacenan</a:t>
            </a:r>
            <a:r>
              <a:rPr lang="en-US" sz="2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las</a:t>
            </a:r>
            <a:r>
              <a:rPr lang="en-US" sz="2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BBDD de </a:t>
            </a:r>
            <a:r>
              <a:rPr lang="en-US" sz="2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datos</a:t>
            </a:r>
            <a:r>
              <a:rPr lang="en-US" sz="2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modelos</a:t>
            </a:r>
            <a:r>
              <a:rPr lang="en-US" sz="2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2194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194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eventos</a:t>
            </a:r>
            <a:endParaRPr lang="en-US" sz="2194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err="1" smtClean="0">
                <a:solidFill>
                  <a:srgbClr val="005D6D"/>
                </a:solidFill>
              </a:rPr>
              <a:t>Clientes</a:t>
            </a:r>
            <a:r>
              <a:rPr lang="en-US" dirty="0" smtClean="0">
                <a:solidFill>
                  <a:srgbClr val="005D6D"/>
                </a:solidFill>
              </a:rPr>
              <a:t>: </a:t>
            </a:r>
            <a:r>
              <a:rPr lang="en-US" dirty="0" err="1" smtClean="0">
                <a:solidFill>
                  <a:srgbClr val="005D6D"/>
                </a:solidFill>
              </a:rPr>
              <a:t>Cualquier</a:t>
            </a:r>
            <a:r>
              <a:rPr lang="en-US" dirty="0" smtClean="0">
                <a:solidFill>
                  <a:srgbClr val="005D6D"/>
                </a:solidFill>
              </a:rPr>
              <a:t> PC con </a:t>
            </a:r>
            <a:r>
              <a:rPr lang="en-US" dirty="0" err="1" smtClean="0">
                <a:solidFill>
                  <a:srgbClr val="005D6D"/>
                </a:solidFill>
              </a:rPr>
              <a:t>navegador</a:t>
            </a:r>
            <a:r>
              <a:rPr lang="en-US" dirty="0" smtClean="0">
                <a:solidFill>
                  <a:srgbClr val="005D6D"/>
                </a:solidFill>
              </a:rPr>
              <a:t> de internet </a:t>
            </a:r>
            <a:r>
              <a:rPr lang="en-US" dirty="0" err="1" smtClean="0">
                <a:solidFill>
                  <a:srgbClr val="005D6D"/>
                </a:solidFill>
              </a:rPr>
              <a:t>y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soporte</a:t>
            </a:r>
            <a:r>
              <a:rPr lang="en-US" dirty="0" smtClean="0">
                <a:solidFill>
                  <a:srgbClr val="005D6D"/>
                </a:solidFill>
              </a:rPr>
              <a:t> Java</a:t>
            </a:r>
          </a:p>
          <a:p>
            <a:r>
              <a:rPr lang="en-US" dirty="0" err="1" smtClean="0">
                <a:solidFill>
                  <a:srgbClr val="005D6D"/>
                </a:solidFill>
              </a:rPr>
              <a:t>Otros</a:t>
            </a:r>
            <a:r>
              <a:rPr lang="en-US" dirty="0" smtClean="0">
                <a:solidFill>
                  <a:srgbClr val="005D6D"/>
                </a:solidFill>
              </a:rPr>
              <a:t>:</a:t>
            </a:r>
          </a:p>
          <a:p>
            <a:pPr lvl="2"/>
            <a:r>
              <a:rPr lang="en-US" sz="223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Report Manager: </a:t>
            </a:r>
            <a:r>
              <a:rPr lang="en-US" sz="223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Informes</a:t>
            </a:r>
            <a:r>
              <a:rPr lang="en-US" sz="223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23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inventarios</a:t>
            </a:r>
            <a:r>
              <a:rPr lang="en-US" sz="223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23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alarmas</a:t>
            </a:r>
            <a:r>
              <a:rPr lang="en-US" sz="223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,…</a:t>
            </a:r>
          </a:p>
          <a:p>
            <a:pPr lvl="2"/>
            <a:r>
              <a:rPr lang="en-US" sz="223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CABI: CA </a:t>
            </a:r>
            <a:r>
              <a:rPr lang="en-US" sz="223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Bussiness</a:t>
            </a:r>
            <a:r>
              <a:rPr lang="en-US" sz="223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3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Inteligence</a:t>
            </a:r>
            <a:r>
              <a:rPr lang="en-US" sz="223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23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Herramienta</a:t>
            </a:r>
            <a:r>
              <a:rPr lang="en-US" sz="223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3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para</a:t>
            </a:r>
            <a:r>
              <a:rPr lang="en-US" sz="223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3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generar</a:t>
            </a:r>
            <a:r>
              <a:rPr lang="en-US" sz="223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los </a:t>
            </a:r>
            <a:r>
              <a:rPr lang="en-US" sz="2235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informes</a:t>
            </a:r>
            <a:endParaRPr lang="en-US" sz="2235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n-US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endParaRPr lang="es-ES_tradn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Spectrum: </a:t>
            </a:r>
            <a:r>
              <a:rPr lang="en-US" dirty="0" err="1" smtClean="0"/>
              <a:t>Infraestructura</a:t>
            </a:r>
            <a:endParaRPr lang="es-ES_tradnl" dirty="0"/>
          </a:p>
        </p:txBody>
      </p:sp>
      <p:graphicFrame>
        <p:nvGraphicFramePr>
          <p:cNvPr id="27650" name="Object 2"/>
          <p:cNvGraphicFramePr>
            <a:graphicFrameLocks noGrp="1" noChangeAspect="1"/>
          </p:cNvGraphicFramePr>
          <p:nvPr/>
        </p:nvGraphicFramePr>
        <p:xfrm>
          <a:off x="889000" y="1181100"/>
          <a:ext cx="7899400" cy="4648200"/>
        </p:xfrm>
        <a:graphic>
          <a:graphicData uri="http://schemas.openxmlformats.org/presentationml/2006/ole">
            <p:oleObj spid="_x0000_s27650" name="Visio" r:id="rId3" imgW="8585200" imgH="5054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Spectrum: </a:t>
            </a:r>
            <a:r>
              <a:rPr lang="en-US" dirty="0" err="1" smtClean="0"/>
              <a:t>Entorno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endParaRPr lang="es-ES_trad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2" y="1192720"/>
            <a:ext cx="7612756" cy="410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3"/>
          <p:cNvSpPr txBox="1">
            <a:spLocks/>
          </p:cNvSpPr>
          <p:nvPr/>
        </p:nvSpPr>
        <p:spPr bwMode="auto">
          <a:xfrm>
            <a:off x="899592" y="5700033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s-ES" sz="1400" dirty="0">
                <a:latin typeface="Georgia" pitchFamily="18" charset="0"/>
              </a:rPr>
              <a:t>Panel de navegación</a:t>
            </a:r>
          </a:p>
        </p:txBody>
      </p:sp>
      <p:sp>
        <p:nvSpPr>
          <p:cNvPr id="6" name="Text Box 14"/>
          <p:cNvSpPr txBox="1">
            <a:spLocks/>
          </p:cNvSpPr>
          <p:nvPr/>
        </p:nvSpPr>
        <p:spPr bwMode="auto">
          <a:xfrm>
            <a:off x="2699817" y="5700033"/>
            <a:ext cx="194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s-ES" sz="1400" dirty="0">
                <a:latin typeface="Georgia" pitchFamily="18" charset="0"/>
              </a:rPr>
              <a:t>Panel de contenidos</a:t>
            </a:r>
          </a:p>
        </p:txBody>
      </p:sp>
      <p:sp>
        <p:nvSpPr>
          <p:cNvPr id="7" name="Text Box 15"/>
          <p:cNvSpPr txBox="1">
            <a:spLocks/>
          </p:cNvSpPr>
          <p:nvPr/>
        </p:nvSpPr>
        <p:spPr bwMode="auto">
          <a:xfrm>
            <a:off x="4500042" y="5700033"/>
            <a:ext cx="1728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s-ES" sz="1400">
                <a:latin typeface="Georgia" pitchFamily="18" charset="0"/>
              </a:rPr>
              <a:t>Panel de detalles</a:t>
            </a: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H="1" flipV="1">
            <a:off x="3675891" y="3275619"/>
            <a:ext cx="0" cy="2231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ES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H="1" flipV="1">
            <a:off x="1907704" y="5082243"/>
            <a:ext cx="0" cy="54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ES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H="1" flipV="1">
            <a:off x="5220072" y="5155711"/>
            <a:ext cx="0" cy="54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Spectrum: </a:t>
            </a:r>
            <a:r>
              <a:rPr lang="en-US" dirty="0" err="1" smtClean="0"/>
              <a:t>Topología</a:t>
            </a:r>
            <a:r>
              <a:rPr lang="en-US" dirty="0" smtClean="0"/>
              <a:t> de red</a:t>
            </a:r>
            <a:endParaRPr lang="es-ES_tradnl" dirty="0"/>
          </a:p>
        </p:txBody>
      </p:sp>
      <p:pic>
        <p:nvPicPr>
          <p:cNvPr id="4" name="Picture 3" descr="Screen Shot 2014-06-04 at 09.12.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77" y="852473"/>
            <a:ext cx="6884594" cy="5389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n-US" dirty="0" smtClean="0"/>
              <a:t>CA Spectrum: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Alarmas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63422"/>
            <a:ext cx="8038153" cy="200514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5D6D"/>
                </a:solidFill>
              </a:rPr>
              <a:t>En el panel de </a:t>
            </a:r>
            <a:r>
              <a:rPr lang="en-US" dirty="0" err="1" smtClean="0">
                <a:solidFill>
                  <a:srgbClr val="005D6D"/>
                </a:solidFill>
              </a:rPr>
              <a:t>navegación</a:t>
            </a:r>
            <a:r>
              <a:rPr lang="en-US" dirty="0" smtClean="0">
                <a:solidFill>
                  <a:srgbClr val="005D6D"/>
                </a:solidFill>
              </a:rPr>
              <a:t> se </a:t>
            </a:r>
            <a:r>
              <a:rPr lang="en-US" dirty="0" err="1" smtClean="0">
                <a:solidFill>
                  <a:srgbClr val="005D6D"/>
                </a:solidFill>
              </a:rPr>
              <a:t>muestra</a:t>
            </a:r>
            <a:r>
              <a:rPr lang="en-US" dirty="0" smtClean="0">
                <a:solidFill>
                  <a:srgbClr val="005D6D"/>
                </a:solidFill>
              </a:rPr>
              <a:t> un </a:t>
            </a:r>
            <a:r>
              <a:rPr lang="en-US" dirty="0" err="1" smtClean="0">
                <a:solidFill>
                  <a:srgbClr val="005D6D"/>
                </a:solidFill>
              </a:rPr>
              <a:t>resumen</a:t>
            </a:r>
            <a:endParaRPr lang="en-US" dirty="0" smtClean="0">
              <a:solidFill>
                <a:srgbClr val="005D6D"/>
              </a:solidFill>
            </a:endParaRPr>
          </a:p>
          <a:p>
            <a:r>
              <a:rPr lang="en-US" dirty="0" smtClean="0">
                <a:solidFill>
                  <a:srgbClr val="005D6D"/>
                </a:solidFill>
              </a:rPr>
              <a:t>En el panel </a:t>
            </a:r>
            <a:r>
              <a:rPr lang="en-US" dirty="0" err="1" smtClean="0">
                <a:solidFill>
                  <a:srgbClr val="005D6D"/>
                </a:solidFill>
              </a:rPr>
              <a:t>Contenidos</a:t>
            </a:r>
            <a:r>
              <a:rPr lang="en-US" dirty="0" smtClean="0">
                <a:solidFill>
                  <a:srgbClr val="005D6D"/>
                </a:solidFill>
              </a:rPr>
              <a:t>, </a:t>
            </a:r>
            <a:r>
              <a:rPr lang="en-US" dirty="0" err="1" smtClean="0">
                <a:solidFill>
                  <a:srgbClr val="005D6D"/>
                </a:solidFill>
              </a:rPr>
              <a:t>pestaña</a:t>
            </a:r>
            <a:r>
              <a:rPr lang="en-US" dirty="0" smtClean="0">
                <a:solidFill>
                  <a:srgbClr val="005D6D"/>
                </a:solidFill>
              </a:rPr>
              <a:t> Alarms </a:t>
            </a:r>
            <a:r>
              <a:rPr lang="en-US" dirty="0" err="1" smtClean="0">
                <a:solidFill>
                  <a:srgbClr val="005D6D"/>
                </a:solidFill>
              </a:rPr>
              <a:t>y</a:t>
            </a:r>
            <a:r>
              <a:rPr lang="en-US" dirty="0" smtClean="0">
                <a:solidFill>
                  <a:srgbClr val="005D6D"/>
                </a:solidFill>
              </a:rPr>
              <a:t> en el panel de </a:t>
            </a:r>
            <a:r>
              <a:rPr lang="en-US" dirty="0" err="1" smtClean="0">
                <a:solidFill>
                  <a:srgbClr val="005D6D"/>
                </a:solidFill>
              </a:rPr>
              <a:t>Detalles</a:t>
            </a:r>
            <a:r>
              <a:rPr lang="en-US" dirty="0" smtClean="0">
                <a:solidFill>
                  <a:srgbClr val="005D6D"/>
                </a:solidFill>
              </a:rPr>
              <a:t>, la </a:t>
            </a:r>
            <a:r>
              <a:rPr lang="en-US" dirty="0" err="1" smtClean="0">
                <a:solidFill>
                  <a:srgbClr val="005D6D"/>
                </a:solidFill>
              </a:rPr>
              <a:t>pestaña</a:t>
            </a:r>
            <a:r>
              <a:rPr lang="en-US" dirty="0" smtClean="0">
                <a:solidFill>
                  <a:srgbClr val="005D6D"/>
                </a:solidFill>
              </a:rPr>
              <a:t> Alarm Details</a:t>
            </a:r>
          </a:p>
          <a:p>
            <a:r>
              <a:rPr lang="en-US" dirty="0" smtClean="0">
                <a:solidFill>
                  <a:srgbClr val="005D6D"/>
                </a:solidFill>
              </a:rPr>
              <a:t>En el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Mapa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smtClean="0">
                <a:solidFill>
                  <a:srgbClr val="005D6D"/>
                </a:solidFill>
              </a:rPr>
              <a:t>se </a:t>
            </a:r>
            <a:r>
              <a:rPr lang="en-US" dirty="0" err="1" smtClean="0">
                <a:solidFill>
                  <a:srgbClr val="005D6D"/>
                </a:solidFill>
              </a:rPr>
              <a:t>muestra</a:t>
            </a:r>
            <a:r>
              <a:rPr lang="en-US" dirty="0" smtClean="0">
                <a:solidFill>
                  <a:srgbClr val="005D6D"/>
                </a:solidFill>
              </a:rPr>
              <a:t> el </a:t>
            </a:r>
            <a:r>
              <a:rPr lang="en-US" dirty="0" err="1" smtClean="0">
                <a:solidFill>
                  <a:srgbClr val="005D6D"/>
                </a:solidFill>
              </a:rPr>
              <a:t>estado</a:t>
            </a:r>
            <a:r>
              <a:rPr lang="en-US" dirty="0" smtClean="0">
                <a:solidFill>
                  <a:srgbClr val="005D6D"/>
                </a:solidFill>
              </a:rPr>
              <a:t> de </a:t>
            </a:r>
            <a:r>
              <a:rPr lang="en-US" dirty="0" err="1" smtClean="0">
                <a:solidFill>
                  <a:srgbClr val="005D6D"/>
                </a:solidFill>
              </a:rPr>
              <a:t>alarma</a:t>
            </a:r>
            <a:r>
              <a:rPr lang="en-US" dirty="0" smtClean="0">
                <a:solidFill>
                  <a:srgbClr val="005D6D"/>
                </a:solidFill>
              </a:rPr>
              <a:t> de </a:t>
            </a:r>
            <a:r>
              <a:rPr lang="en-US" dirty="0" err="1" smtClean="0">
                <a:solidFill>
                  <a:srgbClr val="005D6D"/>
                </a:solidFill>
              </a:rPr>
              <a:t>equipo</a:t>
            </a:r>
            <a:endParaRPr lang="en-US" dirty="0" smtClean="0">
              <a:solidFill>
                <a:srgbClr val="005D6D"/>
              </a:solidFill>
            </a:endParaRPr>
          </a:p>
          <a:p>
            <a:r>
              <a:rPr lang="en-US" dirty="0" smtClean="0">
                <a:solidFill>
                  <a:srgbClr val="005D6D"/>
                </a:solidFill>
              </a:rPr>
              <a:t>En el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Mapa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smtClean="0">
                <a:solidFill>
                  <a:srgbClr val="005D6D"/>
                </a:solidFill>
              </a:rPr>
              <a:t>se </a:t>
            </a:r>
            <a:r>
              <a:rPr lang="en-US" dirty="0" err="1" smtClean="0">
                <a:solidFill>
                  <a:srgbClr val="005D6D"/>
                </a:solidFill>
              </a:rPr>
              <a:t>muestra</a:t>
            </a:r>
            <a:r>
              <a:rPr lang="en-US" dirty="0" smtClean="0">
                <a:solidFill>
                  <a:srgbClr val="005D6D"/>
                </a:solidFill>
              </a:rPr>
              <a:t> el </a:t>
            </a:r>
            <a:r>
              <a:rPr lang="en-US" dirty="0" err="1" smtClean="0">
                <a:solidFill>
                  <a:srgbClr val="005D6D"/>
                </a:solidFill>
              </a:rPr>
              <a:t>estado</a:t>
            </a:r>
            <a:r>
              <a:rPr lang="en-US" dirty="0" smtClean="0">
                <a:solidFill>
                  <a:srgbClr val="005D6D"/>
                </a:solidFill>
              </a:rPr>
              <a:t> de </a:t>
            </a:r>
            <a:r>
              <a:rPr lang="en-US" dirty="0" err="1" smtClean="0">
                <a:solidFill>
                  <a:srgbClr val="005D6D"/>
                </a:solidFill>
              </a:rPr>
              <a:t>alarma</a:t>
            </a:r>
            <a:r>
              <a:rPr lang="en-US" dirty="0" smtClean="0">
                <a:solidFill>
                  <a:srgbClr val="005D6D"/>
                </a:solidFill>
              </a:rPr>
              <a:t> de los </a:t>
            </a:r>
            <a:r>
              <a:rPr lang="en-US" dirty="0" err="1" smtClean="0">
                <a:solidFill>
                  <a:srgbClr val="005D6D"/>
                </a:solidFill>
              </a:rPr>
              <a:t>equipos</a:t>
            </a:r>
            <a:r>
              <a:rPr lang="en-US" dirty="0" smtClean="0">
                <a:solidFill>
                  <a:srgbClr val="005D6D"/>
                </a:solidFill>
              </a:rPr>
              <a:t> </a:t>
            </a:r>
            <a:r>
              <a:rPr lang="en-US" dirty="0" err="1" smtClean="0">
                <a:solidFill>
                  <a:srgbClr val="005D6D"/>
                </a:solidFill>
              </a:rPr>
              <a:t>dentro</a:t>
            </a:r>
            <a:r>
              <a:rPr lang="en-US" dirty="0" smtClean="0">
                <a:solidFill>
                  <a:srgbClr val="005D6D"/>
                </a:solidFill>
              </a:rPr>
              <a:t> de un </a:t>
            </a:r>
            <a:r>
              <a:rPr lang="en-US" dirty="0" err="1" smtClean="0">
                <a:solidFill>
                  <a:srgbClr val="005D6D"/>
                </a:solidFill>
              </a:rPr>
              <a:t>contenedor</a:t>
            </a:r>
            <a:endParaRPr lang="en-US" dirty="0" smtClean="0">
              <a:solidFill>
                <a:srgbClr val="005D6D"/>
              </a:solidFill>
            </a:endParaRPr>
          </a:p>
          <a:p>
            <a:r>
              <a:rPr lang="en-US" dirty="0" err="1" smtClean="0">
                <a:solidFill>
                  <a:srgbClr val="005D6D"/>
                </a:solidFill>
              </a:rPr>
              <a:t>Sonido</a:t>
            </a:r>
            <a:r>
              <a:rPr lang="en-US" dirty="0" smtClean="0">
                <a:solidFill>
                  <a:srgbClr val="005D6D"/>
                </a:solidFill>
              </a:rPr>
              <a:t> en la </a:t>
            </a:r>
            <a:r>
              <a:rPr lang="en-US" dirty="0" err="1" smtClean="0">
                <a:solidFill>
                  <a:srgbClr val="005D6D"/>
                </a:solidFill>
              </a:rPr>
              <a:t>consola</a:t>
            </a:r>
            <a:endParaRPr lang="en-US" dirty="0" smtClean="0">
              <a:solidFill>
                <a:srgbClr val="005D6D"/>
              </a:solidFill>
            </a:endParaRP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n-US" dirty="0" smtClean="0">
              <a:solidFill>
                <a:srgbClr val="005D6D"/>
              </a:solidFill>
              <a:latin typeface="+mj-lt"/>
            </a:endParaRPr>
          </a:p>
          <a:p>
            <a:pPr marL="742950" lvl="2" indent="-342900"/>
            <a:endParaRPr lang="es-ES_tradn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endParaRPr lang="es-ES_tradnl" sz="1800" dirty="0" smtClean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26509" b="-1575"/>
          <a:stretch>
            <a:fillRect/>
          </a:stretch>
        </p:blipFill>
        <p:spPr bwMode="auto">
          <a:xfrm>
            <a:off x="3447145" y="2529098"/>
            <a:ext cx="5468038" cy="184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63155" y="4128797"/>
            <a:ext cx="4807362" cy="219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gray">
          <a:xfrm>
            <a:off x="263477" y="2868563"/>
            <a:ext cx="2150795" cy="221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6530" y="4815845"/>
            <a:ext cx="34766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RedIRIS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plantilla_RedIRIS-2011.pot</Template>
  <TotalTime>26519</TotalTime>
  <Words>884</Words>
  <Application>Microsoft Macintosh PowerPoint</Application>
  <PresentationFormat>On-screen Show (4:3)</PresentationFormat>
  <Paragraphs>151</Paragraphs>
  <Slides>26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plantilla_RedIRIS-2011</vt:lpstr>
      <vt:lpstr>Visio</vt:lpstr>
      <vt:lpstr>Despliegue del Sistema de Gestión de Red SPECTRUM en RedIRIS  alberto.escolano@rediris.es </vt:lpstr>
      <vt:lpstr>Gestión de Red</vt:lpstr>
      <vt:lpstr>CA Infrastructure Management</vt:lpstr>
      <vt:lpstr>CA Spectrum: Características</vt:lpstr>
      <vt:lpstr>CA Spectrum: Componentes</vt:lpstr>
      <vt:lpstr>CA Spectrum: Infraestructura</vt:lpstr>
      <vt:lpstr>CA Spectrum: Entorno de trabajo</vt:lpstr>
      <vt:lpstr>CA Spectrum: Topología de red</vt:lpstr>
      <vt:lpstr>CA Spectrum: Sistema de Alarmas</vt:lpstr>
      <vt:lpstr>CA Spectrum: Gestión de configuraciones (I)</vt:lpstr>
      <vt:lpstr>CA Spectrum: Gestión de configuraciones (II)</vt:lpstr>
      <vt:lpstr>CA Spectrum: Generación de Informes (I)</vt:lpstr>
      <vt:lpstr>CA Spectrum: Generación de Informes (II)</vt:lpstr>
      <vt:lpstr>CA Performance Management (I)</vt:lpstr>
      <vt:lpstr>CA Performance Management (II)</vt:lpstr>
      <vt:lpstr>CA Performance Management: Arquitectura</vt:lpstr>
      <vt:lpstr>CA Performance Management: Acceso (I)</vt:lpstr>
      <vt:lpstr>CA Performance Management: Acceso (II)</vt:lpstr>
      <vt:lpstr>CA Performance Management: Dashboards</vt:lpstr>
      <vt:lpstr>CA Performance Management: Dashboards</vt:lpstr>
      <vt:lpstr>CA Network Flow Analysis (I)</vt:lpstr>
      <vt:lpstr>CA Network Flow Analysis (II)</vt:lpstr>
      <vt:lpstr>CA Network Flow Analysis (III)</vt:lpstr>
      <vt:lpstr>CA Network Flow Analysis (IV)</vt:lpstr>
      <vt:lpstr>Arquitectura instalada en RedIRIS</vt:lpstr>
      <vt:lpstr>¿preguntas?</vt:lpstr>
    </vt:vector>
  </TitlesOfParts>
  <Company>RedIRIS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Maribel Cosín</dc:creator>
  <cp:lastModifiedBy>Alberto Sánchez</cp:lastModifiedBy>
  <cp:revision>101</cp:revision>
  <dcterms:created xsi:type="dcterms:W3CDTF">2014-06-04T07:09:44Z</dcterms:created>
  <dcterms:modified xsi:type="dcterms:W3CDTF">2014-06-04T07:18:42Z</dcterms:modified>
</cp:coreProperties>
</file>