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slides/slide9.xml" ContentType="application/vnd.openxmlformats-officedocument.presentationml.slide+xml"/>
  <Default Extension="emf" ContentType="image/x-emf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22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slideLayouts/slideLayout12.xml" ContentType="application/vnd.openxmlformats-officedocument.presentationml.slideLayout+xml"/>
  <Override PartName="/ppt/slides/slide6.xml" ContentType="application/vnd.openxmlformats-officedocument.presentationml.slide+xml"/>
  <Override PartName="/ppt/embeddings/oleObject1.bin" ContentType="application/vnd.openxmlformats-officedocument.oleObject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theme/theme3.xml" ContentType="application/vnd.openxmlformats-officedocument.theme+xml"/>
  <Override PartName="/ppt/slides/slide23.xml" ContentType="application/vnd.openxmlformats-officedocument.presentationml.slide+xml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Default Extension="vml" ContentType="application/vnd.openxmlformats-officedocument.vmlDrawing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318" r:id="rId2"/>
    <p:sldId id="320" r:id="rId3"/>
    <p:sldId id="313" r:id="rId4"/>
    <p:sldId id="321" r:id="rId5"/>
    <p:sldId id="324" r:id="rId6"/>
    <p:sldId id="325" r:id="rId7"/>
    <p:sldId id="326" r:id="rId8"/>
    <p:sldId id="327" r:id="rId9"/>
    <p:sldId id="328" r:id="rId10"/>
    <p:sldId id="329" r:id="rId11"/>
    <p:sldId id="330" r:id="rId12"/>
    <p:sldId id="331" r:id="rId13"/>
    <p:sldId id="332" r:id="rId14"/>
    <p:sldId id="333" r:id="rId15"/>
    <p:sldId id="334" r:id="rId16"/>
    <p:sldId id="335" r:id="rId17"/>
    <p:sldId id="336" r:id="rId18"/>
    <p:sldId id="337" r:id="rId19"/>
    <p:sldId id="338" r:id="rId20"/>
    <p:sldId id="339" r:id="rId21"/>
    <p:sldId id="340" r:id="rId22"/>
    <p:sldId id="341" r:id="rId23"/>
    <p:sldId id="342" r:id="rId24"/>
    <p:sldId id="343" r:id="rId25"/>
    <p:sldId id="344" r:id="rId26"/>
    <p:sldId id="319" r:id="rId27"/>
  </p:sldIdLst>
  <p:sldSz cx="9144000" cy="6858000" type="screen4x3"/>
  <p:notesSz cx="6858000" cy="9144000"/>
  <p:defaultTextStyle>
    <a:defPPr>
      <a:defRPr lang="es-ES_tradnl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005D6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showOutlineIcons="0">
    <p:restoredLeft sz="15620"/>
    <p:restoredTop sz="81206" autoAdjust="0"/>
  </p:normalViewPr>
  <p:slideViewPr>
    <p:cSldViewPr snapToGrid="0" snapToObjects="1">
      <p:cViewPr varScale="1">
        <p:scale>
          <a:sx n="116" d="100"/>
          <a:sy n="116" d="100"/>
        </p:scale>
        <p:origin x="-112" y="-2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6EBB394A-972E-0642-9934-73552F0FF4F7}" type="datetime1">
              <a:rPr lang="es-ES_tradnl"/>
              <a:pPr>
                <a:defRPr/>
              </a:pPr>
              <a:t>6/4/14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BE773A43-71BB-9B4D-AC18-445334113287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28622448-91CA-524B-978D-1A9701798CA8}" type="datetime1">
              <a:rPr lang="es-ES_tradnl"/>
              <a:pPr>
                <a:defRPr/>
              </a:pPr>
              <a:t>6/4/14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 smtClean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noProof="0" smtClean="0"/>
              <a:t>Haga clic para modificar el estilo de texto del patrón</a:t>
            </a:r>
          </a:p>
          <a:p>
            <a:pPr lvl="1"/>
            <a:r>
              <a:rPr lang="es-ES_tradnl" noProof="0" smtClean="0"/>
              <a:t>Segundo nivel</a:t>
            </a:r>
          </a:p>
          <a:p>
            <a:pPr lvl="2"/>
            <a:r>
              <a:rPr lang="es-ES_tradnl" noProof="0" smtClean="0"/>
              <a:t>Tercer nivel</a:t>
            </a:r>
          </a:p>
          <a:p>
            <a:pPr lvl="3"/>
            <a:r>
              <a:rPr lang="es-ES_tradnl" noProof="0" smtClean="0"/>
              <a:t>Cuarto nivel</a:t>
            </a:r>
          </a:p>
          <a:p>
            <a:pPr lvl="4"/>
            <a:r>
              <a:rPr lang="es-ES_tradnl" noProof="0" smtClean="0"/>
              <a:t>Quinto nivel</a:t>
            </a:r>
            <a:endParaRPr lang="es-ES" noProof="0" smtClean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C63A4840-B952-D344-A6EF-668011B1D609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964105"/>
            <a:ext cx="7772400" cy="1951011"/>
          </a:xfrm>
        </p:spPr>
        <p:txBody>
          <a:bodyPr/>
          <a:lstStyle>
            <a:lvl1pPr algn="ctr">
              <a:defRPr sz="4400"/>
            </a:lvl1pPr>
          </a:lstStyle>
          <a:p>
            <a:r>
              <a:rPr lang="es-ES_tradnl" dirty="0" smtClean="0"/>
              <a:t>Clic para editar título</a:t>
            </a:r>
            <a:endParaRPr lang="es-ES_tradnl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4229372"/>
            <a:ext cx="6400800" cy="140942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Haga clic para modificar el estilo de subtítulo del patrón</a:t>
            </a:r>
            <a:endParaRPr lang="es-ES_tradnl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7CFD26-A8CD-6940-868B-46C9442B2423}" type="datetime1">
              <a:rPr lang="es-ES_tradnl"/>
              <a:pPr>
                <a:defRPr/>
              </a:pPr>
              <a:t>6/4/14</a:t>
            </a:fld>
            <a:endParaRPr lang="es-ES_tradnl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E7A9CD-3DD6-DE4D-8D4A-F689B9DCED88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851111"/>
            <a:ext cx="5486400" cy="38764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_tradnl" noProof="0" dirty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1CCD713-F7DE-B548-BF8A-A0CEA5174DCC}" type="datetime1">
              <a:rPr lang="es-ES_tradnl"/>
              <a:pPr>
                <a:defRPr/>
              </a:pPr>
              <a:t>6/4/14</a:t>
            </a:fld>
            <a:endParaRPr lang="es-ES_tradnl"/>
          </a:p>
        </p:txBody>
      </p:sp>
      <p:sp>
        <p:nvSpPr>
          <p:cNvPr id="6" name="Marcador de número de diapositiva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F9D8E-EEF7-7A47-A6B1-E1529F42EF0E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  <p:sp>
        <p:nvSpPr>
          <p:cNvPr id="7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rgbClr val="7F7F7F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E63CC9F-6D6B-3746-8202-ED54BA572C0D}" type="datetime1">
              <a:rPr lang="es-ES_tradnl"/>
              <a:pPr>
                <a:defRPr/>
              </a:pPr>
              <a:t>6/4/14</a:t>
            </a:fld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4F5E7E-0C1C-5F45-A483-C3B0FF0941C0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  <p:sp>
        <p:nvSpPr>
          <p:cNvPr id="7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692150"/>
            <a:ext cx="2057400" cy="5434013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692150"/>
            <a:ext cx="6019800" cy="5434013"/>
          </a:xfrm>
        </p:spPr>
        <p:txBody>
          <a:bodyPr vert="eaVert"/>
          <a:lstStyle/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_tradnl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5C25925-8971-B344-A606-C1B6FD575B28}" type="datetime1">
              <a:rPr lang="es-ES_tradnl"/>
              <a:pPr>
                <a:defRPr/>
              </a:pPr>
              <a:t>6/4/14</a:t>
            </a:fld>
            <a:endParaRPr lang="es-ES_tradnl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B7B884-9488-1B49-B200-6F1426338D13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Contra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>
            <a:spLocks noChangeArrowheads="1"/>
          </p:cNvSpPr>
          <p:nvPr userDrawn="1"/>
        </p:nvSpPr>
        <p:spPr bwMode="auto">
          <a:xfrm>
            <a:off x="1397000" y="1447800"/>
            <a:ext cx="63881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6000" b="1" dirty="0">
                <a:solidFill>
                  <a:schemeClr val="accent5">
                    <a:lumMod val="75000"/>
                  </a:schemeClr>
                </a:solidFill>
                <a:latin typeface="+mn-lt"/>
                <a:ea typeface="ＭＳ Ｐゴシック" charset="-128"/>
                <a:cs typeface="ＭＳ Ｐゴシック" charset="-128"/>
              </a:rPr>
              <a:t>¡Muchas gracias!</a:t>
            </a:r>
          </a:p>
        </p:txBody>
      </p:sp>
      <p:pic>
        <p:nvPicPr>
          <p:cNvPr id="4" name="Imagen 6" descr="logo-RedIRIS.tif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2919413"/>
            <a:ext cx="4903788" cy="158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uadroTexto 4"/>
          <p:cNvSpPr>
            <a:spLocks noChangeArrowheads="1"/>
          </p:cNvSpPr>
          <p:nvPr userDrawn="1"/>
        </p:nvSpPr>
        <p:spPr bwMode="auto">
          <a:xfrm flipV="1">
            <a:off x="4470400" y="4973638"/>
            <a:ext cx="4356100" cy="93662"/>
          </a:xfrm>
          <a:custGeom>
            <a:avLst/>
            <a:gdLst>
              <a:gd name="T0" fmla="*/ 0 w 8991600"/>
              <a:gd name="T1" fmla="*/ 0 h 369332"/>
              <a:gd name="T2" fmla="*/ 11187347 w 8991600"/>
              <a:gd name="T3" fmla="*/ 0 h 369332"/>
              <a:gd name="T4" fmla="*/ 11187347 w 8991600"/>
              <a:gd name="T5" fmla="*/ 0 h 369332"/>
              <a:gd name="T6" fmla="*/ 0 w 8991600"/>
              <a:gd name="T7" fmla="*/ 0 h 369332"/>
              <a:gd name="T8" fmla="*/ 0 w 8991600"/>
              <a:gd name="T9" fmla="*/ 0 h 3693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991600"/>
              <a:gd name="T16" fmla="*/ 0 h 369332"/>
              <a:gd name="T17" fmla="*/ 8991600 w 8991600"/>
              <a:gd name="T18" fmla="*/ 369332 h 3693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991600" h="369332">
                <a:moveTo>
                  <a:pt x="0" y="0"/>
                </a:moveTo>
                <a:lnTo>
                  <a:pt x="8991600" y="0"/>
                </a:lnTo>
                <a:lnTo>
                  <a:pt x="8991600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solidFill>
            <a:srgbClr val="F1C835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s-ES_tradnl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Subtítulo 2"/>
          <p:cNvSpPr txBox="1">
            <a:spLocks/>
          </p:cNvSpPr>
          <p:nvPr userDrawn="1"/>
        </p:nvSpPr>
        <p:spPr>
          <a:xfrm>
            <a:off x="3271044" y="4600904"/>
            <a:ext cx="5415756" cy="554694"/>
          </a:xfrm>
          <a:prstGeom prst="rect">
            <a:avLst/>
          </a:prstGeom>
          <a:effectLst/>
        </p:spPr>
        <p:txBody>
          <a:bodyPr>
            <a:normAutofit/>
            <a:scene3d>
              <a:camera prst="orthographicFront"/>
              <a:lightRig rig="chilly" dir="t"/>
            </a:scene3d>
            <a:sp3d extrusionH="6350">
              <a:extrusionClr>
                <a:schemeClr val="bg1"/>
              </a:extrusionClr>
            </a:sp3d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buSzPct val="80000"/>
              <a:buFont typeface="Wingdings" pitchFamily="2" charset="2"/>
              <a:buNone/>
              <a:defRPr/>
            </a:pPr>
            <a:r>
              <a:rPr lang="es-ES_tradnl" sz="2000" b="1" i="1" dirty="0"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rPr>
              <a:t>Más de 20 años al servicio de la investigación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7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8CD8DD2-00FC-F149-8FAE-AC51EDDCB716}" type="datetime1">
              <a:rPr lang="es-ES_tradnl"/>
              <a:pPr>
                <a:defRPr/>
              </a:pPr>
              <a:t>6/4/14</a:t>
            </a:fld>
            <a:endParaRPr lang="es-ES_tradnl"/>
          </a:p>
        </p:txBody>
      </p:sp>
      <p:sp>
        <p:nvSpPr>
          <p:cNvPr id="8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3478BA-AD0E-7244-8C84-8276E5DF1151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7338" y="0"/>
            <a:ext cx="6704012" cy="69215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C2D2755-BF9D-4C45-85E3-CC62B122AA28}" type="datetime1">
              <a:rPr lang="es-ES_tradnl"/>
              <a:pPr>
                <a:defRPr/>
              </a:pPr>
              <a:t>6/4/14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9FE62-A2BE-0D41-89C9-EFFF4DF9B8E8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6B86F51-01A3-0A4B-945A-793C68A1F7CE}" type="datetime1">
              <a:rPr lang="es-ES_tradnl"/>
              <a:pPr>
                <a:defRPr/>
              </a:pPr>
              <a:t>6/4/14</a:t>
            </a:fld>
            <a:endParaRPr lang="es-ES_tradnl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8B712A-E79A-814C-BB0C-D86989C3FE7F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rgbClr val="7F7F7F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864206"/>
            <a:ext cx="4038600" cy="526195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864206"/>
            <a:ext cx="4038600" cy="526195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6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61F7D8C-0803-F846-A3DC-045DC5076D7D}" type="datetime1">
              <a:rPr lang="es-ES_tradnl"/>
              <a:pPr>
                <a:defRPr/>
              </a:pPr>
              <a:t>6/4/14</a:t>
            </a:fld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A27DAE-2003-2D4C-8FB1-63161DAAEAC3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  <p:sp>
        <p:nvSpPr>
          <p:cNvPr id="8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rgbClr val="7F7F7F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895351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1535113"/>
            <a:ext cx="4040188" cy="45910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895351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1535113"/>
            <a:ext cx="4041775" cy="45910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8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1C57713-54B4-BD46-B908-10657C168241}" type="datetime1">
              <a:rPr lang="es-ES_tradnl"/>
              <a:pPr>
                <a:defRPr/>
              </a:pPr>
              <a:t>6/4/14</a:t>
            </a:fld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625B11-8D5F-284A-B678-7D6A81A5C161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  <p:sp>
        <p:nvSpPr>
          <p:cNvPr id="10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rgbClr val="7F7F7F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4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68C562D-B8BA-394A-8AAD-9AB1292B6CB4}" type="datetime1">
              <a:rPr lang="es-ES_tradnl"/>
              <a:pPr>
                <a:defRPr/>
              </a:pPr>
              <a:t>6/4/14</a:t>
            </a:fld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9DF4D-D6E2-6F48-99E1-1516BBE0CD35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EDFA21E-B13D-3744-92F7-9067895F90DA}" type="datetime1">
              <a:rPr lang="es-ES_tradnl"/>
              <a:pPr>
                <a:defRPr/>
              </a:pPr>
              <a:t>6/4/14</a:t>
            </a:fld>
            <a:endParaRPr lang="es-ES_tradnl"/>
          </a:p>
        </p:txBody>
      </p:sp>
      <p:sp>
        <p:nvSpPr>
          <p:cNvPr id="3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DC556A-1ACB-7349-8FD6-FB599894D056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92149"/>
            <a:ext cx="3008313" cy="123267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692150"/>
            <a:ext cx="5111750" cy="54340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924822"/>
            <a:ext cx="3008313" cy="420134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37921F1-E883-4D4A-BB55-7A22F99BF71C}" type="datetime1">
              <a:rPr lang="es-ES_tradnl"/>
              <a:pPr>
                <a:defRPr/>
              </a:pPr>
              <a:t>6/4/14</a:t>
            </a:fld>
            <a:endParaRPr lang="es-ES_tradnl"/>
          </a:p>
        </p:txBody>
      </p:sp>
      <p:sp>
        <p:nvSpPr>
          <p:cNvPr id="6" name="Marcador de número de diapositiva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C57A37-4140-7E49-857D-F84BC0F464CD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  <p:sp>
        <p:nvSpPr>
          <p:cNvPr id="7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/>
          <p:cNvSpPr>
            <a:spLocks noGrp="1"/>
          </p:cNvSpPr>
          <p:nvPr>
            <p:ph type="title"/>
          </p:nvPr>
        </p:nvSpPr>
        <p:spPr bwMode="auto">
          <a:xfrm>
            <a:off x="287338" y="0"/>
            <a:ext cx="6704012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Clic para editar título</a:t>
            </a:r>
          </a:p>
        </p:txBody>
      </p:sp>
      <p:sp>
        <p:nvSpPr>
          <p:cNvPr id="1027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287338" y="796925"/>
            <a:ext cx="8229600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7370763" y="6407150"/>
            <a:ext cx="1060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74F42BA-8635-634A-BA8E-A8CCB2AA219F}" type="datetime1">
              <a:rPr lang="es-ES_tradnl"/>
              <a:pPr>
                <a:defRPr/>
              </a:pPr>
              <a:t>6/4/14</a:t>
            </a:fld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516938" y="6407150"/>
            <a:ext cx="495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FC027D7-FE09-8A43-A714-341F200067DD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  <p:pic>
        <p:nvPicPr>
          <p:cNvPr id="1030" name="Imagen 6" descr="200910-logos.jpg"/>
          <p:cNvPicPr>
            <a:picLocks noChangeAspect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149225" y="6288088"/>
            <a:ext cx="3962400" cy="48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uadroTexto 4"/>
          <p:cNvSpPr>
            <a:spLocks noChangeArrowheads="1"/>
          </p:cNvSpPr>
          <p:nvPr userDrawn="1"/>
        </p:nvSpPr>
        <p:spPr bwMode="auto">
          <a:xfrm flipV="1">
            <a:off x="0" y="-14288"/>
            <a:ext cx="9144000" cy="93663"/>
          </a:xfrm>
          <a:custGeom>
            <a:avLst/>
            <a:gdLst>
              <a:gd name="T0" fmla="*/ 0 w 8991600"/>
              <a:gd name="T1" fmla="*/ 0 h 369332"/>
              <a:gd name="T2" fmla="*/ 11187347 w 8991600"/>
              <a:gd name="T3" fmla="*/ 0 h 369332"/>
              <a:gd name="T4" fmla="*/ 11187347 w 8991600"/>
              <a:gd name="T5" fmla="*/ 0 h 369332"/>
              <a:gd name="T6" fmla="*/ 0 w 8991600"/>
              <a:gd name="T7" fmla="*/ 0 h 369332"/>
              <a:gd name="T8" fmla="*/ 0 w 8991600"/>
              <a:gd name="T9" fmla="*/ 0 h 3693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991600"/>
              <a:gd name="T16" fmla="*/ 0 h 369332"/>
              <a:gd name="T17" fmla="*/ 8991600 w 8991600"/>
              <a:gd name="T18" fmla="*/ 369332 h 3693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991600" h="369332">
                <a:moveTo>
                  <a:pt x="0" y="0"/>
                </a:moveTo>
                <a:lnTo>
                  <a:pt x="8991600" y="0"/>
                </a:lnTo>
                <a:lnTo>
                  <a:pt x="8991600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solidFill>
            <a:srgbClr val="F1C835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s-ES_tradnl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CuadroTexto 5"/>
          <p:cNvSpPr>
            <a:spLocks noChangeArrowheads="1"/>
          </p:cNvSpPr>
          <p:nvPr userDrawn="1"/>
        </p:nvSpPr>
        <p:spPr bwMode="auto">
          <a:xfrm flipV="1">
            <a:off x="-11113" y="9525"/>
            <a:ext cx="9156701" cy="177800"/>
          </a:xfrm>
          <a:custGeom>
            <a:avLst/>
            <a:gdLst>
              <a:gd name="T0" fmla="*/ 0 w 8991600"/>
              <a:gd name="T1" fmla="*/ 0 h 369332"/>
              <a:gd name="T2" fmla="*/ 11391035 w 8991600"/>
              <a:gd name="T3" fmla="*/ 0 h 369332"/>
              <a:gd name="T4" fmla="*/ 11391035 w 8991600"/>
              <a:gd name="T5" fmla="*/ 27 h 369332"/>
              <a:gd name="T6" fmla="*/ 0 w 8991600"/>
              <a:gd name="T7" fmla="*/ 27 h 369332"/>
              <a:gd name="T8" fmla="*/ 0 w 8991600"/>
              <a:gd name="T9" fmla="*/ 0 h 3693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991600"/>
              <a:gd name="T16" fmla="*/ 0 h 369332"/>
              <a:gd name="T17" fmla="*/ 8991600 w 8991600"/>
              <a:gd name="T18" fmla="*/ 369332 h 3693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991600" h="369332">
                <a:moveTo>
                  <a:pt x="0" y="0"/>
                </a:moveTo>
                <a:lnTo>
                  <a:pt x="8991600" y="0"/>
                </a:lnTo>
                <a:lnTo>
                  <a:pt x="8991600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solidFill>
            <a:srgbClr val="007D86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s-ES_tradnl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CuadroTexto 5"/>
          <p:cNvSpPr>
            <a:spLocks noChangeArrowheads="1"/>
          </p:cNvSpPr>
          <p:nvPr userDrawn="1"/>
        </p:nvSpPr>
        <p:spPr bwMode="auto">
          <a:xfrm flipV="1">
            <a:off x="-4763" y="44450"/>
            <a:ext cx="9156701" cy="177800"/>
          </a:xfrm>
          <a:custGeom>
            <a:avLst/>
            <a:gdLst>
              <a:gd name="T0" fmla="*/ 0 w 8991600"/>
              <a:gd name="T1" fmla="*/ 0 h 369332"/>
              <a:gd name="T2" fmla="*/ 11391035 w 8991600"/>
              <a:gd name="T3" fmla="*/ 0 h 369332"/>
              <a:gd name="T4" fmla="*/ 11391035 w 8991600"/>
              <a:gd name="T5" fmla="*/ 27 h 369332"/>
              <a:gd name="T6" fmla="*/ 0 w 8991600"/>
              <a:gd name="T7" fmla="*/ 27 h 369332"/>
              <a:gd name="T8" fmla="*/ 0 w 8991600"/>
              <a:gd name="T9" fmla="*/ 0 h 3693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991600"/>
              <a:gd name="T16" fmla="*/ 0 h 369332"/>
              <a:gd name="T17" fmla="*/ 8991600 w 8991600"/>
              <a:gd name="T18" fmla="*/ 369332 h 3693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991600" h="369332">
                <a:moveTo>
                  <a:pt x="0" y="0"/>
                </a:moveTo>
                <a:lnTo>
                  <a:pt x="8991600" y="0"/>
                </a:lnTo>
                <a:lnTo>
                  <a:pt x="8991600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s-ES_tradnl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</p:sldLayoutIdLst>
  <p:hf hdr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lang="es-ES_tradnl" sz="3200" kern="1200" dirty="0">
          <a:solidFill>
            <a:srgbClr val="005D6D"/>
          </a:solidFill>
          <a:latin typeface="+mj-lt"/>
          <a:ea typeface="ＭＳ Ｐゴシック" pitchFamily="-108" charset="-128"/>
          <a:cs typeface="ＭＳ Ｐゴシック" pitchFamily="-108" charset="-128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5D6D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5D6D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5D6D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5D6D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600">
          <a:solidFill>
            <a:srgbClr val="C8103A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600">
          <a:solidFill>
            <a:srgbClr val="C8103A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600">
          <a:solidFill>
            <a:srgbClr val="C8103A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600">
          <a:solidFill>
            <a:srgbClr val="C8103A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SzPct val="90000"/>
        <a:buFont typeface="Lucida Grande" pitchFamily="-1" charset="0"/>
        <a:buChar char="●"/>
        <a:defRPr lang="es-ES_tradnl" sz="3200" kern="1200" dirty="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Font typeface="Wingdings" pitchFamily="-1" charset="2"/>
        <a:buChar char="§"/>
        <a:defRPr lang="es-ES_tradnl" sz="3200" kern="1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Font typeface="Arial" pitchFamily="-1" charset="0"/>
        <a:buChar char="•"/>
        <a:defRPr lang="es-ES_tradnl" sz="3200" kern="1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Font typeface="Arial" pitchFamily="-1" charset="0"/>
        <a:buChar char="–"/>
        <a:defRPr lang="es-ES_tradnl" sz="2800" kern="1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Font typeface="Arial" pitchFamily="-1" charset="0"/>
        <a:buChar char="»"/>
        <a:defRPr lang="es-ES_tradnl" sz="2400" kern="1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5.png"/><Relationship Id="rId3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3.xml"/><Relationship Id="rId3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4" Type="http://schemas.openxmlformats.org/officeDocument/2006/relationships/image" Target="../media/image11.emf"/><Relationship Id="rId5" Type="http://schemas.openxmlformats.org/officeDocument/2006/relationships/image" Target="../media/image12.emf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ítulo 3"/>
          <p:cNvSpPr>
            <a:spLocks noGrp="1"/>
          </p:cNvSpPr>
          <p:nvPr>
            <p:ph type="ctrTitle"/>
          </p:nvPr>
        </p:nvSpPr>
        <p:spPr>
          <a:xfrm>
            <a:off x="566738" y="1458913"/>
            <a:ext cx="8026400" cy="3675062"/>
          </a:xfrm>
        </p:spPr>
        <p:txBody>
          <a:bodyPr/>
          <a:lstStyle/>
          <a:p>
            <a:pPr eaLnBrk="1" hangingPunct="1"/>
            <a:r>
              <a:rPr lang="en-US" dirty="0" err="1" smtClean="0">
                <a:ea typeface="ＭＳ Ｐゴシック" pitchFamily="-1" charset="-128"/>
                <a:cs typeface="ＭＳ Ｐゴシック" pitchFamily="-1" charset="-128"/>
              </a:rPr>
              <a:t>Despliegue</a:t>
            </a:r>
            <a:r>
              <a:rPr lang="en-US" dirty="0" smtClean="0">
                <a:ea typeface="ＭＳ Ｐゴシック" pitchFamily="-1" charset="-128"/>
                <a:cs typeface="ＭＳ Ｐゴシック" pitchFamily="-1" charset="-128"/>
              </a:rPr>
              <a:t> del </a:t>
            </a:r>
            <a:r>
              <a:rPr lang="en-US" dirty="0" err="1" smtClean="0">
                <a:ea typeface="ＭＳ Ｐゴシック" pitchFamily="-1" charset="-128"/>
                <a:cs typeface="ＭＳ Ｐゴシック" pitchFamily="-1" charset="-128"/>
              </a:rPr>
              <a:t>Sistema</a:t>
            </a:r>
            <a:r>
              <a:rPr lang="en-US" dirty="0" smtClean="0">
                <a:ea typeface="ＭＳ Ｐゴシック" pitchFamily="-1" charset="-128"/>
                <a:cs typeface="ＭＳ Ｐゴシック" pitchFamily="-1" charset="-128"/>
              </a:rPr>
              <a:t> de </a:t>
            </a:r>
            <a:r>
              <a:rPr lang="en-US" dirty="0" err="1" smtClean="0">
                <a:ea typeface="ＭＳ Ｐゴシック" pitchFamily="-1" charset="-128"/>
                <a:cs typeface="ＭＳ Ｐゴシック" pitchFamily="-1" charset="-128"/>
              </a:rPr>
              <a:t>Gestión</a:t>
            </a:r>
            <a:r>
              <a:rPr lang="en-US" dirty="0" smtClean="0">
                <a:ea typeface="ＭＳ Ｐゴシック" pitchFamily="-1" charset="-128"/>
                <a:cs typeface="ＭＳ Ｐゴシック" pitchFamily="-1" charset="-128"/>
              </a:rPr>
              <a:t> de Red SPECTRUM en RedIRIS</a:t>
            </a:r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/>
            </a:r>
            <a:br>
              <a:rPr lang="es-ES" dirty="0" smtClean="0">
                <a:ea typeface="ＭＳ Ｐゴシック" pitchFamily="-1" charset="-128"/>
                <a:cs typeface="ＭＳ Ｐゴシック" pitchFamily="-1" charset="-128"/>
              </a:rPr>
            </a:br>
            <a:r>
              <a:rPr lang="es-ES" sz="3200" dirty="0" smtClean="0">
                <a:solidFill>
                  <a:schemeClr val="tx1"/>
                </a:solidFill>
                <a:ea typeface="ＭＳ Ｐゴシック" pitchFamily="-1" charset="-128"/>
                <a:cs typeface="ＭＳ Ｐゴシック" pitchFamily="-1" charset="-128"/>
              </a:rPr>
              <a:t/>
            </a:r>
            <a:br>
              <a:rPr lang="es-ES" sz="3200" dirty="0" smtClean="0">
                <a:solidFill>
                  <a:schemeClr val="tx1"/>
                </a:solidFill>
                <a:ea typeface="ＭＳ Ｐゴシック" pitchFamily="-1" charset="-128"/>
                <a:cs typeface="ＭＳ Ｐゴシック" pitchFamily="-1" charset="-128"/>
              </a:rPr>
            </a:br>
            <a:r>
              <a:rPr lang="es-ES" sz="3200" dirty="0" smtClean="0">
                <a:solidFill>
                  <a:schemeClr val="tx1"/>
                </a:solidFill>
                <a:ea typeface="ＭＳ Ｐゴシック" pitchFamily="-1" charset="-128"/>
                <a:cs typeface="ＭＳ Ｐゴシック" pitchFamily="-1" charset="-128"/>
              </a:rPr>
              <a:t>alberto.escolano@rediris.es</a:t>
            </a:r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/>
            </a:r>
            <a:br>
              <a:rPr lang="es-ES" dirty="0" smtClean="0">
                <a:ea typeface="ＭＳ Ｐゴシック" pitchFamily="-1" charset="-128"/>
                <a:cs typeface="ＭＳ Ｐゴシック" pitchFamily="-1" charset="-128"/>
              </a:rPr>
            </a:br>
            <a:endParaRPr lang="es-ES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4" name="Subtítulo 4"/>
          <p:cNvSpPr txBox="1">
            <a:spLocks/>
          </p:cNvSpPr>
          <p:nvPr/>
        </p:nvSpPr>
        <p:spPr bwMode="auto">
          <a:xfrm>
            <a:off x="3636433" y="5133975"/>
            <a:ext cx="4982107" cy="76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Clr>
                <a:srgbClr val="800000"/>
              </a:buClr>
              <a:buSzPct val="90000"/>
              <a:buFont typeface="Lucida Grande" charset="0"/>
              <a:buNone/>
              <a:defRPr/>
            </a:pPr>
            <a:r>
              <a:rPr lang="es-ES_tradnl" dirty="0" smtClean="0">
                <a:latin typeface="Calibri"/>
                <a:ea typeface="ＭＳ Ｐゴシック" pitchFamily="-108" charset="-128"/>
                <a:cs typeface="Calibri"/>
              </a:rPr>
              <a:t>Consejo Superior de Investigaciones Científicas</a:t>
            </a:r>
          </a:p>
          <a:p>
            <a:pPr algn="r">
              <a:spcBef>
                <a:spcPct val="20000"/>
              </a:spcBef>
              <a:buClr>
                <a:srgbClr val="800000"/>
              </a:buClr>
              <a:buSzPct val="90000"/>
              <a:buFont typeface="Lucida Grande" charset="0"/>
              <a:buNone/>
              <a:defRPr/>
            </a:pPr>
            <a:r>
              <a:rPr lang="es-ES_tradnl" dirty="0" smtClean="0">
                <a:latin typeface="Calibri"/>
                <a:ea typeface="ＭＳ Ｐゴシック" pitchFamily="-108" charset="-128"/>
                <a:cs typeface="Calibri"/>
              </a:rPr>
              <a:t>Madrid, 4 de junio de 2014</a:t>
            </a:r>
            <a:endParaRPr lang="es-ES" dirty="0">
              <a:latin typeface="Calibri"/>
              <a:ea typeface="ＭＳ Ｐゴシック" pitchFamily="-108" charset="-128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7600871" cy="907218"/>
          </a:xfrm>
        </p:spPr>
        <p:txBody>
          <a:bodyPr/>
          <a:lstStyle/>
          <a:p>
            <a:r>
              <a:rPr lang="en-US" dirty="0" smtClean="0"/>
              <a:t>CA Spectrum: </a:t>
            </a:r>
            <a:r>
              <a:rPr lang="en-US" dirty="0" err="1" smtClean="0"/>
              <a:t>Gestión</a:t>
            </a:r>
            <a:r>
              <a:rPr lang="en-US" dirty="0" smtClean="0"/>
              <a:t> de </a:t>
            </a:r>
            <a:r>
              <a:rPr lang="en-US" dirty="0" err="1" smtClean="0"/>
              <a:t>configuraciones</a:t>
            </a:r>
            <a:r>
              <a:rPr lang="en-US" dirty="0" smtClean="0"/>
              <a:t> (I)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863422"/>
            <a:ext cx="8202368" cy="5318860"/>
          </a:xfrm>
        </p:spPr>
        <p:txBody>
          <a:bodyPr>
            <a:normAutofit/>
          </a:bodyPr>
          <a:lstStyle/>
          <a:p>
            <a:r>
              <a:rPr lang="en-US" dirty="0" err="1" smtClean="0">
                <a:solidFill>
                  <a:srgbClr val="005D6D"/>
                </a:solidFill>
              </a:rPr>
              <a:t>Captura</a:t>
            </a:r>
            <a:r>
              <a:rPr lang="en-US" dirty="0" smtClean="0">
                <a:solidFill>
                  <a:srgbClr val="005D6D"/>
                </a:solidFill>
              </a:rPr>
              <a:t> </a:t>
            </a:r>
            <a:r>
              <a:rPr lang="en-US" dirty="0" err="1" smtClean="0">
                <a:solidFill>
                  <a:srgbClr val="005D6D"/>
                </a:solidFill>
              </a:rPr>
              <a:t>configuraciones</a:t>
            </a:r>
            <a:r>
              <a:rPr lang="en-US" dirty="0" smtClean="0">
                <a:solidFill>
                  <a:srgbClr val="005D6D"/>
                </a:solidFill>
              </a:rPr>
              <a:t> de </a:t>
            </a:r>
            <a:r>
              <a:rPr lang="en-US" dirty="0" err="1" smtClean="0">
                <a:solidFill>
                  <a:srgbClr val="005D6D"/>
                </a:solidFill>
              </a:rPr>
              <a:t>equipos</a:t>
            </a:r>
            <a:r>
              <a:rPr lang="en-US" dirty="0" smtClean="0">
                <a:solidFill>
                  <a:srgbClr val="005D6D"/>
                </a:solidFill>
              </a:rPr>
              <a:t> (</a:t>
            </a:r>
            <a:r>
              <a:rPr lang="en-US" dirty="0" err="1" smtClean="0">
                <a:solidFill>
                  <a:srgbClr val="005D6D"/>
                </a:solidFill>
              </a:rPr>
              <a:t>tftp</a:t>
            </a:r>
            <a:r>
              <a:rPr lang="en-US" dirty="0" smtClean="0">
                <a:solidFill>
                  <a:srgbClr val="005D6D"/>
                </a:solidFill>
              </a:rPr>
              <a:t>, </a:t>
            </a:r>
            <a:r>
              <a:rPr lang="en-US" dirty="0" err="1" smtClean="0">
                <a:solidFill>
                  <a:srgbClr val="005D6D"/>
                </a:solidFill>
              </a:rPr>
              <a:t>ssh</a:t>
            </a:r>
            <a:r>
              <a:rPr lang="en-US" dirty="0" smtClean="0">
                <a:solidFill>
                  <a:srgbClr val="005D6D"/>
                </a:solidFill>
              </a:rPr>
              <a:t>, telnet)</a:t>
            </a:r>
          </a:p>
          <a:p>
            <a:r>
              <a:rPr lang="en-US" dirty="0" err="1" smtClean="0">
                <a:solidFill>
                  <a:srgbClr val="005D6D"/>
                </a:solidFill>
              </a:rPr>
              <a:t>Detecta</a:t>
            </a:r>
            <a:r>
              <a:rPr lang="en-US" dirty="0" smtClean="0">
                <a:solidFill>
                  <a:srgbClr val="005D6D"/>
                </a:solidFill>
              </a:rPr>
              <a:t> los </a:t>
            </a:r>
            <a:r>
              <a:rPr lang="en-US" dirty="0" err="1" smtClean="0">
                <a:solidFill>
                  <a:srgbClr val="005D6D"/>
                </a:solidFill>
              </a:rPr>
              <a:t>cambios</a:t>
            </a:r>
            <a:r>
              <a:rPr lang="en-US" dirty="0" smtClean="0">
                <a:solidFill>
                  <a:srgbClr val="005D6D"/>
                </a:solidFill>
              </a:rPr>
              <a:t> </a:t>
            </a:r>
            <a:r>
              <a:rPr lang="en-US" dirty="0" err="1" smtClean="0">
                <a:solidFill>
                  <a:srgbClr val="005D6D"/>
                </a:solidFill>
              </a:rPr>
              <a:t>realizados</a:t>
            </a:r>
            <a:endParaRPr lang="en-US" dirty="0" smtClean="0">
              <a:solidFill>
                <a:srgbClr val="005D6D"/>
              </a:solidFill>
            </a:endParaRPr>
          </a:p>
          <a:p>
            <a:r>
              <a:rPr lang="en-US" dirty="0" err="1" smtClean="0">
                <a:solidFill>
                  <a:srgbClr val="005D6D"/>
                </a:solidFill>
              </a:rPr>
              <a:t>Políticas</a:t>
            </a:r>
            <a:r>
              <a:rPr lang="en-US" dirty="0" smtClean="0">
                <a:solidFill>
                  <a:srgbClr val="005D6D"/>
                </a:solidFill>
              </a:rPr>
              <a:t> de </a:t>
            </a:r>
            <a:r>
              <a:rPr lang="en-US" dirty="0" err="1" smtClean="0">
                <a:solidFill>
                  <a:srgbClr val="005D6D"/>
                </a:solidFill>
              </a:rPr>
              <a:t>configuraciones</a:t>
            </a:r>
            <a:r>
              <a:rPr lang="en-US" dirty="0" smtClean="0">
                <a:solidFill>
                  <a:srgbClr val="005D6D"/>
                </a:solidFill>
              </a:rPr>
              <a:t> </a:t>
            </a:r>
            <a:r>
              <a:rPr lang="en-US" dirty="0" err="1" smtClean="0">
                <a:solidFill>
                  <a:srgbClr val="005D6D"/>
                </a:solidFill>
                <a:sym typeface="Wingdings"/>
              </a:rPr>
              <a:t></a:t>
            </a:r>
            <a:r>
              <a:rPr lang="en-US" dirty="0" smtClean="0">
                <a:solidFill>
                  <a:srgbClr val="005D6D"/>
                </a:solidFill>
                <a:sym typeface="Wingdings"/>
              </a:rPr>
              <a:t> </a:t>
            </a:r>
            <a:r>
              <a:rPr lang="en-US" dirty="0" err="1" smtClean="0">
                <a:solidFill>
                  <a:srgbClr val="005D6D"/>
                </a:solidFill>
              </a:rPr>
              <a:t>auditorías</a:t>
            </a:r>
            <a:endParaRPr lang="en-US" dirty="0" smtClean="0">
              <a:solidFill>
                <a:srgbClr val="005D6D"/>
              </a:solidFill>
            </a:endParaRPr>
          </a:p>
          <a:p>
            <a:r>
              <a:rPr lang="en-US" dirty="0" smtClean="0">
                <a:solidFill>
                  <a:srgbClr val="005D6D"/>
                </a:solidFill>
              </a:rPr>
              <a:t>Backup de </a:t>
            </a:r>
            <a:r>
              <a:rPr lang="en-US" dirty="0" err="1" smtClean="0">
                <a:solidFill>
                  <a:srgbClr val="005D6D"/>
                </a:solidFill>
              </a:rPr>
              <a:t>configuraciones</a:t>
            </a:r>
            <a:endParaRPr lang="en-US" dirty="0" smtClean="0">
              <a:solidFill>
                <a:srgbClr val="005D6D"/>
              </a:solidFill>
            </a:endParaRPr>
          </a:p>
          <a:p>
            <a:r>
              <a:rPr lang="en-US" dirty="0" err="1" smtClean="0">
                <a:solidFill>
                  <a:srgbClr val="005D6D"/>
                </a:solidFill>
              </a:rPr>
              <a:t>Gestión</a:t>
            </a:r>
            <a:r>
              <a:rPr lang="en-US" dirty="0" smtClean="0">
                <a:solidFill>
                  <a:srgbClr val="005D6D"/>
                </a:solidFill>
              </a:rPr>
              <a:t> de firmware </a:t>
            </a:r>
            <a:r>
              <a:rPr lang="en-US" dirty="0" err="1" smtClean="0">
                <a:solidFill>
                  <a:srgbClr val="005D6D"/>
                </a:solidFill>
              </a:rPr>
              <a:t>y</a:t>
            </a:r>
            <a:r>
              <a:rPr lang="en-US" dirty="0" smtClean="0">
                <a:solidFill>
                  <a:srgbClr val="005D6D"/>
                </a:solidFill>
              </a:rPr>
              <a:t> </a:t>
            </a:r>
            <a:r>
              <a:rPr lang="en-US" dirty="0" err="1" smtClean="0">
                <a:solidFill>
                  <a:srgbClr val="005D6D"/>
                </a:solidFill>
              </a:rPr>
              <a:t>descarga</a:t>
            </a:r>
            <a:r>
              <a:rPr lang="en-US" dirty="0" smtClean="0">
                <a:solidFill>
                  <a:srgbClr val="005D6D"/>
                </a:solidFill>
              </a:rPr>
              <a:t> de </a:t>
            </a:r>
            <a:r>
              <a:rPr lang="en-US" dirty="0" err="1" smtClean="0">
                <a:solidFill>
                  <a:srgbClr val="005D6D"/>
                </a:solidFill>
              </a:rPr>
              <a:t>configuraciones</a:t>
            </a:r>
            <a:r>
              <a:rPr lang="en-US" dirty="0" smtClean="0">
                <a:solidFill>
                  <a:srgbClr val="005D6D"/>
                </a:solidFill>
              </a:rPr>
              <a:t> a </a:t>
            </a:r>
            <a:r>
              <a:rPr lang="en-US" dirty="0" err="1" smtClean="0">
                <a:solidFill>
                  <a:srgbClr val="005D6D"/>
                </a:solidFill>
              </a:rPr>
              <a:t>equipos</a:t>
            </a:r>
            <a:endParaRPr lang="en-US" dirty="0" smtClean="0">
              <a:solidFill>
                <a:srgbClr val="005D6D"/>
              </a:solidFill>
            </a:endParaRPr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endParaRPr lang="en-US" dirty="0" smtClean="0">
              <a:solidFill>
                <a:srgbClr val="005D6D"/>
              </a:solidFill>
              <a:latin typeface="+mj-lt"/>
            </a:endParaRPr>
          </a:p>
          <a:p>
            <a:pPr marL="742950" lvl="2" indent="-342900"/>
            <a:endParaRPr lang="es-ES_tradnl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 algn="just">
              <a:buNone/>
            </a:pPr>
            <a:endParaRPr lang="es-ES_tradnl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7600871" cy="907218"/>
          </a:xfrm>
        </p:spPr>
        <p:txBody>
          <a:bodyPr/>
          <a:lstStyle/>
          <a:p>
            <a:r>
              <a:rPr lang="en-US" dirty="0" smtClean="0"/>
              <a:t>CA Spectrum: </a:t>
            </a:r>
            <a:r>
              <a:rPr lang="en-US" dirty="0" err="1" smtClean="0"/>
              <a:t>Gestión</a:t>
            </a:r>
            <a:r>
              <a:rPr lang="en-US" dirty="0" smtClean="0"/>
              <a:t> de </a:t>
            </a:r>
            <a:r>
              <a:rPr lang="en-US" dirty="0" err="1" smtClean="0"/>
              <a:t>configuraciones</a:t>
            </a:r>
            <a:r>
              <a:rPr lang="en-US" dirty="0" smtClean="0"/>
              <a:t> (II)</a:t>
            </a:r>
            <a:endParaRPr lang="es-ES_tradnl" dirty="0"/>
          </a:p>
        </p:txBody>
      </p:sp>
      <p:pic>
        <p:nvPicPr>
          <p:cNvPr id="6" name="Picture 5" descr="Screen Shot 2014-05-30 at 13.53.5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116768"/>
            <a:ext cx="8490756" cy="44642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7600871" cy="907218"/>
          </a:xfrm>
        </p:spPr>
        <p:txBody>
          <a:bodyPr/>
          <a:lstStyle/>
          <a:p>
            <a:r>
              <a:rPr lang="en-US" dirty="0" smtClean="0"/>
              <a:t>CA Spectrum: </a:t>
            </a:r>
            <a:r>
              <a:rPr lang="en-US" dirty="0" err="1" smtClean="0"/>
              <a:t>Generación</a:t>
            </a:r>
            <a:r>
              <a:rPr lang="en-US" dirty="0" smtClean="0"/>
              <a:t> de </a:t>
            </a:r>
            <a:r>
              <a:rPr lang="en-US" dirty="0" err="1" smtClean="0"/>
              <a:t>Informes</a:t>
            </a:r>
            <a:r>
              <a:rPr lang="en-US" dirty="0" smtClean="0"/>
              <a:t> (I)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863422"/>
            <a:ext cx="8202368" cy="5318860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>
                <a:solidFill>
                  <a:srgbClr val="005D6D"/>
                </a:solidFill>
              </a:rPr>
              <a:t>Informes</a:t>
            </a:r>
            <a:r>
              <a:rPr lang="en-US" dirty="0" smtClean="0">
                <a:solidFill>
                  <a:srgbClr val="005D6D"/>
                </a:solidFill>
              </a:rPr>
              <a:t> de </a:t>
            </a:r>
            <a:r>
              <a:rPr lang="en-US" dirty="0" err="1" smtClean="0">
                <a:solidFill>
                  <a:srgbClr val="005D6D"/>
                </a:solidFill>
              </a:rPr>
              <a:t>Inventariado</a:t>
            </a:r>
            <a:endParaRPr lang="en-US" dirty="0" smtClean="0">
              <a:solidFill>
                <a:srgbClr val="005D6D"/>
              </a:solidFill>
            </a:endParaRPr>
          </a:p>
          <a:p>
            <a:pPr lvl="2"/>
            <a:r>
              <a:rPr lang="en-US" sz="258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Listado</a:t>
            </a:r>
            <a:r>
              <a:rPr lang="en-US" sz="258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de </a:t>
            </a:r>
            <a:r>
              <a:rPr lang="en-US" sz="258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equipos</a:t>
            </a:r>
            <a:r>
              <a:rPr lang="en-US" sz="258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con </a:t>
            </a:r>
            <a:r>
              <a:rPr lang="en-US" sz="258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número</a:t>
            </a:r>
            <a:r>
              <a:rPr lang="en-US" sz="258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de </a:t>
            </a:r>
            <a:r>
              <a:rPr lang="en-US" sz="258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serie</a:t>
            </a:r>
            <a:r>
              <a:rPr lang="en-US" sz="258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258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versión</a:t>
            </a:r>
            <a:r>
              <a:rPr lang="en-US" sz="258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de firmware, etc.</a:t>
            </a:r>
          </a:p>
          <a:p>
            <a:pPr lvl="2"/>
            <a:r>
              <a:rPr lang="en-US" sz="258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Control de </a:t>
            </a:r>
            <a:r>
              <a:rPr lang="en-US" sz="258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equipos</a:t>
            </a:r>
            <a:r>
              <a:rPr lang="en-US" sz="258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dados de </a:t>
            </a:r>
            <a:r>
              <a:rPr lang="en-US" sz="258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alta</a:t>
            </a:r>
            <a:r>
              <a:rPr lang="en-US" sz="258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58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</a:t>
            </a:r>
            <a:r>
              <a:rPr lang="en-US" sz="258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de </a:t>
            </a:r>
            <a:r>
              <a:rPr lang="en-US" sz="258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baja</a:t>
            </a:r>
            <a:endParaRPr lang="en-US" sz="258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n-US" dirty="0" err="1" smtClean="0">
                <a:solidFill>
                  <a:srgbClr val="005D6D"/>
                </a:solidFill>
              </a:rPr>
              <a:t>Disponibilidad</a:t>
            </a:r>
            <a:endParaRPr lang="en-US" dirty="0" smtClean="0">
              <a:solidFill>
                <a:srgbClr val="005D6D"/>
              </a:solidFill>
            </a:endParaRPr>
          </a:p>
          <a:p>
            <a:pPr lvl="2"/>
            <a:r>
              <a:rPr lang="en-US" sz="2588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Tiempos</a:t>
            </a:r>
            <a:r>
              <a:rPr lang="en-US" sz="2588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de </a:t>
            </a:r>
            <a:r>
              <a:rPr lang="en-US" sz="2588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disponibilidad</a:t>
            </a:r>
            <a:r>
              <a:rPr lang="en-US" sz="2588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2588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cortes</a:t>
            </a:r>
            <a:r>
              <a:rPr lang="en-US" sz="2588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588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planeados</a:t>
            </a:r>
            <a:r>
              <a:rPr lang="en-US" sz="2588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no </a:t>
            </a:r>
            <a:r>
              <a:rPr lang="en-US" sz="2588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planeados</a:t>
            </a:r>
            <a:r>
              <a:rPr lang="en-US" sz="2588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2588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SLAs</a:t>
            </a:r>
            <a:endParaRPr lang="en-US" sz="2588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n-US" dirty="0" err="1" smtClean="0">
                <a:solidFill>
                  <a:srgbClr val="005D6D"/>
                </a:solidFill>
              </a:rPr>
              <a:t>Alarmas</a:t>
            </a:r>
            <a:r>
              <a:rPr lang="en-US" dirty="0" smtClean="0">
                <a:solidFill>
                  <a:srgbClr val="005D6D"/>
                </a:solidFill>
              </a:rPr>
              <a:t> </a:t>
            </a:r>
            <a:r>
              <a:rPr lang="en-US" dirty="0" err="1" smtClean="0">
                <a:solidFill>
                  <a:srgbClr val="005D6D"/>
                </a:solidFill>
              </a:rPr>
              <a:t>y</a:t>
            </a:r>
            <a:r>
              <a:rPr lang="en-US" dirty="0" smtClean="0">
                <a:solidFill>
                  <a:srgbClr val="005D6D"/>
                </a:solidFill>
              </a:rPr>
              <a:t> </a:t>
            </a:r>
            <a:r>
              <a:rPr lang="en-US" dirty="0" err="1" smtClean="0">
                <a:solidFill>
                  <a:srgbClr val="005D6D"/>
                </a:solidFill>
              </a:rPr>
              <a:t>eventos</a:t>
            </a:r>
            <a:endParaRPr lang="en-US" dirty="0" smtClean="0">
              <a:solidFill>
                <a:srgbClr val="005D6D"/>
              </a:solidFill>
            </a:endParaRPr>
          </a:p>
          <a:p>
            <a:pPr lvl="2"/>
            <a:r>
              <a:rPr lang="en-US" sz="2588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Equipos</a:t>
            </a:r>
            <a:r>
              <a:rPr lang="en-US" sz="2588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con </a:t>
            </a:r>
            <a:r>
              <a:rPr lang="en-US" sz="2588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más</a:t>
            </a:r>
            <a:r>
              <a:rPr lang="en-US" sz="2588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588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problemas</a:t>
            </a:r>
            <a:endParaRPr lang="en-US" sz="2588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2"/>
            <a:r>
              <a:rPr lang="en-US" sz="2588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Problemas</a:t>
            </a:r>
            <a:r>
              <a:rPr lang="en-US" sz="2588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588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más</a:t>
            </a:r>
            <a:r>
              <a:rPr lang="en-US" sz="2588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588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típicos</a:t>
            </a:r>
            <a:endParaRPr lang="en-US" sz="2588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n-US" dirty="0" err="1" smtClean="0">
                <a:solidFill>
                  <a:srgbClr val="005D6D"/>
                </a:solidFill>
              </a:rPr>
              <a:t>Cambios</a:t>
            </a:r>
            <a:r>
              <a:rPr lang="en-US" dirty="0" smtClean="0">
                <a:solidFill>
                  <a:srgbClr val="005D6D"/>
                </a:solidFill>
              </a:rPr>
              <a:t> de </a:t>
            </a:r>
            <a:r>
              <a:rPr lang="en-US" dirty="0" err="1" smtClean="0">
                <a:solidFill>
                  <a:srgbClr val="005D6D"/>
                </a:solidFill>
              </a:rPr>
              <a:t>configuración</a:t>
            </a:r>
            <a:r>
              <a:rPr lang="en-US" dirty="0" smtClean="0">
                <a:solidFill>
                  <a:srgbClr val="005D6D"/>
                </a:solidFill>
              </a:rPr>
              <a:t> </a:t>
            </a:r>
            <a:r>
              <a:rPr lang="en-US" dirty="0" err="1" smtClean="0">
                <a:solidFill>
                  <a:srgbClr val="005D6D"/>
                </a:solidFill>
              </a:rPr>
              <a:t>realizados</a:t>
            </a:r>
            <a:endParaRPr lang="en-US" dirty="0" smtClean="0">
              <a:solidFill>
                <a:srgbClr val="005D6D"/>
              </a:solidFill>
            </a:endParaRPr>
          </a:p>
          <a:p>
            <a:r>
              <a:rPr lang="en-US" dirty="0" err="1" smtClean="0">
                <a:solidFill>
                  <a:srgbClr val="005D6D"/>
                </a:solidFill>
              </a:rPr>
              <a:t>Gráficas</a:t>
            </a:r>
            <a:r>
              <a:rPr lang="en-US" dirty="0" smtClean="0">
                <a:solidFill>
                  <a:srgbClr val="005D6D"/>
                </a:solidFill>
              </a:rPr>
              <a:t> de IP SLA</a:t>
            </a:r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endParaRPr lang="en-US" dirty="0" smtClean="0">
              <a:solidFill>
                <a:srgbClr val="005D6D"/>
              </a:solidFill>
              <a:latin typeface="+mj-lt"/>
            </a:endParaRPr>
          </a:p>
          <a:p>
            <a:pPr marL="742950" lvl="2" indent="-342900"/>
            <a:endParaRPr lang="es-ES_tradnl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 algn="just">
              <a:buNone/>
            </a:pPr>
            <a:endParaRPr lang="es-ES_tradnl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7600871" cy="907218"/>
          </a:xfrm>
        </p:spPr>
        <p:txBody>
          <a:bodyPr/>
          <a:lstStyle/>
          <a:p>
            <a:r>
              <a:rPr lang="en-US" dirty="0" smtClean="0"/>
              <a:t>CA Spectrum: </a:t>
            </a:r>
            <a:r>
              <a:rPr lang="en-US" dirty="0" err="1" smtClean="0"/>
              <a:t>Generación</a:t>
            </a:r>
            <a:r>
              <a:rPr lang="en-US" dirty="0" smtClean="0"/>
              <a:t> de </a:t>
            </a:r>
            <a:r>
              <a:rPr lang="en-US" dirty="0" err="1" smtClean="0"/>
              <a:t>Informes</a:t>
            </a:r>
            <a:r>
              <a:rPr lang="en-US" dirty="0" smtClean="0"/>
              <a:t> (II)</a:t>
            </a:r>
            <a:endParaRPr lang="es-ES_tradnl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567057" y="1176141"/>
            <a:ext cx="7920879" cy="3004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870690" y="4180956"/>
            <a:ext cx="7313612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7600871" cy="907218"/>
          </a:xfrm>
        </p:spPr>
        <p:txBody>
          <a:bodyPr/>
          <a:lstStyle/>
          <a:p>
            <a:r>
              <a:rPr lang="en-US" dirty="0" smtClean="0"/>
              <a:t>CA Performance Management (I)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863422"/>
            <a:ext cx="8202368" cy="5318860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 smtClean="0">
                <a:solidFill>
                  <a:srgbClr val="005D6D"/>
                </a:solidFill>
              </a:rPr>
              <a:t>Multifabricante</a:t>
            </a:r>
            <a:endParaRPr lang="en-US" dirty="0" smtClean="0">
              <a:solidFill>
                <a:srgbClr val="005D6D"/>
              </a:solidFill>
            </a:endParaRPr>
          </a:p>
          <a:p>
            <a:r>
              <a:rPr lang="en-US" dirty="0" err="1" smtClean="0">
                <a:solidFill>
                  <a:srgbClr val="005D6D"/>
                </a:solidFill>
              </a:rPr>
              <a:t>Gestión</a:t>
            </a:r>
            <a:r>
              <a:rPr lang="en-US" dirty="0" smtClean="0">
                <a:solidFill>
                  <a:srgbClr val="005D6D"/>
                </a:solidFill>
              </a:rPr>
              <a:t> de </a:t>
            </a:r>
            <a:r>
              <a:rPr lang="en-US" dirty="0" err="1" smtClean="0">
                <a:solidFill>
                  <a:srgbClr val="005D6D"/>
                </a:solidFill>
              </a:rPr>
              <a:t>Rendimiento</a:t>
            </a:r>
            <a:r>
              <a:rPr lang="en-US" dirty="0" smtClean="0">
                <a:solidFill>
                  <a:srgbClr val="005D6D"/>
                </a:solidFill>
              </a:rPr>
              <a:t> SNMP</a:t>
            </a:r>
          </a:p>
          <a:p>
            <a:r>
              <a:rPr lang="en-US" dirty="0" err="1" smtClean="0">
                <a:solidFill>
                  <a:srgbClr val="005D6D"/>
                </a:solidFill>
              </a:rPr>
              <a:t>Almacena</a:t>
            </a:r>
            <a:r>
              <a:rPr lang="en-US" dirty="0" smtClean="0">
                <a:solidFill>
                  <a:srgbClr val="005D6D"/>
                </a:solidFill>
              </a:rPr>
              <a:t> </a:t>
            </a:r>
            <a:r>
              <a:rPr lang="en-US" dirty="0" err="1" smtClean="0">
                <a:solidFill>
                  <a:srgbClr val="005D6D"/>
                </a:solidFill>
              </a:rPr>
              <a:t>datos</a:t>
            </a:r>
            <a:r>
              <a:rPr lang="en-US" dirty="0" smtClean="0">
                <a:solidFill>
                  <a:srgbClr val="005D6D"/>
                </a:solidFill>
              </a:rPr>
              <a:t> </a:t>
            </a:r>
            <a:r>
              <a:rPr lang="en-US" dirty="0" err="1" smtClean="0">
                <a:solidFill>
                  <a:srgbClr val="005D6D"/>
                </a:solidFill>
              </a:rPr>
              <a:t>estadísticos</a:t>
            </a:r>
            <a:r>
              <a:rPr lang="en-US" dirty="0" smtClean="0">
                <a:solidFill>
                  <a:srgbClr val="005D6D"/>
                </a:solidFill>
              </a:rPr>
              <a:t> </a:t>
            </a:r>
            <a:r>
              <a:rPr lang="en-US" dirty="0" err="1" smtClean="0">
                <a:solidFill>
                  <a:srgbClr val="005D6D"/>
                </a:solidFill>
              </a:rPr>
              <a:t>para</a:t>
            </a:r>
            <a:r>
              <a:rPr lang="en-US" dirty="0" smtClean="0">
                <a:solidFill>
                  <a:srgbClr val="005D6D"/>
                </a:solidFill>
              </a:rPr>
              <a:t> </a:t>
            </a:r>
            <a:r>
              <a:rPr lang="en-US" dirty="0" err="1" smtClean="0">
                <a:solidFill>
                  <a:srgbClr val="005D6D"/>
                </a:solidFill>
              </a:rPr>
              <a:t>reportes</a:t>
            </a:r>
            <a:r>
              <a:rPr lang="en-US" dirty="0" smtClean="0">
                <a:solidFill>
                  <a:srgbClr val="005D6D"/>
                </a:solidFill>
              </a:rPr>
              <a:t>:</a:t>
            </a:r>
          </a:p>
          <a:p>
            <a:pPr lvl="2"/>
            <a:r>
              <a:rPr lang="en-US" sz="3429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Análisis</a:t>
            </a:r>
            <a:r>
              <a:rPr lang="en-US" sz="3429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a largo </a:t>
            </a:r>
            <a:r>
              <a:rPr lang="en-US" sz="3429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plazo</a:t>
            </a:r>
            <a:endParaRPr lang="en-US" sz="3429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2"/>
            <a:r>
              <a:rPr lang="en-US" sz="3429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Tendencias</a:t>
            </a:r>
            <a:endParaRPr lang="en-US" sz="3429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n-US" dirty="0" err="1" smtClean="0">
                <a:solidFill>
                  <a:srgbClr val="005D6D"/>
                </a:solidFill>
              </a:rPr>
              <a:t>Monitoriza</a:t>
            </a:r>
            <a:r>
              <a:rPr lang="en-US" dirty="0" smtClean="0">
                <a:solidFill>
                  <a:srgbClr val="005D6D"/>
                </a:solidFill>
              </a:rPr>
              <a:t>: </a:t>
            </a:r>
          </a:p>
          <a:p>
            <a:pPr lvl="2"/>
            <a:r>
              <a:rPr lang="en-US" sz="3455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Disponibilidad</a:t>
            </a:r>
            <a:endParaRPr lang="en-US" sz="3455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2"/>
            <a:r>
              <a:rPr lang="en-US" sz="3455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CPU</a:t>
            </a:r>
          </a:p>
          <a:p>
            <a:pPr lvl="2"/>
            <a:r>
              <a:rPr lang="en-US" sz="3455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Memoria</a:t>
            </a:r>
            <a:endParaRPr lang="en-US" sz="3455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2"/>
            <a:r>
              <a:rPr lang="en-US" sz="3455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Estado de discos </a:t>
            </a:r>
            <a:r>
              <a:rPr lang="en-US" sz="3455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</a:t>
            </a:r>
            <a:r>
              <a:rPr lang="en-US" sz="3455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455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particiones</a:t>
            </a:r>
            <a:endParaRPr lang="en-US" sz="3455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2"/>
            <a:r>
              <a:rPr lang="en-US" sz="3455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Interfaces (% </a:t>
            </a:r>
            <a:r>
              <a:rPr lang="en-US" sz="3455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uso</a:t>
            </a:r>
            <a:r>
              <a:rPr lang="en-US" sz="3455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3455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descartes</a:t>
            </a:r>
            <a:r>
              <a:rPr lang="en-US" sz="3455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3455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errores</a:t>
            </a:r>
            <a:r>
              <a:rPr lang="en-US" sz="3455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</a:p>
          <a:p>
            <a:r>
              <a:rPr lang="en-US" dirty="0" smtClean="0">
                <a:solidFill>
                  <a:srgbClr val="005D6D"/>
                </a:solidFill>
              </a:rPr>
              <a:t>Gran </a:t>
            </a:r>
            <a:r>
              <a:rPr lang="en-US" dirty="0" err="1" smtClean="0">
                <a:solidFill>
                  <a:srgbClr val="005D6D"/>
                </a:solidFill>
              </a:rPr>
              <a:t>variedad</a:t>
            </a:r>
            <a:r>
              <a:rPr lang="en-US" dirty="0" smtClean="0">
                <a:solidFill>
                  <a:srgbClr val="005D6D"/>
                </a:solidFill>
              </a:rPr>
              <a:t> de </a:t>
            </a:r>
            <a:r>
              <a:rPr lang="en-US" dirty="0" err="1" smtClean="0">
                <a:solidFill>
                  <a:srgbClr val="005D6D"/>
                </a:solidFill>
              </a:rPr>
              <a:t>informes</a:t>
            </a:r>
            <a:r>
              <a:rPr lang="en-US" dirty="0" smtClean="0">
                <a:solidFill>
                  <a:srgbClr val="005D6D"/>
                </a:solidFill>
              </a:rPr>
              <a:t> </a:t>
            </a:r>
            <a:r>
              <a:rPr lang="en-US" dirty="0" err="1" smtClean="0">
                <a:solidFill>
                  <a:srgbClr val="005D6D"/>
                </a:solidFill>
              </a:rPr>
              <a:t>y</a:t>
            </a:r>
            <a:r>
              <a:rPr lang="en-US" dirty="0" smtClean="0">
                <a:solidFill>
                  <a:srgbClr val="005D6D"/>
                </a:solidFill>
              </a:rPr>
              <a:t> </a:t>
            </a:r>
            <a:r>
              <a:rPr lang="en-US" dirty="0" err="1" smtClean="0">
                <a:solidFill>
                  <a:srgbClr val="005D6D"/>
                </a:solidFill>
              </a:rPr>
              <a:t>cuadros</a:t>
            </a:r>
            <a:r>
              <a:rPr lang="en-US" dirty="0" smtClean="0">
                <a:solidFill>
                  <a:srgbClr val="005D6D"/>
                </a:solidFill>
              </a:rPr>
              <a:t> de </a:t>
            </a:r>
            <a:r>
              <a:rPr lang="en-US" dirty="0" err="1" smtClean="0">
                <a:solidFill>
                  <a:srgbClr val="005D6D"/>
                </a:solidFill>
              </a:rPr>
              <a:t>mando</a:t>
            </a:r>
            <a:r>
              <a:rPr lang="en-US" dirty="0" smtClean="0">
                <a:solidFill>
                  <a:srgbClr val="005D6D"/>
                </a:solidFill>
              </a:rPr>
              <a:t> </a:t>
            </a:r>
            <a:r>
              <a:rPr lang="en-US" dirty="0" err="1" smtClean="0">
                <a:solidFill>
                  <a:srgbClr val="005D6D"/>
                </a:solidFill>
              </a:rPr>
              <a:t>predefinidos</a:t>
            </a:r>
            <a:endParaRPr lang="en-US" dirty="0" smtClean="0">
              <a:solidFill>
                <a:srgbClr val="005D6D"/>
              </a:solidFill>
            </a:endParaRPr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endParaRPr lang="en-US" dirty="0" smtClean="0">
              <a:solidFill>
                <a:srgbClr val="005D6D"/>
              </a:solidFill>
              <a:latin typeface="+mj-lt"/>
            </a:endParaRPr>
          </a:p>
          <a:p>
            <a:pPr marL="742950" lvl="2" indent="-342900"/>
            <a:endParaRPr lang="es-ES_tradnl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 algn="just">
              <a:buNone/>
            </a:pPr>
            <a:endParaRPr lang="es-ES_tradnl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7600871" cy="907218"/>
          </a:xfrm>
        </p:spPr>
        <p:txBody>
          <a:bodyPr/>
          <a:lstStyle/>
          <a:p>
            <a:r>
              <a:rPr lang="en-US" dirty="0" smtClean="0"/>
              <a:t>CA Performance Management (II)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863422"/>
            <a:ext cx="8202368" cy="5318860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 smtClean="0">
                <a:solidFill>
                  <a:srgbClr val="005D6D"/>
                </a:solidFill>
              </a:rPr>
              <a:t>Análisis</a:t>
            </a:r>
            <a:r>
              <a:rPr lang="en-US" dirty="0" smtClean="0">
                <a:solidFill>
                  <a:srgbClr val="005D6D"/>
                </a:solidFill>
              </a:rPr>
              <a:t> de variables: </a:t>
            </a:r>
          </a:p>
          <a:p>
            <a:pPr lvl="2"/>
            <a:r>
              <a:rPr lang="en-US" sz="3368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Umbrales</a:t>
            </a:r>
            <a:endParaRPr lang="en-US" sz="3368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2"/>
            <a:r>
              <a:rPr lang="en-US" sz="3368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Comportamientos</a:t>
            </a:r>
            <a:r>
              <a:rPr lang="en-US" sz="3368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no </a:t>
            </a:r>
            <a:r>
              <a:rPr lang="en-US" sz="3368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esperados</a:t>
            </a:r>
            <a:endParaRPr lang="en-US" sz="3368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n-US" dirty="0" err="1" smtClean="0">
                <a:solidFill>
                  <a:srgbClr val="005D6D"/>
                </a:solidFill>
              </a:rPr>
              <a:t>Integración</a:t>
            </a:r>
            <a:r>
              <a:rPr lang="en-US" dirty="0" smtClean="0">
                <a:solidFill>
                  <a:srgbClr val="005D6D"/>
                </a:solidFill>
              </a:rPr>
              <a:t> con Spectrum:</a:t>
            </a:r>
          </a:p>
          <a:p>
            <a:pPr lvl="2"/>
            <a:r>
              <a:rPr lang="en-US" sz="3368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Descubrimiento</a:t>
            </a:r>
            <a:r>
              <a:rPr lang="en-US" sz="3368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368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automático</a:t>
            </a:r>
            <a:endParaRPr lang="en-US" sz="3368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2"/>
            <a:r>
              <a:rPr lang="en-US" sz="3368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Apertura</a:t>
            </a:r>
            <a:r>
              <a:rPr lang="en-US" sz="3368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de </a:t>
            </a:r>
            <a:r>
              <a:rPr lang="en-US" sz="3368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informes</a:t>
            </a:r>
            <a:r>
              <a:rPr lang="en-US" sz="3368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368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</a:t>
            </a:r>
            <a:r>
              <a:rPr lang="en-US" sz="3368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368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cuadros</a:t>
            </a:r>
            <a:r>
              <a:rPr lang="en-US" sz="3368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de </a:t>
            </a:r>
            <a:r>
              <a:rPr lang="en-US" sz="3368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mando</a:t>
            </a:r>
            <a:r>
              <a:rPr lang="en-US" sz="3368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368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desde</a:t>
            </a:r>
            <a:r>
              <a:rPr lang="en-US" sz="3368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368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OneClick</a:t>
            </a:r>
            <a:endParaRPr lang="en-US" sz="3368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2"/>
            <a:r>
              <a:rPr lang="en-US" sz="3368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Integración</a:t>
            </a:r>
            <a:r>
              <a:rPr lang="en-US" sz="3368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de </a:t>
            </a:r>
            <a:r>
              <a:rPr lang="en-US" sz="3368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alarmas</a:t>
            </a:r>
            <a:endParaRPr lang="en-US" sz="3368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r>
              <a:rPr lang="en-US" dirty="0" smtClean="0">
                <a:solidFill>
                  <a:srgbClr val="005D6D"/>
                </a:solidFill>
                <a:latin typeface="+mj-lt"/>
              </a:rPr>
              <a:t>Poll a </a:t>
            </a:r>
            <a:r>
              <a:rPr lang="en-US" dirty="0" err="1" smtClean="0">
                <a:solidFill>
                  <a:srgbClr val="005D6D"/>
                </a:solidFill>
                <a:latin typeface="+mj-lt"/>
              </a:rPr>
              <a:t>equipos</a:t>
            </a:r>
            <a:r>
              <a:rPr lang="en-US" dirty="0" smtClean="0">
                <a:solidFill>
                  <a:srgbClr val="005D6D"/>
                </a:solidFill>
                <a:latin typeface="+mj-lt"/>
              </a:rPr>
              <a:t> </a:t>
            </a:r>
            <a:r>
              <a:rPr lang="en-US" dirty="0" err="1" smtClean="0">
                <a:solidFill>
                  <a:srgbClr val="005D6D"/>
                </a:solidFill>
                <a:latin typeface="+mj-lt"/>
              </a:rPr>
              <a:t>cada</a:t>
            </a:r>
            <a:r>
              <a:rPr lang="en-US" dirty="0" smtClean="0">
                <a:solidFill>
                  <a:srgbClr val="005D6D"/>
                </a:solidFill>
                <a:latin typeface="+mj-lt"/>
              </a:rPr>
              <a:t> 5 </a:t>
            </a:r>
            <a:r>
              <a:rPr lang="en-US" dirty="0" err="1" smtClean="0">
                <a:solidFill>
                  <a:srgbClr val="005D6D"/>
                </a:solidFill>
                <a:latin typeface="+mj-lt"/>
              </a:rPr>
              <a:t>minutos</a:t>
            </a:r>
            <a:endParaRPr lang="en-US" dirty="0" smtClean="0">
              <a:solidFill>
                <a:srgbClr val="005D6D"/>
              </a:solidFill>
              <a:latin typeface="+mj-lt"/>
            </a:endParaRPr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r>
              <a:rPr lang="en-US" dirty="0" err="1" smtClean="0">
                <a:solidFill>
                  <a:srgbClr val="005D6D"/>
                </a:solidFill>
                <a:latin typeface="+mj-lt"/>
              </a:rPr>
              <a:t>Almacenamiento</a:t>
            </a:r>
            <a:r>
              <a:rPr lang="en-US" dirty="0" smtClean="0">
                <a:solidFill>
                  <a:srgbClr val="005D6D"/>
                </a:solidFill>
                <a:latin typeface="+mj-lt"/>
              </a:rPr>
              <a:t> de </a:t>
            </a:r>
            <a:r>
              <a:rPr lang="en-US" dirty="0" err="1" smtClean="0">
                <a:solidFill>
                  <a:srgbClr val="005D6D"/>
                </a:solidFill>
                <a:latin typeface="+mj-lt"/>
              </a:rPr>
              <a:t>datos</a:t>
            </a:r>
            <a:r>
              <a:rPr lang="en-US" dirty="0" smtClean="0">
                <a:solidFill>
                  <a:srgbClr val="005D6D"/>
                </a:solidFill>
                <a:latin typeface="+mj-lt"/>
              </a:rPr>
              <a:t>:</a:t>
            </a:r>
          </a:p>
          <a:p>
            <a:pPr marL="1200150" lvl="3" indent="-342900">
              <a:buSzPct val="90000"/>
              <a:buFont typeface="Lucida Grande" pitchFamily="-1" charset="0"/>
              <a:buChar char="●"/>
            </a:pPr>
            <a:r>
              <a:rPr lang="en-US" sz="3355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45 </a:t>
            </a:r>
            <a:r>
              <a:rPr lang="en-US" sz="3355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días</a:t>
            </a:r>
            <a:r>
              <a:rPr lang="en-US" sz="3355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en-US" sz="3355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Muestreo</a:t>
            </a:r>
            <a:r>
              <a:rPr lang="en-US" sz="3355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5 </a:t>
            </a:r>
            <a:r>
              <a:rPr lang="en-US" sz="3355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minutos</a:t>
            </a:r>
            <a:endParaRPr lang="en-US" sz="3355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200150" lvl="3" indent="-342900">
              <a:buSzPct val="90000"/>
              <a:buFont typeface="Lucida Grande" pitchFamily="-1" charset="0"/>
              <a:buChar char="●"/>
            </a:pPr>
            <a:r>
              <a:rPr lang="en-US" sz="3355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90 </a:t>
            </a:r>
            <a:r>
              <a:rPr lang="en-US" sz="3355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días</a:t>
            </a:r>
            <a:r>
              <a:rPr lang="en-US" sz="3355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en-US" sz="3355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Muestreo</a:t>
            </a:r>
            <a:r>
              <a:rPr lang="en-US" sz="3355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355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cada</a:t>
            </a:r>
            <a:r>
              <a:rPr lang="en-US" sz="3355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60 </a:t>
            </a:r>
            <a:r>
              <a:rPr lang="en-US" sz="3355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minutos</a:t>
            </a:r>
            <a:endParaRPr lang="en-US" sz="3355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200150" lvl="3" indent="-342900">
              <a:buSzPct val="90000"/>
              <a:buFont typeface="Lucida Grande" pitchFamily="-1" charset="0"/>
              <a:buChar char="●"/>
            </a:pPr>
            <a:r>
              <a:rPr lang="en-US" sz="3355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365 </a:t>
            </a:r>
            <a:r>
              <a:rPr lang="en-US" sz="3355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días</a:t>
            </a:r>
            <a:r>
              <a:rPr lang="en-US" sz="3355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en-US" sz="3355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Muestreo</a:t>
            </a:r>
            <a:r>
              <a:rPr lang="en-US" sz="3355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355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diario</a:t>
            </a:r>
            <a:endParaRPr lang="en-US" sz="3355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200150" lvl="3" indent="-342900">
              <a:buSzPct val="90000"/>
              <a:buFont typeface="Lucida Grande" pitchFamily="-1" charset="0"/>
              <a:buChar char="●"/>
            </a:pPr>
            <a:r>
              <a:rPr lang="en-US" sz="3355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730 </a:t>
            </a:r>
            <a:r>
              <a:rPr lang="en-US" sz="3355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días</a:t>
            </a:r>
            <a:r>
              <a:rPr lang="en-US" sz="3355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en-US" sz="3355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Muestreo</a:t>
            </a:r>
            <a:r>
              <a:rPr lang="en-US" sz="3355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355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semanal</a:t>
            </a:r>
            <a:endParaRPr lang="en-US" sz="3355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200150" lvl="3" indent="-342900">
              <a:buSzPct val="90000"/>
              <a:buFont typeface="Lucida Grande" pitchFamily="-1" charset="0"/>
              <a:buChar char="●"/>
            </a:pPr>
            <a:endParaRPr lang="en-US" dirty="0" smtClean="0">
              <a:solidFill>
                <a:srgbClr val="005D6D"/>
              </a:solidFill>
              <a:latin typeface="+mj-lt"/>
            </a:endParaRPr>
          </a:p>
          <a:p>
            <a:pPr marL="742950" lvl="2" indent="-342900"/>
            <a:endParaRPr lang="es-ES_tradnl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 algn="just">
              <a:buNone/>
            </a:pPr>
            <a:endParaRPr lang="es-ES_tradnl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7600871" cy="907218"/>
          </a:xfrm>
        </p:spPr>
        <p:txBody>
          <a:bodyPr/>
          <a:lstStyle/>
          <a:p>
            <a:r>
              <a:rPr lang="en-US" dirty="0" smtClean="0"/>
              <a:t>CA Performance Management: </a:t>
            </a:r>
            <a:r>
              <a:rPr lang="en-US" dirty="0" err="1" smtClean="0"/>
              <a:t>Arquitectura</a:t>
            </a:r>
            <a:endParaRPr lang="es-ES_tradnl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635248" y="1085080"/>
            <a:ext cx="5472608" cy="5028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7600871" cy="907218"/>
          </a:xfrm>
        </p:spPr>
        <p:txBody>
          <a:bodyPr/>
          <a:lstStyle/>
          <a:p>
            <a:r>
              <a:rPr lang="en-US" dirty="0" smtClean="0"/>
              <a:t>CA Performance Management: </a:t>
            </a:r>
            <a:r>
              <a:rPr lang="en-US" dirty="0" err="1" smtClean="0"/>
              <a:t>Acceso</a:t>
            </a:r>
            <a:r>
              <a:rPr lang="en-US" dirty="0" smtClean="0"/>
              <a:t> (I)</a:t>
            </a:r>
            <a:endParaRPr lang="es-ES_tradnl" dirty="0"/>
          </a:p>
        </p:txBody>
      </p:sp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457200" y="863422"/>
            <a:ext cx="8202368" cy="5318860"/>
          </a:xfrm>
        </p:spPr>
        <p:txBody>
          <a:bodyPr>
            <a:normAutofit/>
          </a:bodyPr>
          <a:lstStyle/>
          <a:p>
            <a:r>
              <a:rPr lang="en-US" dirty="0" err="1" smtClean="0">
                <a:solidFill>
                  <a:srgbClr val="005D6D"/>
                </a:solidFill>
              </a:rPr>
              <a:t>Acceso</a:t>
            </a:r>
            <a:r>
              <a:rPr lang="en-US" dirty="0" smtClean="0">
                <a:solidFill>
                  <a:srgbClr val="005D6D"/>
                </a:solidFill>
              </a:rPr>
              <a:t> </a:t>
            </a:r>
            <a:r>
              <a:rPr lang="en-US" dirty="0" err="1" smtClean="0">
                <a:solidFill>
                  <a:srgbClr val="005D6D"/>
                </a:solidFill>
              </a:rPr>
              <a:t>desde</a:t>
            </a:r>
            <a:r>
              <a:rPr lang="en-US" dirty="0" smtClean="0">
                <a:solidFill>
                  <a:srgbClr val="005D6D"/>
                </a:solidFill>
              </a:rPr>
              <a:t> un </a:t>
            </a:r>
            <a:r>
              <a:rPr lang="en-US" dirty="0" err="1" smtClean="0">
                <a:solidFill>
                  <a:srgbClr val="005D6D"/>
                </a:solidFill>
              </a:rPr>
              <a:t>navegador</a:t>
            </a:r>
            <a:r>
              <a:rPr lang="en-US" dirty="0" smtClean="0">
                <a:solidFill>
                  <a:srgbClr val="005D6D"/>
                </a:solidFill>
              </a:rPr>
              <a:t> web</a:t>
            </a:r>
          </a:p>
          <a:p>
            <a:pPr lvl="2"/>
            <a:endParaRPr lang="en-US" sz="3355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200150" lvl="3" indent="-342900">
              <a:buSzPct val="90000"/>
              <a:buFont typeface="Lucida Grande" pitchFamily="-1" charset="0"/>
              <a:buChar char="●"/>
            </a:pPr>
            <a:endParaRPr lang="en-US" dirty="0" smtClean="0">
              <a:solidFill>
                <a:srgbClr val="005D6D"/>
              </a:solidFill>
              <a:latin typeface="+mj-lt"/>
            </a:endParaRPr>
          </a:p>
          <a:p>
            <a:pPr marL="742950" lvl="2" indent="-342900"/>
            <a:endParaRPr lang="es-ES_tradnl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 algn="just">
              <a:buNone/>
            </a:pPr>
            <a:endParaRPr lang="es-ES_tradnl" sz="1800" dirty="0" smtClean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179953" y="1627532"/>
            <a:ext cx="6848431" cy="3760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7600871" cy="907218"/>
          </a:xfrm>
        </p:spPr>
        <p:txBody>
          <a:bodyPr/>
          <a:lstStyle/>
          <a:p>
            <a:r>
              <a:rPr lang="en-US" dirty="0" smtClean="0"/>
              <a:t>CA Performance Management: </a:t>
            </a:r>
            <a:r>
              <a:rPr lang="en-US" dirty="0" err="1" smtClean="0"/>
              <a:t>Acceso</a:t>
            </a:r>
            <a:r>
              <a:rPr lang="en-US" dirty="0" smtClean="0"/>
              <a:t> (II)</a:t>
            </a:r>
            <a:endParaRPr lang="es-ES_tradnl" dirty="0"/>
          </a:p>
        </p:txBody>
      </p:sp>
      <p:pic>
        <p:nvPicPr>
          <p:cNvPr id="7" name="Picture 6" descr="ca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1322832"/>
            <a:ext cx="7680960" cy="42123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7600871" cy="907218"/>
          </a:xfrm>
        </p:spPr>
        <p:txBody>
          <a:bodyPr/>
          <a:lstStyle/>
          <a:p>
            <a:r>
              <a:rPr lang="en-US" dirty="0" smtClean="0"/>
              <a:t>CA Performance Management: Dashboards</a:t>
            </a:r>
            <a:endParaRPr lang="es-ES_tradnl" dirty="0"/>
          </a:p>
        </p:txBody>
      </p:sp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457200" y="863422"/>
            <a:ext cx="8202368" cy="5318860"/>
          </a:xfrm>
        </p:spPr>
        <p:txBody>
          <a:bodyPr>
            <a:normAutofit fontScale="62500" lnSpcReduction="20000"/>
          </a:bodyPr>
          <a:lstStyle/>
          <a:p>
            <a:r>
              <a:rPr lang="en-US" dirty="0" err="1" smtClean="0">
                <a:solidFill>
                  <a:srgbClr val="005D6D"/>
                </a:solidFill>
              </a:rPr>
              <a:t>Informacion</a:t>
            </a:r>
            <a:r>
              <a:rPr lang="en-US" dirty="0" smtClean="0">
                <a:solidFill>
                  <a:srgbClr val="005D6D"/>
                </a:solidFill>
              </a:rPr>
              <a:t> de </a:t>
            </a:r>
            <a:r>
              <a:rPr lang="en-US" dirty="0" err="1" smtClean="0">
                <a:solidFill>
                  <a:srgbClr val="005D6D"/>
                </a:solidFill>
              </a:rPr>
              <a:t>salud</a:t>
            </a:r>
            <a:r>
              <a:rPr lang="en-US" dirty="0" smtClean="0">
                <a:solidFill>
                  <a:srgbClr val="005D6D"/>
                </a:solidFill>
              </a:rPr>
              <a:t> de los </a:t>
            </a:r>
            <a:r>
              <a:rPr lang="en-US" dirty="0" err="1" smtClean="0">
                <a:solidFill>
                  <a:srgbClr val="005D6D"/>
                </a:solidFill>
              </a:rPr>
              <a:t>equipos</a:t>
            </a:r>
            <a:r>
              <a:rPr lang="en-US" dirty="0" smtClean="0">
                <a:solidFill>
                  <a:srgbClr val="005D6D"/>
                </a:solidFill>
              </a:rPr>
              <a:t> de red: </a:t>
            </a:r>
          </a:p>
          <a:p>
            <a:pPr lvl="2"/>
            <a:r>
              <a:rPr lang="en-US" sz="3368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Top Interface Errors/Discards (</a:t>
            </a:r>
            <a:r>
              <a:rPr lang="en-US" sz="3368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Tabla</a:t>
            </a:r>
            <a:r>
              <a:rPr lang="en-US" sz="3368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</a:p>
          <a:p>
            <a:pPr lvl="2"/>
            <a:r>
              <a:rPr lang="en-US" sz="3368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Top Interface Discards (</a:t>
            </a:r>
            <a:r>
              <a:rPr lang="en-US" sz="3368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Diagrama</a:t>
            </a:r>
            <a:r>
              <a:rPr lang="en-US" sz="3368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de Barras)</a:t>
            </a:r>
          </a:p>
          <a:p>
            <a:pPr lvl="2"/>
            <a:r>
              <a:rPr lang="en-US" sz="3368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Top Interface Errors (</a:t>
            </a:r>
            <a:r>
              <a:rPr lang="en-US" sz="3368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Diagrama</a:t>
            </a:r>
            <a:r>
              <a:rPr lang="en-US" sz="3368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de Barras)</a:t>
            </a:r>
          </a:p>
          <a:p>
            <a:pPr lvl="2"/>
            <a:r>
              <a:rPr lang="en-US" sz="3368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Top CPU Utilization Routers/Switches - </a:t>
            </a:r>
            <a:r>
              <a:rPr lang="en-US" sz="3368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Indicador/Tabla</a:t>
            </a:r>
            <a:endParaRPr lang="en-US" sz="3368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2"/>
            <a:r>
              <a:rPr lang="en-US" sz="3368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Top Memory Utilization Routers/Switches - </a:t>
            </a:r>
            <a:r>
              <a:rPr lang="en-US" sz="3368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Indicador/Tabla</a:t>
            </a:r>
            <a:endParaRPr lang="en-US" sz="3368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2"/>
            <a:r>
              <a:rPr lang="en-US" sz="3368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Top Least Available Network Devices (</a:t>
            </a:r>
            <a:r>
              <a:rPr lang="en-US" sz="3368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Diagrama</a:t>
            </a:r>
            <a:r>
              <a:rPr lang="en-US" sz="3368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de Barras)</a:t>
            </a:r>
          </a:p>
          <a:p>
            <a:pPr lvl="2"/>
            <a:r>
              <a:rPr lang="en-US" sz="3368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Top Least Reachable Network Devices (</a:t>
            </a:r>
            <a:r>
              <a:rPr lang="en-US" sz="3368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Diagrama</a:t>
            </a:r>
            <a:r>
              <a:rPr lang="en-US" sz="3368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de Barras)</a:t>
            </a:r>
          </a:p>
          <a:p>
            <a:r>
              <a:rPr lang="en-US" dirty="0" err="1" smtClean="0">
                <a:solidFill>
                  <a:srgbClr val="005D6D"/>
                </a:solidFill>
              </a:rPr>
              <a:t>Información</a:t>
            </a:r>
            <a:r>
              <a:rPr lang="en-US" dirty="0" smtClean="0">
                <a:solidFill>
                  <a:srgbClr val="005D6D"/>
                </a:solidFill>
              </a:rPr>
              <a:t> de </a:t>
            </a:r>
            <a:r>
              <a:rPr lang="en-US" dirty="0" err="1" smtClean="0">
                <a:solidFill>
                  <a:srgbClr val="005D6D"/>
                </a:solidFill>
              </a:rPr>
              <a:t>rendimiento</a:t>
            </a:r>
            <a:r>
              <a:rPr lang="en-US" dirty="0" smtClean="0">
                <a:solidFill>
                  <a:srgbClr val="005D6D"/>
                </a:solidFill>
              </a:rPr>
              <a:t>:</a:t>
            </a:r>
          </a:p>
          <a:p>
            <a:pPr lvl="2"/>
            <a:r>
              <a:rPr lang="en-US" sz="3368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Top Performance </a:t>
            </a:r>
            <a:r>
              <a:rPr lang="en-US" sz="3368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por</a:t>
            </a:r>
            <a:r>
              <a:rPr lang="en-US" sz="3368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Red (Bar Chart)</a:t>
            </a:r>
          </a:p>
          <a:p>
            <a:pPr lvl="2"/>
            <a:r>
              <a:rPr lang="en-US" sz="3368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Incident Count </a:t>
            </a:r>
            <a:r>
              <a:rPr lang="en-US" sz="3368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por</a:t>
            </a:r>
            <a:r>
              <a:rPr lang="en-US" sz="3368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Red (</a:t>
            </a:r>
            <a:r>
              <a:rPr lang="en-US" sz="3368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Tabla</a:t>
            </a:r>
            <a:r>
              <a:rPr lang="en-US" sz="3368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</a:p>
          <a:p>
            <a:pPr lvl="2"/>
            <a:r>
              <a:rPr lang="en-US" sz="3368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Mapas</a:t>
            </a:r>
            <a:r>
              <a:rPr lang="en-US" sz="3368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de </a:t>
            </a:r>
            <a:r>
              <a:rPr lang="en-US" sz="3368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Rendimiento</a:t>
            </a:r>
            <a:r>
              <a:rPr lang="en-US" sz="3368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368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por</a:t>
            </a:r>
            <a:r>
              <a:rPr lang="en-US" sz="3368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Red</a:t>
            </a:r>
          </a:p>
          <a:p>
            <a:pPr lvl="2"/>
            <a:r>
              <a:rPr lang="en-US" sz="3368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Lista</a:t>
            </a:r>
            <a:r>
              <a:rPr lang="en-US" sz="3368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368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Incidentes</a:t>
            </a:r>
            <a:r>
              <a:rPr lang="en-US" sz="3368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368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por</a:t>
            </a:r>
            <a:r>
              <a:rPr lang="en-US" sz="3368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Red</a:t>
            </a:r>
          </a:p>
          <a:p>
            <a:pPr lvl="2"/>
            <a:r>
              <a:rPr lang="en-US" sz="3368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Top Interface Errors/Discards (</a:t>
            </a:r>
            <a:r>
              <a:rPr lang="en-US" sz="3368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Tabla</a:t>
            </a:r>
            <a:r>
              <a:rPr lang="en-US" sz="3368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</a:p>
          <a:p>
            <a:pPr lvl="2"/>
            <a:r>
              <a:rPr lang="en-US" sz="3368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Top Interface Utilization Out- </a:t>
            </a:r>
            <a:r>
              <a:rPr lang="en-US" sz="3368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Tendencia/Tabla</a:t>
            </a:r>
            <a:endParaRPr lang="en-US" sz="3368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2"/>
            <a:r>
              <a:rPr lang="en-US" sz="3368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Top Interface Utilization In - </a:t>
            </a:r>
            <a:r>
              <a:rPr lang="en-US" sz="3368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Tendencia/Tabla</a:t>
            </a:r>
            <a:endParaRPr lang="es-ES_tradnl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 algn="just">
              <a:buNone/>
            </a:pPr>
            <a:endParaRPr lang="es-ES_tradnl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7600871" cy="907218"/>
          </a:xfrm>
        </p:spPr>
        <p:txBody>
          <a:bodyPr/>
          <a:lstStyle/>
          <a:p>
            <a:r>
              <a:rPr lang="en-US" dirty="0" err="1" smtClean="0"/>
              <a:t>Gestión</a:t>
            </a:r>
            <a:r>
              <a:rPr lang="en-US" dirty="0" smtClean="0"/>
              <a:t> de Red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082402"/>
            <a:ext cx="8519849" cy="5318860"/>
          </a:xfrm>
        </p:spPr>
        <p:txBody>
          <a:bodyPr>
            <a:normAutofit/>
          </a:bodyPr>
          <a:lstStyle/>
          <a:p>
            <a:r>
              <a:rPr dirty="0" smtClean="0">
                <a:solidFill>
                  <a:srgbClr val="005D6D"/>
                </a:solidFill>
                <a:latin typeface="+mj-lt"/>
              </a:rPr>
              <a:t>Gestión de fallos</a:t>
            </a:r>
            <a:endParaRPr lang="es-ES_tradnl" dirty="0" smtClean="0">
              <a:solidFill>
                <a:srgbClr val="005D6D"/>
              </a:solidFill>
              <a:latin typeface="+mj-lt"/>
            </a:endParaRPr>
          </a:p>
          <a:p>
            <a:pPr marL="742950" lvl="2" indent="-342900"/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Detectar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aislar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corregir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problemas</a:t>
            </a:r>
            <a:endParaRPr lang="en-US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r>
              <a:rPr lang="en-US" dirty="0" err="1" smtClean="0">
                <a:solidFill>
                  <a:srgbClr val="005D6D"/>
                </a:solidFill>
                <a:latin typeface="+mj-lt"/>
              </a:rPr>
              <a:t>Gestión</a:t>
            </a:r>
            <a:r>
              <a:rPr lang="en-US" dirty="0" smtClean="0">
                <a:solidFill>
                  <a:srgbClr val="005D6D"/>
                </a:solidFill>
                <a:latin typeface="+mj-lt"/>
              </a:rPr>
              <a:t> de </a:t>
            </a:r>
            <a:r>
              <a:rPr lang="en-US" dirty="0" err="1" smtClean="0">
                <a:solidFill>
                  <a:srgbClr val="005D6D"/>
                </a:solidFill>
                <a:latin typeface="+mj-lt"/>
              </a:rPr>
              <a:t>configuraciones</a:t>
            </a:r>
            <a:endParaRPr lang="en-US" dirty="0" smtClean="0">
              <a:solidFill>
                <a:srgbClr val="005D6D"/>
              </a:solidFill>
              <a:latin typeface="+mj-lt"/>
            </a:endParaRPr>
          </a:p>
          <a:p>
            <a:pPr marL="742950" lvl="2" indent="-342900"/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Modificar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llevar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un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seguimiento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de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las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configuraciones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de los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equipos</a:t>
            </a:r>
            <a:endParaRPr lang="en-US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r>
              <a:rPr lang="en-US" dirty="0" err="1" smtClean="0">
                <a:solidFill>
                  <a:srgbClr val="005D6D"/>
                </a:solidFill>
              </a:rPr>
              <a:t>Gestión</a:t>
            </a:r>
            <a:r>
              <a:rPr lang="en-US" dirty="0" smtClean="0">
                <a:solidFill>
                  <a:srgbClr val="005D6D"/>
                </a:solidFill>
              </a:rPr>
              <a:t> del </a:t>
            </a:r>
            <a:r>
              <a:rPr lang="en-US" dirty="0" err="1" smtClean="0">
                <a:solidFill>
                  <a:srgbClr val="005D6D"/>
                </a:solidFill>
              </a:rPr>
              <a:t>rendimiento</a:t>
            </a:r>
            <a:endParaRPr lang="en-US" dirty="0" smtClean="0">
              <a:solidFill>
                <a:srgbClr val="005D6D"/>
              </a:solidFill>
            </a:endParaRPr>
          </a:p>
          <a:p>
            <a:pPr marL="742950" lvl="2" indent="-342900"/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Medir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el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comportamiento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de la red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la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efectividad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en el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envío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de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tramas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paquetes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segmentos</a:t>
            </a:r>
            <a:endParaRPr lang="en-US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r>
              <a:rPr lang="en-US" dirty="0" err="1" smtClean="0">
                <a:solidFill>
                  <a:srgbClr val="005D6D"/>
                </a:solidFill>
              </a:rPr>
              <a:t>Generación</a:t>
            </a:r>
            <a:r>
              <a:rPr lang="en-US" dirty="0" smtClean="0">
                <a:solidFill>
                  <a:srgbClr val="005D6D"/>
                </a:solidFill>
              </a:rPr>
              <a:t> de </a:t>
            </a:r>
            <a:r>
              <a:rPr lang="en-US" dirty="0" err="1" smtClean="0">
                <a:solidFill>
                  <a:srgbClr val="005D6D"/>
                </a:solidFill>
              </a:rPr>
              <a:t>Informes</a:t>
            </a:r>
            <a:endParaRPr lang="en-US" dirty="0" smtClean="0">
              <a:solidFill>
                <a:srgbClr val="005D6D"/>
              </a:solidFill>
            </a:endParaRPr>
          </a:p>
          <a:p>
            <a:pPr marL="742950" lvl="2" indent="-342900"/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Elaborar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informes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de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nivel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de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servicio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de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rendimiento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etc.</a:t>
            </a:r>
          </a:p>
          <a:p>
            <a:pPr marL="742950" lvl="2" indent="-342900"/>
            <a:endParaRPr lang="en-US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742950" lvl="2" indent="-342900"/>
            <a:endParaRPr lang="es-ES_tradnl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 algn="just">
              <a:buNone/>
            </a:pPr>
            <a:endParaRPr lang="es-ES_tradnl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7600871" cy="907218"/>
          </a:xfrm>
        </p:spPr>
        <p:txBody>
          <a:bodyPr/>
          <a:lstStyle/>
          <a:p>
            <a:r>
              <a:rPr lang="en-US" dirty="0" smtClean="0"/>
              <a:t>CA Performance Management: Dashboards</a:t>
            </a:r>
            <a:endParaRPr lang="es-ES_tradnl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83568" y="907219"/>
            <a:ext cx="5709842" cy="1245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419423" y="2294186"/>
            <a:ext cx="6437201" cy="1293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21560"/>
            <a:ext cx="5925866" cy="2521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7600871" cy="907218"/>
          </a:xfrm>
        </p:spPr>
        <p:txBody>
          <a:bodyPr/>
          <a:lstStyle/>
          <a:p>
            <a:r>
              <a:rPr lang="en-US" dirty="0" smtClean="0"/>
              <a:t>CA Network Flow Analysis (I)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863422"/>
            <a:ext cx="8202368" cy="5318860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>
                <a:solidFill>
                  <a:srgbClr val="005D6D"/>
                </a:solidFill>
              </a:rPr>
              <a:t>Gestión</a:t>
            </a:r>
            <a:r>
              <a:rPr lang="en-US" dirty="0" smtClean="0">
                <a:solidFill>
                  <a:srgbClr val="005D6D"/>
                </a:solidFill>
              </a:rPr>
              <a:t> de </a:t>
            </a:r>
            <a:r>
              <a:rPr lang="en-US" dirty="0" err="1" smtClean="0">
                <a:solidFill>
                  <a:srgbClr val="005D6D"/>
                </a:solidFill>
              </a:rPr>
              <a:t>Rendimiento</a:t>
            </a:r>
            <a:r>
              <a:rPr lang="en-US" dirty="0" smtClean="0">
                <a:solidFill>
                  <a:srgbClr val="005D6D"/>
                </a:solidFill>
              </a:rPr>
              <a:t> </a:t>
            </a:r>
            <a:r>
              <a:rPr lang="en-US" dirty="0" err="1" smtClean="0">
                <a:solidFill>
                  <a:srgbClr val="005D6D"/>
                </a:solidFill>
              </a:rPr>
              <a:t>Netflow</a:t>
            </a:r>
            <a:endParaRPr lang="en-US" dirty="0" smtClean="0">
              <a:solidFill>
                <a:srgbClr val="005D6D"/>
              </a:solidFill>
            </a:endParaRPr>
          </a:p>
          <a:p>
            <a:r>
              <a:rPr lang="en-US" dirty="0" smtClean="0">
                <a:solidFill>
                  <a:srgbClr val="005D6D"/>
                </a:solidFill>
              </a:rPr>
              <a:t>CA </a:t>
            </a:r>
            <a:r>
              <a:rPr lang="en-US" dirty="0" err="1" smtClean="0">
                <a:solidFill>
                  <a:srgbClr val="005D6D"/>
                </a:solidFill>
              </a:rPr>
              <a:t>NetQoS</a:t>
            </a:r>
            <a:r>
              <a:rPr lang="en-US" dirty="0" smtClean="0">
                <a:solidFill>
                  <a:srgbClr val="005D6D"/>
                </a:solidFill>
              </a:rPr>
              <a:t> </a:t>
            </a:r>
            <a:r>
              <a:rPr lang="en-US" dirty="0" err="1" smtClean="0">
                <a:solidFill>
                  <a:srgbClr val="005D6D"/>
                </a:solidFill>
              </a:rPr>
              <a:t>ReporterAnalyzer</a:t>
            </a:r>
            <a:r>
              <a:rPr lang="en-US" dirty="0" smtClean="0">
                <a:solidFill>
                  <a:srgbClr val="005D6D"/>
                </a:solidFill>
              </a:rPr>
              <a:t>:</a:t>
            </a:r>
          </a:p>
          <a:p>
            <a:pPr lvl="2"/>
            <a:r>
              <a:rPr lang="en-US" sz="2824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Proporciona</a:t>
            </a:r>
            <a:r>
              <a:rPr lang="en-US" sz="2824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24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conocimiento</a:t>
            </a:r>
            <a:r>
              <a:rPr lang="en-US" sz="2824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del </a:t>
            </a:r>
            <a:r>
              <a:rPr lang="en-US" sz="2824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tráfico</a:t>
            </a:r>
            <a:r>
              <a:rPr lang="en-US" sz="2824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en</a:t>
            </a:r>
            <a:r>
              <a:rPr lang="en-US" sz="2824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la red </a:t>
            </a:r>
            <a:r>
              <a:rPr lang="en-US" sz="2824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</a:t>
            </a:r>
            <a:r>
              <a:rPr lang="en-US" sz="2824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24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cómo</a:t>
            </a:r>
            <a:r>
              <a:rPr lang="en-US" sz="2824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24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las</a:t>
            </a:r>
            <a:r>
              <a:rPr lang="en-US" sz="2824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24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aplicaciones</a:t>
            </a:r>
            <a:r>
              <a:rPr lang="en-US" sz="2824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24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pueden</a:t>
            </a:r>
            <a:r>
              <a:rPr lang="en-US" sz="2824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24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impactar</a:t>
            </a:r>
            <a:r>
              <a:rPr lang="en-US" sz="2824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en el </a:t>
            </a:r>
            <a:r>
              <a:rPr lang="en-US" sz="2824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rendimiento</a:t>
            </a:r>
            <a:r>
              <a:rPr lang="en-US" sz="2824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24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</a:t>
            </a:r>
            <a:r>
              <a:rPr lang="en-US" sz="2824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24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capacidad</a:t>
            </a:r>
            <a:endParaRPr lang="en-US" sz="2824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n-US" dirty="0" err="1" smtClean="0">
                <a:solidFill>
                  <a:srgbClr val="005D6D"/>
                </a:solidFill>
              </a:rPr>
              <a:t>Soporta</a:t>
            </a:r>
            <a:r>
              <a:rPr lang="en-US" dirty="0" smtClean="0">
                <a:solidFill>
                  <a:srgbClr val="005D6D"/>
                </a:solidFill>
              </a:rPr>
              <a:t> </a:t>
            </a:r>
            <a:r>
              <a:rPr lang="en-US" dirty="0" err="1" smtClean="0">
                <a:solidFill>
                  <a:srgbClr val="005D6D"/>
                </a:solidFill>
              </a:rPr>
              <a:t>varios</a:t>
            </a:r>
            <a:r>
              <a:rPr lang="en-US" dirty="0" smtClean="0">
                <a:solidFill>
                  <a:srgbClr val="005D6D"/>
                </a:solidFill>
              </a:rPr>
              <a:t> </a:t>
            </a:r>
            <a:r>
              <a:rPr lang="en-US" dirty="0" err="1" smtClean="0">
                <a:solidFill>
                  <a:srgbClr val="005D6D"/>
                </a:solidFill>
              </a:rPr>
              <a:t>estándares</a:t>
            </a:r>
            <a:endParaRPr lang="en-US" dirty="0" smtClean="0">
              <a:solidFill>
                <a:srgbClr val="005D6D"/>
              </a:solidFill>
            </a:endParaRPr>
          </a:p>
          <a:p>
            <a:pPr lvl="2"/>
            <a:r>
              <a:rPr lang="en-US" sz="2824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Cisco </a:t>
            </a:r>
            <a:r>
              <a:rPr lang="en-US" sz="2824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NetFlow</a:t>
            </a:r>
            <a:r>
              <a:rPr lang="en-US" sz="2824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v5, v7 and v9</a:t>
            </a:r>
          </a:p>
          <a:p>
            <a:pPr lvl="2"/>
            <a:r>
              <a:rPr lang="en-US" sz="2824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IPFIX</a:t>
            </a:r>
          </a:p>
          <a:p>
            <a:pPr lvl="2"/>
            <a:r>
              <a:rPr lang="en-US" sz="2824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sFlow</a:t>
            </a:r>
            <a:r>
              <a:rPr lang="en-US" sz="2824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2824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jFlow</a:t>
            </a:r>
            <a:endParaRPr lang="en-US" sz="2824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n-US" dirty="0" err="1" smtClean="0">
                <a:solidFill>
                  <a:srgbClr val="005D6D"/>
                </a:solidFill>
              </a:rPr>
              <a:t>Identifica</a:t>
            </a:r>
            <a:r>
              <a:rPr lang="en-US" dirty="0" smtClean="0">
                <a:solidFill>
                  <a:srgbClr val="005D6D"/>
                </a:solidFill>
              </a:rPr>
              <a:t> de forma </a:t>
            </a:r>
            <a:r>
              <a:rPr lang="en-US" dirty="0" err="1" smtClean="0">
                <a:solidFill>
                  <a:srgbClr val="005D6D"/>
                </a:solidFill>
              </a:rPr>
              <a:t>inmediata</a:t>
            </a:r>
            <a:r>
              <a:rPr lang="en-US" dirty="0" smtClean="0">
                <a:solidFill>
                  <a:srgbClr val="005D6D"/>
                </a:solidFill>
              </a:rPr>
              <a:t> </a:t>
            </a:r>
            <a:r>
              <a:rPr lang="en-US" dirty="0" err="1" smtClean="0">
                <a:solidFill>
                  <a:srgbClr val="005D6D"/>
                </a:solidFill>
              </a:rPr>
              <a:t>qué</a:t>
            </a:r>
            <a:r>
              <a:rPr lang="en-US" dirty="0" smtClean="0">
                <a:solidFill>
                  <a:srgbClr val="005D6D"/>
                </a:solidFill>
              </a:rPr>
              <a:t> interfaces, </a:t>
            </a:r>
            <a:r>
              <a:rPr lang="en-US" dirty="0" err="1" smtClean="0">
                <a:solidFill>
                  <a:srgbClr val="005D6D"/>
                </a:solidFill>
              </a:rPr>
              <a:t>equipos</a:t>
            </a:r>
            <a:r>
              <a:rPr lang="en-US" dirty="0" smtClean="0">
                <a:solidFill>
                  <a:srgbClr val="005D6D"/>
                </a:solidFill>
              </a:rPr>
              <a:t> </a:t>
            </a:r>
            <a:r>
              <a:rPr lang="en-US" dirty="0" err="1" smtClean="0">
                <a:solidFill>
                  <a:srgbClr val="005D6D"/>
                </a:solidFill>
              </a:rPr>
              <a:t>y/o</a:t>
            </a:r>
            <a:r>
              <a:rPr lang="en-US" dirty="0" smtClean="0">
                <a:solidFill>
                  <a:srgbClr val="005D6D"/>
                </a:solidFill>
              </a:rPr>
              <a:t> </a:t>
            </a:r>
            <a:r>
              <a:rPr lang="en-US" dirty="0" err="1" smtClean="0">
                <a:solidFill>
                  <a:srgbClr val="005D6D"/>
                </a:solidFill>
              </a:rPr>
              <a:t>aplicaciones</a:t>
            </a:r>
            <a:r>
              <a:rPr lang="en-US" dirty="0" smtClean="0">
                <a:solidFill>
                  <a:srgbClr val="005D6D"/>
                </a:solidFill>
              </a:rPr>
              <a:t> </a:t>
            </a:r>
            <a:r>
              <a:rPr lang="en-US" dirty="0" err="1" smtClean="0">
                <a:solidFill>
                  <a:srgbClr val="005D6D"/>
                </a:solidFill>
              </a:rPr>
              <a:t>generan</a:t>
            </a:r>
            <a:r>
              <a:rPr lang="en-US" dirty="0" smtClean="0">
                <a:solidFill>
                  <a:srgbClr val="005D6D"/>
                </a:solidFill>
              </a:rPr>
              <a:t> </a:t>
            </a:r>
            <a:r>
              <a:rPr lang="en-US" dirty="0" err="1" smtClean="0">
                <a:solidFill>
                  <a:srgbClr val="005D6D"/>
                </a:solidFill>
              </a:rPr>
              <a:t>más</a:t>
            </a:r>
            <a:r>
              <a:rPr lang="en-US" dirty="0" smtClean="0">
                <a:solidFill>
                  <a:srgbClr val="005D6D"/>
                </a:solidFill>
              </a:rPr>
              <a:t> </a:t>
            </a:r>
            <a:r>
              <a:rPr lang="en-US" dirty="0" err="1" smtClean="0">
                <a:solidFill>
                  <a:srgbClr val="005D6D"/>
                </a:solidFill>
              </a:rPr>
              <a:t>tráfico</a:t>
            </a:r>
            <a:r>
              <a:rPr lang="en-US" dirty="0" smtClean="0">
                <a:solidFill>
                  <a:srgbClr val="005D6D"/>
                </a:solidFill>
              </a:rPr>
              <a:t> en la red</a:t>
            </a:r>
          </a:p>
          <a:p>
            <a:r>
              <a:rPr lang="en-US" dirty="0" err="1" smtClean="0">
                <a:solidFill>
                  <a:srgbClr val="005D6D"/>
                </a:solidFill>
              </a:rPr>
              <a:t>Acceso</a:t>
            </a:r>
            <a:r>
              <a:rPr lang="en-US" dirty="0" smtClean="0">
                <a:solidFill>
                  <a:srgbClr val="005D6D"/>
                </a:solidFill>
              </a:rPr>
              <a:t> </a:t>
            </a:r>
            <a:r>
              <a:rPr lang="en-US" dirty="0" err="1" smtClean="0">
                <a:solidFill>
                  <a:srgbClr val="005D6D"/>
                </a:solidFill>
              </a:rPr>
              <a:t>desde</a:t>
            </a:r>
            <a:r>
              <a:rPr lang="en-US" dirty="0" smtClean="0">
                <a:solidFill>
                  <a:srgbClr val="005D6D"/>
                </a:solidFill>
              </a:rPr>
              <a:t> Performance Center</a:t>
            </a:r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endParaRPr lang="en-US" dirty="0" smtClean="0">
              <a:solidFill>
                <a:srgbClr val="005D6D"/>
              </a:solidFill>
              <a:latin typeface="+mj-lt"/>
            </a:endParaRPr>
          </a:p>
          <a:p>
            <a:pPr marL="742950" lvl="2" indent="-342900"/>
            <a:endParaRPr lang="es-ES_tradnl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 algn="just">
              <a:buNone/>
            </a:pPr>
            <a:endParaRPr lang="es-ES_tradnl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7600871" cy="907218"/>
          </a:xfrm>
        </p:spPr>
        <p:txBody>
          <a:bodyPr/>
          <a:lstStyle/>
          <a:p>
            <a:r>
              <a:rPr lang="en-US" dirty="0" smtClean="0"/>
              <a:t>CA Network Flow Analysis (II)</a:t>
            </a:r>
            <a:endParaRPr lang="es-ES_tradnl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467544" y="907218"/>
            <a:ext cx="8146269" cy="4322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7600871" cy="907218"/>
          </a:xfrm>
        </p:spPr>
        <p:txBody>
          <a:bodyPr/>
          <a:lstStyle/>
          <a:p>
            <a:r>
              <a:rPr lang="en-US" dirty="0" smtClean="0"/>
              <a:t>CA Network Flow Analysis (III)</a:t>
            </a:r>
            <a:endParaRPr lang="es-ES_tradnl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74656"/>
            <a:ext cx="7776864" cy="1765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11560" y="3214210"/>
            <a:ext cx="7776864" cy="3033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7600871" cy="907218"/>
          </a:xfrm>
        </p:spPr>
        <p:txBody>
          <a:bodyPr/>
          <a:lstStyle/>
          <a:p>
            <a:r>
              <a:rPr lang="en-US" dirty="0" smtClean="0"/>
              <a:t>CA Network Flow Analysis (IV)</a:t>
            </a:r>
            <a:endParaRPr lang="es-ES_tradnl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581291" y="1096030"/>
            <a:ext cx="8109545" cy="251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39943" y="3610068"/>
            <a:ext cx="7735125" cy="2245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7600871" cy="907218"/>
          </a:xfrm>
        </p:spPr>
        <p:txBody>
          <a:bodyPr/>
          <a:lstStyle/>
          <a:p>
            <a:r>
              <a:rPr lang="en-US" dirty="0" err="1" smtClean="0"/>
              <a:t>Arquitectura</a:t>
            </a:r>
            <a:r>
              <a:rPr lang="en-US" dirty="0" smtClean="0"/>
              <a:t> </a:t>
            </a:r>
            <a:r>
              <a:rPr lang="en-US" dirty="0" err="1" smtClean="0"/>
              <a:t>instalada</a:t>
            </a:r>
            <a:r>
              <a:rPr lang="en-US" dirty="0" smtClean="0"/>
              <a:t> en RedIRIS</a:t>
            </a:r>
            <a:endParaRPr lang="es-ES_tradnl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28877"/>
            <a:ext cx="8208912" cy="5030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ítulo 3"/>
          <p:cNvSpPr>
            <a:spLocks noGrp="1"/>
          </p:cNvSpPr>
          <p:nvPr>
            <p:ph type="ctrTitle"/>
          </p:nvPr>
        </p:nvSpPr>
        <p:spPr>
          <a:xfrm>
            <a:off x="2278048" y="2611268"/>
            <a:ext cx="6469101" cy="2748127"/>
          </a:xfrm>
        </p:spPr>
        <p:txBody>
          <a:bodyPr/>
          <a:lstStyle/>
          <a:p>
            <a:pPr eaLnBrk="1" hangingPunct="1"/>
            <a:r>
              <a:rPr lang="es-ES" sz="6000" dirty="0" smtClean="0">
                <a:ea typeface="ＭＳ Ｐゴシック" pitchFamily="-1" charset="-128"/>
                <a:cs typeface="ＭＳ Ｐゴシック" pitchFamily="-1" charset="-128"/>
              </a:rPr>
              <a:t>¿preguntas?</a:t>
            </a:r>
          </a:p>
        </p:txBody>
      </p:sp>
      <p:pic>
        <p:nvPicPr>
          <p:cNvPr id="5" name="Picture 4" descr="Delfin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586" y="656923"/>
            <a:ext cx="3941536" cy="2956152"/>
          </a:xfrm>
          <a:prstGeom prst="rect">
            <a:avLst/>
          </a:prstGeom>
          <a:effectLst>
            <a:softEdge rad="190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7600871" cy="907218"/>
          </a:xfrm>
        </p:spPr>
        <p:txBody>
          <a:bodyPr/>
          <a:lstStyle/>
          <a:p>
            <a:r>
              <a:rPr lang="en-US" dirty="0" smtClean="0"/>
              <a:t>CA Infrastructure Management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798824" y="1082402"/>
            <a:ext cx="5178225" cy="531886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5D6D"/>
                </a:solidFill>
                <a:latin typeface="+mj-lt"/>
              </a:rPr>
              <a:t>CA Spectrum®</a:t>
            </a:r>
            <a:endParaRPr lang="es-ES_tradnl" dirty="0" smtClean="0">
              <a:solidFill>
                <a:srgbClr val="005D6D"/>
              </a:solidFill>
              <a:latin typeface="+mj-lt"/>
            </a:endParaRPr>
          </a:p>
          <a:p>
            <a:pPr marL="742950" lvl="2" indent="-342900"/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Gestión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de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Fallos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Configuraciones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Análisis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Causa-Raíz</a:t>
            </a:r>
            <a:endParaRPr lang="en-US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742950" lvl="2" indent="-342900"/>
            <a:endParaRPr lang="en-US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r>
              <a:rPr lang="en-US" dirty="0" smtClean="0">
                <a:solidFill>
                  <a:srgbClr val="005D6D"/>
                </a:solidFill>
                <a:latin typeface="+mj-lt"/>
              </a:rPr>
              <a:t>CA Performance Management®</a:t>
            </a:r>
          </a:p>
          <a:p>
            <a:pPr marL="742950" lvl="2" indent="-342900"/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Gestión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de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Rendimiento</a:t>
            </a:r>
            <a:endParaRPr lang="en-US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742950" lvl="2" indent="-342900"/>
            <a:endParaRPr lang="en-US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r>
              <a:rPr lang="en-US" dirty="0" smtClean="0">
                <a:solidFill>
                  <a:srgbClr val="005D6D"/>
                </a:solidFill>
                <a:latin typeface="+mj-lt"/>
              </a:rPr>
              <a:t>CA Network Flow Analysis</a:t>
            </a:r>
          </a:p>
          <a:p>
            <a:pPr marL="742950" lvl="2" indent="-342900"/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Monitorización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Análisis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Netflow</a:t>
            </a:r>
            <a:endParaRPr lang="en-US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742950" lvl="2" indent="-342900"/>
            <a:endParaRPr lang="es-ES_tradnl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 algn="just">
              <a:buNone/>
            </a:pPr>
            <a:endParaRPr lang="es-ES_tradnl" sz="1800" dirty="0" smtClean="0"/>
          </a:p>
        </p:txBody>
      </p:sp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1" y="1271588"/>
            <a:ext cx="2823604" cy="1306667"/>
          </a:xfrm>
          <a:prstGeom prst="rect">
            <a:avLst/>
          </a:prstGeom>
          <a:noFill/>
          <a:ln w="12700">
            <a:solidFill>
              <a:srgbClr val="C2C2C2"/>
            </a:solidFill>
            <a:miter lim="800000"/>
            <a:headEnd/>
            <a:tailEnd/>
          </a:ln>
        </p:spPr>
      </p:pic>
      <p:pic>
        <p:nvPicPr>
          <p:cNvPr id="14" name="Picture 15" descr="49a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0852" y="4614459"/>
            <a:ext cx="2680953" cy="1245238"/>
          </a:xfrm>
          <a:prstGeom prst="rect">
            <a:avLst/>
          </a:prstGeom>
          <a:noFill/>
          <a:ln w="1270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576661" y="2806997"/>
            <a:ext cx="2999588" cy="1655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7600871" cy="907218"/>
          </a:xfrm>
        </p:spPr>
        <p:txBody>
          <a:bodyPr/>
          <a:lstStyle/>
          <a:p>
            <a:r>
              <a:rPr lang="en-US" dirty="0" smtClean="0"/>
              <a:t>CA Spectrum: </a:t>
            </a:r>
            <a:r>
              <a:rPr lang="en-US" dirty="0" err="1" smtClean="0"/>
              <a:t>Características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863422"/>
            <a:ext cx="8202368" cy="5318860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 smtClean="0">
                <a:solidFill>
                  <a:srgbClr val="005D6D"/>
                </a:solidFill>
              </a:rPr>
              <a:t>Multifabricante</a:t>
            </a:r>
            <a:endParaRPr lang="en-US" dirty="0" smtClean="0">
              <a:solidFill>
                <a:srgbClr val="005D6D"/>
              </a:solidFill>
            </a:endParaRPr>
          </a:p>
          <a:p>
            <a:r>
              <a:rPr lang="en-US" dirty="0" err="1" smtClean="0">
                <a:solidFill>
                  <a:srgbClr val="005D6D"/>
                </a:solidFill>
              </a:rPr>
              <a:t>Basado</a:t>
            </a:r>
            <a:r>
              <a:rPr lang="en-US" dirty="0" smtClean="0">
                <a:solidFill>
                  <a:srgbClr val="005D6D"/>
                </a:solidFill>
              </a:rPr>
              <a:t> en SNMP</a:t>
            </a:r>
          </a:p>
          <a:p>
            <a:r>
              <a:rPr lang="en-US" dirty="0" err="1" smtClean="0">
                <a:solidFill>
                  <a:srgbClr val="005D6D"/>
                </a:solidFill>
                <a:latin typeface="+mj-lt"/>
              </a:rPr>
              <a:t>Gestión</a:t>
            </a:r>
            <a:r>
              <a:rPr lang="en-US" dirty="0" smtClean="0">
                <a:solidFill>
                  <a:srgbClr val="005D6D"/>
                </a:solidFill>
                <a:latin typeface="+mj-lt"/>
              </a:rPr>
              <a:t> de </a:t>
            </a:r>
            <a:r>
              <a:rPr lang="en-US" dirty="0" err="1" smtClean="0">
                <a:solidFill>
                  <a:srgbClr val="005D6D"/>
                </a:solidFill>
                <a:latin typeface="+mj-lt"/>
              </a:rPr>
              <a:t>Fallos</a:t>
            </a:r>
            <a:endParaRPr lang="en-US" dirty="0" smtClean="0">
              <a:solidFill>
                <a:srgbClr val="005D6D"/>
              </a:solidFill>
              <a:latin typeface="+mj-lt"/>
            </a:endParaRPr>
          </a:p>
          <a:p>
            <a:r>
              <a:rPr lang="en-US" dirty="0" err="1" smtClean="0">
                <a:solidFill>
                  <a:srgbClr val="005D6D"/>
                </a:solidFill>
                <a:latin typeface="+mj-lt"/>
              </a:rPr>
              <a:t>Análisis</a:t>
            </a:r>
            <a:r>
              <a:rPr lang="en-US" dirty="0" smtClean="0">
                <a:solidFill>
                  <a:srgbClr val="005D6D"/>
                </a:solidFill>
                <a:latin typeface="+mj-lt"/>
              </a:rPr>
              <a:t> </a:t>
            </a:r>
            <a:r>
              <a:rPr lang="en-US" dirty="0" err="1" smtClean="0">
                <a:solidFill>
                  <a:srgbClr val="005D6D"/>
                </a:solidFill>
                <a:latin typeface="+mj-lt"/>
              </a:rPr>
              <a:t>y</a:t>
            </a:r>
            <a:r>
              <a:rPr lang="en-US" dirty="0" smtClean="0">
                <a:solidFill>
                  <a:srgbClr val="005D6D"/>
                </a:solidFill>
                <a:latin typeface="+mj-lt"/>
              </a:rPr>
              <a:t> </a:t>
            </a:r>
            <a:r>
              <a:rPr lang="en-US" dirty="0" err="1" smtClean="0">
                <a:solidFill>
                  <a:srgbClr val="005D6D"/>
                </a:solidFill>
                <a:latin typeface="+mj-lt"/>
              </a:rPr>
              <a:t>correlado</a:t>
            </a:r>
            <a:r>
              <a:rPr lang="en-US" dirty="0" smtClean="0">
                <a:solidFill>
                  <a:srgbClr val="005D6D"/>
                </a:solidFill>
                <a:latin typeface="+mj-lt"/>
              </a:rPr>
              <a:t> de </a:t>
            </a:r>
            <a:r>
              <a:rPr lang="en-US" dirty="0" err="1" smtClean="0">
                <a:solidFill>
                  <a:srgbClr val="005D6D"/>
                </a:solidFill>
                <a:latin typeface="+mj-lt"/>
              </a:rPr>
              <a:t>eventos</a:t>
            </a:r>
            <a:endParaRPr lang="en-US" dirty="0" smtClean="0">
              <a:solidFill>
                <a:srgbClr val="005D6D"/>
              </a:solidFill>
              <a:latin typeface="+mj-lt"/>
            </a:endParaRPr>
          </a:p>
          <a:p>
            <a:r>
              <a:rPr lang="en-US" dirty="0" err="1" smtClean="0">
                <a:solidFill>
                  <a:srgbClr val="005D6D"/>
                </a:solidFill>
                <a:latin typeface="+mj-lt"/>
              </a:rPr>
              <a:t>Detección</a:t>
            </a:r>
            <a:r>
              <a:rPr lang="en-US" dirty="0" smtClean="0">
                <a:solidFill>
                  <a:srgbClr val="005D6D"/>
                </a:solidFill>
                <a:latin typeface="+mj-lt"/>
              </a:rPr>
              <a:t> de </a:t>
            </a:r>
            <a:r>
              <a:rPr lang="en-US" dirty="0" err="1" smtClean="0">
                <a:solidFill>
                  <a:srgbClr val="005D6D"/>
                </a:solidFill>
                <a:latin typeface="+mj-lt"/>
              </a:rPr>
              <a:t>causas</a:t>
            </a:r>
            <a:r>
              <a:rPr lang="en-US" dirty="0" smtClean="0">
                <a:solidFill>
                  <a:srgbClr val="005D6D"/>
                </a:solidFill>
                <a:latin typeface="+mj-lt"/>
              </a:rPr>
              <a:t> </a:t>
            </a:r>
            <a:r>
              <a:rPr lang="en-US" dirty="0" err="1" smtClean="0">
                <a:solidFill>
                  <a:srgbClr val="005D6D"/>
                </a:solidFill>
                <a:latin typeface="+mj-lt"/>
              </a:rPr>
              <a:t>raíz</a:t>
            </a:r>
            <a:endParaRPr lang="en-US" dirty="0" smtClean="0">
              <a:solidFill>
                <a:srgbClr val="005D6D"/>
              </a:solidFill>
              <a:latin typeface="+mj-lt"/>
            </a:endParaRPr>
          </a:p>
          <a:p>
            <a:r>
              <a:rPr lang="en-US" dirty="0" err="1" smtClean="0">
                <a:solidFill>
                  <a:srgbClr val="005D6D"/>
                </a:solidFill>
                <a:latin typeface="+mj-lt"/>
              </a:rPr>
              <a:t>Cálculo</a:t>
            </a:r>
            <a:r>
              <a:rPr lang="en-US" dirty="0" smtClean="0">
                <a:solidFill>
                  <a:srgbClr val="005D6D"/>
                </a:solidFill>
                <a:latin typeface="+mj-lt"/>
              </a:rPr>
              <a:t> del </a:t>
            </a:r>
            <a:r>
              <a:rPr lang="en-US" dirty="0" err="1" smtClean="0">
                <a:solidFill>
                  <a:srgbClr val="005D6D"/>
                </a:solidFill>
                <a:latin typeface="+mj-lt"/>
              </a:rPr>
              <a:t>impacto</a:t>
            </a:r>
            <a:r>
              <a:rPr lang="en-US" dirty="0" smtClean="0">
                <a:solidFill>
                  <a:srgbClr val="005D6D"/>
                </a:solidFill>
                <a:latin typeface="+mj-lt"/>
              </a:rPr>
              <a:t> </a:t>
            </a:r>
            <a:r>
              <a:rPr lang="en-US" dirty="0" err="1" smtClean="0">
                <a:solidFill>
                  <a:srgbClr val="005D6D"/>
                </a:solidFill>
                <a:latin typeface="+mj-lt"/>
              </a:rPr>
              <a:t>y</a:t>
            </a:r>
            <a:r>
              <a:rPr lang="en-US" dirty="0" smtClean="0">
                <a:solidFill>
                  <a:srgbClr val="005D6D"/>
                </a:solidFill>
                <a:latin typeface="+mj-lt"/>
              </a:rPr>
              <a:t> </a:t>
            </a:r>
            <a:r>
              <a:rPr lang="en-US" dirty="0" err="1" smtClean="0">
                <a:solidFill>
                  <a:srgbClr val="005D6D"/>
                </a:solidFill>
                <a:latin typeface="+mj-lt"/>
              </a:rPr>
              <a:t>filtrado</a:t>
            </a:r>
            <a:r>
              <a:rPr lang="en-US" dirty="0" smtClean="0">
                <a:solidFill>
                  <a:srgbClr val="005D6D"/>
                </a:solidFill>
                <a:latin typeface="+mj-lt"/>
              </a:rPr>
              <a:t> de </a:t>
            </a:r>
            <a:r>
              <a:rPr lang="en-US" dirty="0" err="1" smtClean="0">
                <a:solidFill>
                  <a:srgbClr val="005D6D"/>
                </a:solidFill>
                <a:latin typeface="+mj-lt"/>
              </a:rPr>
              <a:t>alarmas</a:t>
            </a:r>
            <a:endParaRPr lang="en-US" dirty="0" smtClean="0">
              <a:solidFill>
                <a:srgbClr val="005D6D"/>
              </a:solidFill>
              <a:latin typeface="+mj-lt"/>
            </a:endParaRPr>
          </a:p>
          <a:p>
            <a:r>
              <a:rPr lang="en-US" dirty="0" err="1" smtClean="0">
                <a:solidFill>
                  <a:srgbClr val="005D6D"/>
                </a:solidFill>
                <a:latin typeface="+mj-lt"/>
              </a:rPr>
              <a:t>Funcionalidades</a:t>
            </a:r>
            <a:r>
              <a:rPr lang="en-US" dirty="0" smtClean="0">
                <a:solidFill>
                  <a:srgbClr val="005D6D"/>
                </a:solidFill>
                <a:latin typeface="+mj-lt"/>
              </a:rPr>
              <a:t> de </a:t>
            </a:r>
            <a:r>
              <a:rPr lang="en-US" dirty="0" err="1" smtClean="0">
                <a:solidFill>
                  <a:srgbClr val="005D6D"/>
                </a:solidFill>
                <a:latin typeface="+mj-lt"/>
              </a:rPr>
              <a:t>serie</a:t>
            </a:r>
            <a:r>
              <a:rPr lang="en-US" dirty="0" smtClean="0">
                <a:solidFill>
                  <a:srgbClr val="005D6D"/>
                </a:solidFill>
                <a:latin typeface="+mj-lt"/>
              </a:rPr>
              <a:t>:</a:t>
            </a:r>
          </a:p>
          <a:p>
            <a:pPr lvl="2"/>
            <a:r>
              <a:rPr lang="en-US" sz="1946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Autodescubrimiento</a:t>
            </a:r>
            <a:r>
              <a:rPr lang="en-US" sz="1946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946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</a:t>
            </a:r>
            <a:r>
              <a:rPr lang="en-US" sz="1946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946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modelado</a:t>
            </a:r>
            <a:r>
              <a:rPr lang="en-US" sz="1946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de la red (</a:t>
            </a:r>
            <a:r>
              <a:rPr lang="en-US" sz="1946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nivel</a:t>
            </a:r>
            <a:r>
              <a:rPr lang="en-US" sz="1946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2 </a:t>
            </a:r>
            <a:r>
              <a:rPr lang="en-US" sz="1946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</a:t>
            </a:r>
            <a:r>
              <a:rPr lang="en-US" sz="1946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3)</a:t>
            </a:r>
          </a:p>
          <a:p>
            <a:pPr lvl="2"/>
            <a:r>
              <a:rPr lang="en-US" sz="1946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Correlación</a:t>
            </a:r>
            <a:r>
              <a:rPr lang="en-US" sz="1946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946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</a:t>
            </a:r>
            <a:r>
              <a:rPr lang="en-US" sz="1946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946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notificación</a:t>
            </a:r>
            <a:r>
              <a:rPr lang="en-US" sz="1946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de </a:t>
            </a:r>
            <a:r>
              <a:rPr lang="en-US" sz="1946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alarmas</a:t>
            </a:r>
            <a:endParaRPr lang="en-US" sz="1946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2"/>
            <a:r>
              <a:rPr lang="en-US" sz="1946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Importar</a:t>
            </a:r>
            <a:r>
              <a:rPr lang="en-US" sz="1946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946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MIBs</a:t>
            </a:r>
            <a:r>
              <a:rPr lang="en-US" sz="1946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1946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crear</a:t>
            </a:r>
            <a:r>
              <a:rPr lang="en-US" sz="1946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946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alarmas</a:t>
            </a:r>
            <a:r>
              <a:rPr lang="en-US" sz="1946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1946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personalizar</a:t>
            </a:r>
            <a:r>
              <a:rPr lang="en-US" sz="1946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946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atributos</a:t>
            </a:r>
            <a:r>
              <a:rPr lang="en-US" sz="1946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1946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menús</a:t>
            </a:r>
            <a:r>
              <a:rPr lang="en-US" sz="1946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946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</a:t>
            </a:r>
            <a:r>
              <a:rPr lang="en-US" sz="1946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946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ventanas</a:t>
            </a:r>
            <a:r>
              <a:rPr lang="en-US" sz="1946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de </a:t>
            </a:r>
            <a:r>
              <a:rPr lang="en-US" sz="1946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información</a:t>
            </a:r>
            <a:endParaRPr lang="en-US" sz="1946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2"/>
            <a:r>
              <a:rPr lang="en-US" sz="1946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Integración</a:t>
            </a:r>
            <a:r>
              <a:rPr lang="en-US" sz="1946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con </a:t>
            </a:r>
            <a:r>
              <a:rPr lang="en-US" sz="1946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terceros</a:t>
            </a:r>
            <a:r>
              <a:rPr lang="en-US" sz="1946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 Performance Management, </a:t>
            </a:r>
            <a:r>
              <a:rPr lang="en-US" sz="1946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sysEdge</a:t>
            </a:r>
            <a:r>
              <a:rPr lang="en-US" sz="1946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CA Service Desk, Modeling Gateway (</a:t>
            </a:r>
            <a:r>
              <a:rPr lang="en-US" sz="1946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exportar/importar</a:t>
            </a:r>
            <a:r>
              <a:rPr lang="en-US" sz="1946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a CMDB)</a:t>
            </a:r>
          </a:p>
          <a:p>
            <a:pPr lvl="2"/>
            <a:r>
              <a:rPr lang="en-US" sz="1946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Acceso</a:t>
            </a:r>
            <a:r>
              <a:rPr lang="en-US" sz="1946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946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basado</a:t>
            </a:r>
            <a:r>
              <a:rPr lang="en-US" sz="1946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en roles</a:t>
            </a:r>
          </a:p>
          <a:p>
            <a:r>
              <a:rPr lang="en-US" dirty="0" err="1" smtClean="0">
                <a:solidFill>
                  <a:srgbClr val="005D6D"/>
                </a:solidFill>
                <a:latin typeface="+mj-lt"/>
              </a:rPr>
              <a:t>Altamente</a:t>
            </a:r>
            <a:r>
              <a:rPr lang="en-US" dirty="0" smtClean="0">
                <a:solidFill>
                  <a:srgbClr val="005D6D"/>
                </a:solidFill>
                <a:latin typeface="+mj-lt"/>
              </a:rPr>
              <a:t> configurable </a:t>
            </a:r>
            <a:r>
              <a:rPr lang="en-US" dirty="0" err="1" smtClean="0">
                <a:solidFill>
                  <a:srgbClr val="005D6D"/>
                </a:solidFill>
                <a:latin typeface="+mj-lt"/>
              </a:rPr>
              <a:t>y</a:t>
            </a:r>
            <a:r>
              <a:rPr lang="en-US" dirty="0" smtClean="0">
                <a:solidFill>
                  <a:srgbClr val="005D6D"/>
                </a:solidFill>
                <a:latin typeface="+mj-lt"/>
              </a:rPr>
              <a:t> </a:t>
            </a:r>
            <a:r>
              <a:rPr lang="en-US" dirty="0" err="1" smtClean="0">
                <a:solidFill>
                  <a:srgbClr val="005D6D"/>
                </a:solidFill>
                <a:latin typeface="+mj-lt"/>
              </a:rPr>
              <a:t>personalizable</a:t>
            </a:r>
            <a:endParaRPr lang="en-US" dirty="0" smtClean="0">
              <a:solidFill>
                <a:srgbClr val="005D6D"/>
              </a:solidFill>
              <a:latin typeface="+mj-lt"/>
            </a:endParaRPr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endParaRPr lang="en-US" dirty="0" smtClean="0">
              <a:solidFill>
                <a:srgbClr val="005D6D"/>
              </a:solidFill>
              <a:latin typeface="+mj-lt"/>
            </a:endParaRPr>
          </a:p>
          <a:p>
            <a:pPr marL="742950" lvl="2" indent="-342900"/>
            <a:endParaRPr lang="es-ES_tradnl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 algn="just">
              <a:buNone/>
            </a:pPr>
            <a:endParaRPr lang="es-ES_tradnl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7600871" cy="907218"/>
          </a:xfrm>
        </p:spPr>
        <p:txBody>
          <a:bodyPr/>
          <a:lstStyle/>
          <a:p>
            <a:r>
              <a:rPr lang="en-US" dirty="0" smtClean="0"/>
              <a:t>CA Spectrum: </a:t>
            </a:r>
            <a:r>
              <a:rPr lang="en-US" dirty="0" err="1" smtClean="0"/>
              <a:t>Componentes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863422"/>
            <a:ext cx="8202368" cy="5318860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005D6D"/>
                </a:solidFill>
              </a:rPr>
              <a:t>Front-end: One Click: </a:t>
            </a:r>
            <a:r>
              <a:rPr lang="en-US" dirty="0" err="1" smtClean="0">
                <a:solidFill>
                  <a:srgbClr val="005D6D"/>
                </a:solidFill>
              </a:rPr>
              <a:t>acceso</a:t>
            </a:r>
            <a:r>
              <a:rPr lang="en-US" dirty="0" smtClean="0">
                <a:solidFill>
                  <a:srgbClr val="005D6D"/>
                </a:solidFill>
              </a:rPr>
              <a:t> a los </a:t>
            </a:r>
            <a:r>
              <a:rPr lang="en-US" dirty="0" err="1" smtClean="0">
                <a:solidFill>
                  <a:srgbClr val="005D6D"/>
                </a:solidFill>
              </a:rPr>
              <a:t>Mapas</a:t>
            </a:r>
            <a:r>
              <a:rPr lang="en-US" dirty="0" smtClean="0">
                <a:solidFill>
                  <a:srgbClr val="005D6D"/>
                </a:solidFill>
              </a:rPr>
              <a:t>, </a:t>
            </a:r>
            <a:r>
              <a:rPr lang="en-US" dirty="0" err="1" smtClean="0">
                <a:solidFill>
                  <a:srgbClr val="005D6D"/>
                </a:solidFill>
              </a:rPr>
              <a:t>alarmas</a:t>
            </a:r>
            <a:r>
              <a:rPr lang="en-US" dirty="0" smtClean="0">
                <a:solidFill>
                  <a:srgbClr val="005D6D"/>
                </a:solidFill>
              </a:rPr>
              <a:t>, </a:t>
            </a:r>
            <a:r>
              <a:rPr lang="en-US" dirty="0" err="1" smtClean="0">
                <a:solidFill>
                  <a:srgbClr val="005D6D"/>
                </a:solidFill>
              </a:rPr>
              <a:t>informes</a:t>
            </a:r>
            <a:r>
              <a:rPr lang="en-US" dirty="0" smtClean="0">
                <a:solidFill>
                  <a:srgbClr val="005D6D"/>
                </a:solidFill>
              </a:rPr>
              <a:t> </a:t>
            </a:r>
            <a:r>
              <a:rPr lang="en-US" dirty="0" err="1" smtClean="0">
                <a:solidFill>
                  <a:srgbClr val="005D6D"/>
                </a:solidFill>
              </a:rPr>
              <a:t>y</a:t>
            </a:r>
            <a:r>
              <a:rPr lang="en-US" dirty="0" smtClean="0">
                <a:solidFill>
                  <a:srgbClr val="005D6D"/>
                </a:solidFill>
              </a:rPr>
              <a:t> </a:t>
            </a:r>
            <a:r>
              <a:rPr lang="en-US" dirty="0" err="1" smtClean="0">
                <a:solidFill>
                  <a:srgbClr val="005D6D"/>
                </a:solidFill>
              </a:rPr>
              <a:t>aplicaciones</a:t>
            </a:r>
            <a:r>
              <a:rPr lang="en-US" dirty="0" smtClean="0">
                <a:solidFill>
                  <a:srgbClr val="005D6D"/>
                </a:solidFill>
              </a:rPr>
              <a:t> </a:t>
            </a:r>
            <a:r>
              <a:rPr lang="en-US" dirty="0" err="1" smtClean="0">
                <a:solidFill>
                  <a:srgbClr val="005D6D"/>
                </a:solidFill>
              </a:rPr>
              <a:t>adicionales</a:t>
            </a:r>
            <a:endParaRPr lang="en-US" dirty="0" smtClean="0">
              <a:solidFill>
                <a:srgbClr val="005D6D"/>
              </a:solidFill>
            </a:endParaRPr>
          </a:p>
          <a:p>
            <a:r>
              <a:rPr lang="en-US" dirty="0" smtClean="0">
                <a:solidFill>
                  <a:srgbClr val="005D6D"/>
                </a:solidFill>
              </a:rPr>
              <a:t>Back-End: </a:t>
            </a:r>
            <a:r>
              <a:rPr lang="en-US" dirty="0" err="1" smtClean="0">
                <a:solidFill>
                  <a:srgbClr val="005D6D"/>
                </a:solidFill>
              </a:rPr>
              <a:t>SpectroServers</a:t>
            </a:r>
            <a:endParaRPr lang="en-US" dirty="0" smtClean="0">
              <a:solidFill>
                <a:srgbClr val="005D6D"/>
              </a:solidFill>
            </a:endParaRPr>
          </a:p>
          <a:p>
            <a:pPr lvl="2"/>
            <a:r>
              <a:rPr lang="en-US" sz="2194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Encargados</a:t>
            </a:r>
            <a:r>
              <a:rPr lang="en-US" sz="2194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de </a:t>
            </a:r>
            <a:r>
              <a:rPr lang="en-US" sz="2194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hacer</a:t>
            </a:r>
            <a:r>
              <a:rPr lang="en-US" sz="2194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polling</a:t>
            </a:r>
          </a:p>
          <a:p>
            <a:pPr lvl="2"/>
            <a:r>
              <a:rPr lang="en-US" sz="2194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Reciben</a:t>
            </a:r>
            <a:r>
              <a:rPr lang="en-US" sz="2194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los traps </a:t>
            </a:r>
            <a:r>
              <a:rPr lang="en-US" sz="2194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</a:t>
            </a:r>
            <a:r>
              <a:rPr lang="en-US" sz="2194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los </a:t>
            </a:r>
            <a:r>
              <a:rPr lang="en-US" sz="2194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procesan</a:t>
            </a:r>
            <a:r>
              <a:rPr lang="en-US" sz="2194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a </a:t>
            </a:r>
            <a:r>
              <a:rPr lang="en-US" sz="2194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eventos</a:t>
            </a:r>
            <a:r>
              <a:rPr lang="en-US" sz="2194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194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</a:t>
            </a:r>
            <a:r>
              <a:rPr lang="en-US" sz="2194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194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alarmas</a:t>
            </a:r>
            <a:endParaRPr lang="en-US" sz="2194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2"/>
            <a:r>
              <a:rPr lang="en-US" sz="2194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Almacenan</a:t>
            </a:r>
            <a:r>
              <a:rPr lang="en-US" sz="2194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194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las</a:t>
            </a:r>
            <a:r>
              <a:rPr lang="en-US" sz="2194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BBDD de </a:t>
            </a:r>
            <a:r>
              <a:rPr lang="en-US" sz="2194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datos</a:t>
            </a:r>
            <a:r>
              <a:rPr lang="en-US" sz="2194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de </a:t>
            </a:r>
            <a:r>
              <a:rPr lang="en-US" sz="2194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modelos</a:t>
            </a:r>
            <a:r>
              <a:rPr lang="en-US" sz="2194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194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</a:t>
            </a:r>
            <a:r>
              <a:rPr lang="en-US" sz="2194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194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eventos</a:t>
            </a:r>
            <a:endParaRPr lang="en-US" sz="2194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n-US" dirty="0" err="1" smtClean="0">
                <a:solidFill>
                  <a:srgbClr val="005D6D"/>
                </a:solidFill>
              </a:rPr>
              <a:t>Clientes</a:t>
            </a:r>
            <a:r>
              <a:rPr lang="en-US" dirty="0" smtClean="0">
                <a:solidFill>
                  <a:srgbClr val="005D6D"/>
                </a:solidFill>
              </a:rPr>
              <a:t>: </a:t>
            </a:r>
            <a:r>
              <a:rPr lang="en-US" dirty="0" err="1" smtClean="0">
                <a:solidFill>
                  <a:srgbClr val="005D6D"/>
                </a:solidFill>
              </a:rPr>
              <a:t>Cualquier</a:t>
            </a:r>
            <a:r>
              <a:rPr lang="en-US" dirty="0" smtClean="0">
                <a:solidFill>
                  <a:srgbClr val="005D6D"/>
                </a:solidFill>
              </a:rPr>
              <a:t> PC con </a:t>
            </a:r>
            <a:r>
              <a:rPr lang="en-US" dirty="0" err="1" smtClean="0">
                <a:solidFill>
                  <a:srgbClr val="005D6D"/>
                </a:solidFill>
              </a:rPr>
              <a:t>navegador</a:t>
            </a:r>
            <a:r>
              <a:rPr lang="en-US" dirty="0" smtClean="0">
                <a:solidFill>
                  <a:srgbClr val="005D6D"/>
                </a:solidFill>
              </a:rPr>
              <a:t> de internet </a:t>
            </a:r>
            <a:r>
              <a:rPr lang="en-US" dirty="0" err="1" smtClean="0">
                <a:solidFill>
                  <a:srgbClr val="005D6D"/>
                </a:solidFill>
              </a:rPr>
              <a:t>y</a:t>
            </a:r>
            <a:r>
              <a:rPr lang="en-US" dirty="0" smtClean="0">
                <a:solidFill>
                  <a:srgbClr val="005D6D"/>
                </a:solidFill>
              </a:rPr>
              <a:t> </a:t>
            </a:r>
            <a:r>
              <a:rPr lang="en-US" dirty="0" err="1" smtClean="0">
                <a:solidFill>
                  <a:srgbClr val="005D6D"/>
                </a:solidFill>
              </a:rPr>
              <a:t>soporte</a:t>
            </a:r>
            <a:r>
              <a:rPr lang="en-US" dirty="0" smtClean="0">
                <a:solidFill>
                  <a:srgbClr val="005D6D"/>
                </a:solidFill>
              </a:rPr>
              <a:t> Java</a:t>
            </a:r>
          </a:p>
          <a:p>
            <a:r>
              <a:rPr lang="en-US" dirty="0" err="1" smtClean="0">
                <a:solidFill>
                  <a:srgbClr val="005D6D"/>
                </a:solidFill>
              </a:rPr>
              <a:t>Otros</a:t>
            </a:r>
            <a:r>
              <a:rPr lang="en-US" dirty="0" smtClean="0">
                <a:solidFill>
                  <a:srgbClr val="005D6D"/>
                </a:solidFill>
              </a:rPr>
              <a:t>:</a:t>
            </a:r>
          </a:p>
          <a:p>
            <a:pPr lvl="2"/>
            <a:r>
              <a:rPr lang="en-US" sz="2235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Report Manager: </a:t>
            </a:r>
            <a:r>
              <a:rPr lang="en-US" sz="2235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Informes</a:t>
            </a:r>
            <a:r>
              <a:rPr lang="en-US" sz="2235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de </a:t>
            </a:r>
            <a:r>
              <a:rPr lang="en-US" sz="2235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inventarios</a:t>
            </a:r>
            <a:r>
              <a:rPr lang="en-US" sz="2235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2235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alarmas</a:t>
            </a:r>
            <a:r>
              <a:rPr lang="en-US" sz="2235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,…</a:t>
            </a:r>
          </a:p>
          <a:p>
            <a:pPr lvl="2"/>
            <a:r>
              <a:rPr lang="en-US" sz="2235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CABI: CA </a:t>
            </a:r>
            <a:r>
              <a:rPr lang="en-US" sz="2235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Bussiness</a:t>
            </a:r>
            <a:r>
              <a:rPr lang="en-US" sz="2235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35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Inteligence</a:t>
            </a:r>
            <a:r>
              <a:rPr lang="en-US" sz="2235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en-US" sz="2235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Herramienta</a:t>
            </a:r>
            <a:r>
              <a:rPr lang="en-US" sz="2235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35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para</a:t>
            </a:r>
            <a:r>
              <a:rPr lang="en-US" sz="2235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35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generar</a:t>
            </a:r>
            <a:r>
              <a:rPr lang="en-US" sz="2235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los </a:t>
            </a:r>
            <a:r>
              <a:rPr lang="en-US" sz="2235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informes</a:t>
            </a:r>
            <a:endParaRPr lang="en-US" sz="2235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endParaRPr lang="en-US" dirty="0" smtClean="0">
              <a:solidFill>
                <a:srgbClr val="005D6D"/>
              </a:solidFill>
              <a:latin typeface="+mj-lt"/>
            </a:endParaRPr>
          </a:p>
          <a:p>
            <a:pPr marL="742950" lvl="2" indent="-342900"/>
            <a:endParaRPr lang="es-ES_tradnl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 algn="just">
              <a:buNone/>
            </a:pPr>
            <a:endParaRPr lang="es-ES_tradnl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7600871" cy="907218"/>
          </a:xfrm>
        </p:spPr>
        <p:txBody>
          <a:bodyPr/>
          <a:lstStyle/>
          <a:p>
            <a:r>
              <a:rPr lang="en-US" dirty="0" smtClean="0"/>
              <a:t>CA Spectrum: </a:t>
            </a:r>
            <a:r>
              <a:rPr lang="en-US" dirty="0" err="1" smtClean="0"/>
              <a:t>Infraestructura</a:t>
            </a:r>
            <a:endParaRPr lang="es-ES_tradnl" dirty="0"/>
          </a:p>
        </p:txBody>
      </p:sp>
      <p:graphicFrame>
        <p:nvGraphicFramePr>
          <p:cNvPr id="27650" name="Object 2"/>
          <p:cNvGraphicFramePr>
            <a:graphicFrameLocks noGrp="1" noChangeAspect="1"/>
          </p:cNvGraphicFramePr>
          <p:nvPr/>
        </p:nvGraphicFramePr>
        <p:xfrm>
          <a:off x="889000" y="1181100"/>
          <a:ext cx="7899400" cy="4648200"/>
        </p:xfrm>
        <a:graphic>
          <a:graphicData uri="http://schemas.openxmlformats.org/presentationml/2006/ole">
            <p:oleObj spid="_x0000_s27650" name="Visio" r:id="rId3" imgW="8585200" imgH="50546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7600871" cy="907218"/>
          </a:xfrm>
        </p:spPr>
        <p:txBody>
          <a:bodyPr/>
          <a:lstStyle/>
          <a:p>
            <a:r>
              <a:rPr lang="en-US" dirty="0" smtClean="0"/>
              <a:t>CA Spectrum: </a:t>
            </a:r>
            <a:r>
              <a:rPr lang="en-US" dirty="0" err="1" smtClean="0"/>
              <a:t>Entorno</a:t>
            </a:r>
            <a:r>
              <a:rPr lang="en-US" dirty="0" smtClean="0"/>
              <a:t> de </a:t>
            </a:r>
            <a:r>
              <a:rPr lang="en-US" dirty="0" err="1" smtClean="0"/>
              <a:t>trabajo</a:t>
            </a:r>
            <a:endParaRPr lang="es-ES_tradnl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11562" y="1192720"/>
            <a:ext cx="7612756" cy="410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13"/>
          <p:cNvSpPr txBox="1">
            <a:spLocks/>
          </p:cNvSpPr>
          <p:nvPr/>
        </p:nvSpPr>
        <p:spPr bwMode="auto">
          <a:xfrm>
            <a:off x="899592" y="5700033"/>
            <a:ext cx="18002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4" rIns="91428" bIns="45714">
            <a:spAutoFit/>
          </a:bodyPr>
          <a:lstStyle>
            <a:lvl1pPr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es-ES" sz="1400" dirty="0">
                <a:latin typeface="Georgia" pitchFamily="18" charset="0"/>
              </a:rPr>
              <a:t>Panel de navegación</a:t>
            </a:r>
          </a:p>
        </p:txBody>
      </p:sp>
      <p:sp>
        <p:nvSpPr>
          <p:cNvPr id="6" name="Text Box 14"/>
          <p:cNvSpPr txBox="1">
            <a:spLocks/>
          </p:cNvSpPr>
          <p:nvPr/>
        </p:nvSpPr>
        <p:spPr bwMode="auto">
          <a:xfrm>
            <a:off x="2699817" y="5700033"/>
            <a:ext cx="19431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4" rIns="91428" bIns="45714">
            <a:spAutoFit/>
          </a:bodyPr>
          <a:lstStyle>
            <a:lvl1pPr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es-ES" sz="1400" dirty="0">
                <a:latin typeface="Georgia" pitchFamily="18" charset="0"/>
              </a:rPr>
              <a:t>Panel de contenidos</a:t>
            </a:r>
          </a:p>
        </p:txBody>
      </p:sp>
      <p:sp>
        <p:nvSpPr>
          <p:cNvPr id="7" name="Text Box 15"/>
          <p:cNvSpPr txBox="1">
            <a:spLocks/>
          </p:cNvSpPr>
          <p:nvPr/>
        </p:nvSpPr>
        <p:spPr bwMode="auto">
          <a:xfrm>
            <a:off x="4500042" y="5700033"/>
            <a:ext cx="17287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4" rIns="91428" bIns="45714">
            <a:spAutoFit/>
          </a:bodyPr>
          <a:lstStyle>
            <a:lvl1pPr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es-ES" sz="1400">
                <a:latin typeface="Georgia" pitchFamily="18" charset="0"/>
              </a:rPr>
              <a:t>Panel de detalles</a:t>
            </a:r>
          </a:p>
        </p:txBody>
      </p:sp>
      <p:sp>
        <p:nvSpPr>
          <p:cNvPr id="8" name="Line 17"/>
          <p:cNvSpPr>
            <a:spLocks noChangeShapeType="1"/>
          </p:cNvSpPr>
          <p:nvPr/>
        </p:nvSpPr>
        <p:spPr bwMode="auto">
          <a:xfrm flipH="1" flipV="1">
            <a:off x="3675891" y="3275619"/>
            <a:ext cx="0" cy="223115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endParaRPr lang="es-ES"/>
          </a:p>
        </p:txBody>
      </p:sp>
      <p:sp>
        <p:nvSpPr>
          <p:cNvPr id="9" name="Line 17"/>
          <p:cNvSpPr>
            <a:spLocks noChangeShapeType="1"/>
          </p:cNvSpPr>
          <p:nvPr/>
        </p:nvSpPr>
        <p:spPr bwMode="auto">
          <a:xfrm flipH="1" flipV="1">
            <a:off x="1907704" y="5082243"/>
            <a:ext cx="0" cy="548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endParaRPr lang="es-ES"/>
          </a:p>
        </p:txBody>
      </p:sp>
      <p:sp>
        <p:nvSpPr>
          <p:cNvPr id="10" name="Line 17"/>
          <p:cNvSpPr>
            <a:spLocks noChangeShapeType="1"/>
          </p:cNvSpPr>
          <p:nvPr/>
        </p:nvSpPr>
        <p:spPr bwMode="auto">
          <a:xfrm flipH="1" flipV="1">
            <a:off x="5220072" y="5155711"/>
            <a:ext cx="0" cy="548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7600871" cy="907218"/>
          </a:xfrm>
        </p:spPr>
        <p:txBody>
          <a:bodyPr/>
          <a:lstStyle/>
          <a:p>
            <a:r>
              <a:rPr lang="en-US" dirty="0" smtClean="0"/>
              <a:t>CA Spectrum: </a:t>
            </a:r>
            <a:r>
              <a:rPr lang="en-US" dirty="0" err="1" smtClean="0"/>
              <a:t>Topología</a:t>
            </a:r>
            <a:r>
              <a:rPr lang="en-US" dirty="0" smtClean="0"/>
              <a:t> de red</a:t>
            </a:r>
            <a:endParaRPr lang="es-ES_tradnl" dirty="0"/>
          </a:p>
        </p:txBody>
      </p:sp>
      <p:pic>
        <p:nvPicPr>
          <p:cNvPr id="4" name="Picture 3" descr="Screen Shot 2014-06-04 at 09.12.5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3477" y="852473"/>
            <a:ext cx="6884594" cy="53893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7600871" cy="907218"/>
          </a:xfrm>
        </p:spPr>
        <p:txBody>
          <a:bodyPr/>
          <a:lstStyle/>
          <a:p>
            <a:r>
              <a:rPr lang="en-US" dirty="0" smtClean="0"/>
              <a:t>CA Spectrum: </a:t>
            </a:r>
            <a:r>
              <a:rPr lang="en-US" dirty="0" err="1" smtClean="0"/>
              <a:t>Sistema</a:t>
            </a:r>
            <a:r>
              <a:rPr lang="en-US" dirty="0" smtClean="0"/>
              <a:t> de </a:t>
            </a:r>
            <a:r>
              <a:rPr lang="en-US" dirty="0" err="1" smtClean="0"/>
              <a:t>Alarmas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863422"/>
            <a:ext cx="8038153" cy="2005141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>
                <a:solidFill>
                  <a:srgbClr val="005D6D"/>
                </a:solidFill>
              </a:rPr>
              <a:t>En el panel de </a:t>
            </a:r>
            <a:r>
              <a:rPr lang="en-US" dirty="0" err="1" smtClean="0">
                <a:solidFill>
                  <a:srgbClr val="005D6D"/>
                </a:solidFill>
              </a:rPr>
              <a:t>navegación</a:t>
            </a:r>
            <a:r>
              <a:rPr lang="en-US" dirty="0" smtClean="0">
                <a:solidFill>
                  <a:srgbClr val="005D6D"/>
                </a:solidFill>
              </a:rPr>
              <a:t> se </a:t>
            </a:r>
            <a:r>
              <a:rPr lang="en-US" dirty="0" err="1" smtClean="0">
                <a:solidFill>
                  <a:srgbClr val="005D6D"/>
                </a:solidFill>
              </a:rPr>
              <a:t>muestra</a:t>
            </a:r>
            <a:r>
              <a:rPr lang="en-US" dirty="0" smtClean="0">
                <a:solidFill>
                  <a:srgbClr val="005D6D"/>
                </a:solidFill>
              </a:rPr>
              <a:t> un </a:t>
            </a:r>
            <a:r>
              <a:rPr lang="en-US" dirty="0" err="1" smtClean="0">
                <a:solidFill>
                  <a:srgbClr val="005D6D"/>
                </a:solidFill>
              </a:rPr>
              <a:t>resumen</a:t>
            </a:r>
            <a:endParaRPr lang="en-US" dirty="0" smtClean="0">
              <a:solidFill>
                <a:srgbClr val="005D6D"/>
              </a:solidFill>
            </a:endParaRPr>
          </a:p>
          <a:p>
            <a:r>
              <a:rPr lang="en-US" dirty="0" smtClean="0">
                <a:solidFill>
                  <a:srgbClr val="005D6D"/>
                </a:solidFill>
              </a:rPr>
              <a:t>En el panel </a:t>
            </a:r>
            <a:r>
              <a:rPr lang="en-US" dirty="0" err="1" smtClean="0">
                <a:solidFill>
                  <a:srgbClr val="005D6D"/>
                </a:solidFill>
              </a:rPr>
              <a:t>Contenidos</a:t>
            </a:r>
            <a:r>
              <a:rPr lang="en-US" dirty="0" smtClean="0">
                <a:solidFill>
                  <a:srgbClr val="005D6D"/>
                </a:solidFill>
              </a:rPr>
              <a:t>, </a:t>
            </a:r>
            <a:r>
              <a:rPr lang="en-US" dirty="0" err="1" smtClean="0">
                <a:solidFill>
                  <a:srgbClr val="005D6D"/>
                </a:solidFill>
              </a:rPr>
              <a:t>pestaña</a:t>
            </a:r>
            <a:r>
              <a:rPr lang="en-US" dirty="0" smtClean="0">
                <a:solidFill>
                  <a:srgbClr val="005D6D"/>
                </a:solidFill>
              </a:rPr>
              <a:t> Alarms </a:t>
            </a:r>
            <a:r>
              <a:rPr lang="en-US" dirty="0" err="1" smtClean="0">
                <a:solidFill>
                  <a:srgbClr val="005D6D"/>
                </a:solidFill>
              </a:rPr>
              <a:t>y</a:t>
            </a:r>
            <a:r>
              <a:rPr lang="en-US" dirty="0" smtClean="0">
                <a:solidFill>
                  <a:srgbClr val="005D6D"/>
                </a:solidFill>
              </a:rPr>
              <a:t> en el panel de </a:t>
            </a:r>
            <a:r>
              <a:rPr lang="en-US" dirty="0" err="1" smtClean="0">
                <a:solidFill>
                  <a:srgbClr val="005D6D"/>
                </a:solidFill>
              </a:rPr>
              <a:t>Detalles</a:t>
            </a:r>
            <a:r>
              <a:rPr lang="en-US" dirty="0" smtClean="0">
                <a:solidFill>
                  <a:srgbClr val="005D6D"/>
                </a:solidFill>
              </a:rPr>
              <a:t>, la </a:t>
            </a:r>
            <a:r>
              <a:rPr lang="en-US" dirty="0" err="1" smtClean="0">
                <a:solidFill>
                  <a:srgbClr val="005D6D"/>
                </a:solidFill>
              </a:rPr>
              <a:t>pestaña</a:t>
            </a:r>
            <a:r>
              <a:rPr lang="en-US" dirty="0" smtClean="0">
                <a:solidFill>
                  <a:srgbClr val="005D6D"/>
                </a:solidFill>
              </a:rPr>
              <a:t> Alarm Details</a:t>
            </a:r>
          </a:p>
          <a:p>
            <a:r>
              <a:rPr lang="en-US" dirty="0" smtClean="0">
                <a:solidFill>
                  <a:srgbClr val="005D6D"/>
                </a:solidFill>
              </a:rPr>
              <a:t>En el</a:t>
            </a:r>
            <a:r>
              <a:rPr lang="en-US" dirty="0" smtClean="0">
                <a:solidFill>
                  <a:srgbClr val="005D6D"/>
                </a:solidFill>
              </a:rPr>
              <a:t> </a:t>
            </a:r>
            <a:r>
              <a:rPr lang="en-US" dirty="0" err="1" smtClean="0">
                <a:solidFill>
                  <a:srgbClr val="005D6D"/>
                </a:solidFill>
              </a:rPr>
              <a:t>Mapa</a:t>
            </a:r>
            <a:r>
              <a:rPr lang="en-US" dirty="0" smtClean="0">
                <a:solidFill>
                  <a:srgbClr val="005D6D"/>
                </a:solidFill>
              </a:rPr>
              <a:t> </a:t>
            </a:r>
            <a:r>
              <a:rPr lang="en-US" dirty="0" smtClean="0">
                <a:solidFill>
                  <a:srgbClr val="005D6D"/>
                </a:solidFill>
              </a:rPr>
              <a:t>se </a:t>
            </a:r>
            <a:r>
              <a:rPr lang="en-US" dirty="0" err="1" smtClean="0">
                <a:solidFill>
                  <a:srgbClr val="005D6D"/>
                </a:solidFill>
              </a:rPr>
              <a:t>muestra</a:t>
            </a:r>
            <a:r>
              <a:rPr lang="en-US" dirty="0" smtClean="0">
                <a:solidFill>
                  <a:srgbClr val="005D6D"/>
                </a:solidFill>
              </a:rPr>
              <a:t> el </a:t>
            </a:r>
            <a:r>
              <a:rPr lang="en-US" dirty="0" err="1" smtClean="0">
                <a:solidFill>
                  <a:srgbClr val="005D6D"/>
                </a:solidFill>
              </a:rPr>
              <a:t>estado</a:t>
            </a:r>
            <a:r>
              <a:rPr lang="en-US" dirty="0" smtClean="0">
                <a:solidFill>
                  <a:srgbClr val="005D6D"/>
                </a:solidFill>
              </a:rPr>
              <a:t> de </a:t>
            </a:r>
            <a:r>
              <a:rPr lang="en-US" dirty="0" err="1" smtClean="0">
                <a:solidFill>
                  <a:srgbClr val="005D6D"/>
                </a:solidFill>
              </a:rPr>
              <a:t>alarma</a:t>
            </a:r>
            <a:r>
              <a:rPr lang="en-US" dirty="0" smtClean="0">
                <a:solidFill>
                  <a:srgbClr val="005D6D"/>
                </a:solidFill>
              </a:rPr>
              <a:t> de </a:t>
            </a:r>
            <a:r>
              <a:rPr lang="en-US" dirty="0" err="1" smtClean="0">
                <a:solidFill>
                  <a:srgbClr val="005D6D"/>
                </a:solidFill>
              </a:rPr>
              <a:t>equipo</a:t>
            </a:r>
            <a:endParaRPr lang="en-US" dirty="0" smtClean="0">
              <a:solidFill>
                <a:srgbClr val="005D6D"/>
              </a:solidFill>
            </a:endParaRPr>
          </a:p>
          <a:p>
            <a:r>
              <a:rPr lang="en-US" dirty="0" smtClean="0">
                <a:solidFill>
                  <a:srgbClr val="005D6D"/>
                </a:solidFill>
              </a:rPr>
              <a:t>En el</a:t>
            </a:r>
            <a:r>
              <a:rPr lang="en-US" dirty="0" smtClean="0">
                <a:solidFill>
                  <a:srgbClr val="005D6D"/>
                </a:solidFill>
              </a:rPr>
              <a:t> </a:t>
            </a:r>
            <a:r>
              <a:rPr lang="en-US" dirty="0" err="1" smtClean="0">
                <a:solidFill>
                  <a:srgbClr val="005D6D"/>
                </a:solidFill>
              </a:rPr>
              <a:t>Mapa</a:t>
            </a:r>
            <a:r>
              <a:rPr lang="en-US" dirty="0" smtClean="0">
                <a:solidFill>
                  <a:srgbClr val="005D6D"/>
                </a:solidFill>
              </a:rPr>
              <a:t> </a:t>
            </a:r>
            <a:r>
              <a:rPr lang="en-US" dirty="0" smtClean="0">
                <a:solidFill>
                  <a:srgbClr val="005D6D"/>
                </a:solidFill>
              </a:rPr>
              <a:t>se </a:t>
            </a:r>
            <a:r>
              <a:rPr lang="en-US" dirty="0" err="1" smtClean="0">
                <a:solidFill>
                  <a:srgbClr val="005D6D"/>
                </a:solidFill>
              </a:rPr>
              <a:t>muestra</a:t>
            </a:r>
            <a:r>
              <a:rPr lang="en-US" dirty="0" smtClean="0">
                <a:solidFill>
                  <a:srgbClr val="005D6D"/>
                </a:solidFill>
              </a:rPr>
              <a:t> el </a:t>
            </a:r>
            <a:r>
              <a:rPr lang="en-US" dirty="0" err="1" smtClean="0">
                <a:solidFill>
                  <a:srgbClr val="005D6D"/>
                </a:solidFill>
              </a:rPr>
              <a:t>estado</a:t>
            </a:r>
            <a:r>
              <a:rPr lang="en-US" dirty="0" smtClean="0">
                <a:solidFill>
                  <a:srgbClr val="005D6D"/>
                </a:solidFill>
              </a:rPr>
              <a:t> de </a:t>
            </a:r>
            <a:r>
              <a:rPr lang="en-US" dirty="0" err="1" smtClean="0">
                <a:solidFill>
                  <a:srgbClr val="005D6D"/>
                </a:solidFill>
              </a:rPr>
              <a:t>alarma</a:t>
            </a:r>
            <a:r>
              <a:rPr lang="en-US" dirty="0" smtClean="0">
                <a:solidFill>
                  <a:srgbClr val="005D6D"/>
                </a:solidFill>
              </a:rPr>
              <a:t> de los </a:t>
            </a:r>
            <a:r>
              <a:rPr lang="en-US" dirty="0" err="1" smtClean="0">
                <a:solidFill>
                  <a:srgbClr val="005D6D"/>
                </a:solidFill>
              </a:rPr>
              <a:t>equipos</a:t>
            </a:r>
            <a:r>
              <a:rPr lang="en-US" dirty="0" smtClean="0">
                <a:solidFill>
                  <a:srgbClr val="005D6D"/>
                </a:solidFill>
              </a:rPr>
              <a:t> </a:t>
            </a:r>
            <a:r>
              <a:rPr lang="en-US" dirty="0" err="1" smtClean="0">
                <a:solidFill>
                  <a:srgbClr val="005D6D"/>
                </a:solidFill>
              </a:rPr>
              <a:t>dentro</a:t>
            </a:r>
            <a:r>
              <a:rPr lang="en-US" dirty="0" smtClean="0">
                <a:solidFill>
                  <a:srgbClr val="005D6D"/>
                </a:solidFill>
              </a:rPr>
              <a:t> de un </a:t>
            </a:r>
            <a:r>
              <a:rPr lang="en-US" dirty="0" err="1" smtClean="0">
                <a:solidFill>
                  <a:srgbClr val="005D6D"/>
                </a:solidFill>
              </a:rPr>
              <a:t>contenedor</a:t>
            </a:r>
            <a:endParaRPr lang="en-US" dirty="0" smtClean="0">
              <a:solidFill>
                <a:srgbClr val="005D6D"/>
              </a:solidFill>
            </a:endParaRPr>
          </a:p>
          <a:p>
            <a:r>
              <a:rPr lang="en-US" dirty="0" err="1" smtClean="0">
                <a:solidFill>
                  <a:srgbClr val="005D6D"/>
                </a:solidFill>
              </a:rPr>
              <a:t>Sonido</a:t>
            </a:r>
            <a:r>
              <a:rPr lang="en-US" dirty="0" smtClean="0">
                <a:solidFill>
                  <a:srgbClr val="005D6D"/>
                </a:solidFill>
              </a:rPr>
              <a:t> en la </a:t>
            </a:r>
            <a:r>
              <a:rPr lang="en-US" dirty="0" err="1" smtClean="0">
                <a:solidFill>
                  <a:srgbClr val="005D6D"/>
                </a:solidFill>
              </a:rPr>
              <a:t>consola</a:t>
            </a:r>
            <a:endParaRPr lang="en-US" dirty="0" smtClean="0">
              <a:solidFill>
                <a:srgbClr val="005D6D"/>
              </a:solidFill>
            </a:endParaRPr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endParaRPr lang="en-US" dirty="0" smtClean="0">
              <a:solidFill>
                <a:srgbClr val="005D6D"/>
              </a:solidFill>
              <a:latin typeface="+mj-lt"/>
            </a:endParaRPr>
          </a:p>
          <a:p>
            <a:pPr marL="742950" lvl="2" indent="-342900"/>
            <a:endParaRPr lang="es-ES_tradnl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 algn="just">
              <a:buNone/>
            </a:pPr>
            <a:endParaRPr lang="es-ES_tradnl" sz="1800" dirty="0" smtClean="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 r="26509" b="-1575"/>
          <a:stretch>
            <a:fillRect/>
          </a:stretch>
        </p:blipFill>
        <p:spPr bwMode="auto">
          <a:xfrm>
            <a:off x="3447145" y="2529098"/>
            <a:ext cx="5468038" cy="1845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3863155" y="4128797"/>
            <a:ext cx="4807362" cy="2193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gray">
          <a:xfrm>
            <a:off x="263477" y="2868563"/>
            <a:ext cx="2150795" cy="2219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386530" y="4815845"/>
            <a:ext cx="3476625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lantilla_RedIRIS-201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plantilla_RedIRIS-2011.pot</Template>
  <TotalTime>26519</TotalTime>
  <Words>884</Words>
  <Application>Microsoft Macintosh PowerPoint</Application>
  <PresentationFormat>On-screen Show (4:3)</PresentationFormat>
  <Paragraphs>151</Paragraphs>
  <Slides>26</Slides>
  <Notes>0</Notes>
  <HiddenSlides>0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8" baseType="lpstr">
      <vt:lpstr>plantilla_RedIRIS-2011</vt:lpstr>
      <vt:lpstr>Visio</vt:lpstr>
      <vt:lpstr>Despliegue del Sistema de Gestión de Red SPECTRUM en RedIRIS  alberto.escolano@rediris.es </vt:lpstr>
      <vt:lpstr>Gestión de Red</vt:lpstr>
      <vt:lpstr>CA Infrastructure Management</vt:lpstr>
      <vt:lpstr>CA Spectrum: Características</vt:lpstr>
      <vt:lpstr>CA Spectrum: Componentes</vt:lpstr>
      <vt:lpstr>CA Spectrum: Infraestructura</vt:lpstr>
      <vt:lpstr>CA Spectrum: Entorno de trabajo</vt:lpstr>
      <vt:lpstr>CA Spectrum: Topología de red</vt:lpstr>
      <vt:lpstr>CA Spectrum: Sistema de Alarmas</vt:lpstr>
      <vt:lpstr>CA Spectrum: Gestión de configuraciones (I)</vt:lpstr>
      <vt:lpstr>CA Spectrum: Gestión de configuraciones (II)</vt:lpstr>
      <vt:lpstr>CA Spectrum: Generación de Informes (I)</vt:lpstr>
      <vt:lpstr>CA Spectrum: Generación de Informes (II)</vt:lpstr>
      <vt:lpstr>CA Performance Management (I)</vt:lpstr>
      <vt:lpstr>CA Performance Management (II)</vt:lpstr>
      <vt:lpstr>CA Performance Management: Arquitectura</vt:lpstr>
      <vt:lpstr>CA Performance Management: Acceso (I)</vt:lpstr>
      <vt:lpstr>CA Performance Management: Acceso (II)</vt:lpstr>
      <vt:lpstr>CA Performance Management: Dashboards</vt:lpstr>
      <vt:lpstr>CA Performance Management: Dashboards</vt:lpstr>
      <vt:lpstr>CA Network Flow Analysis (I)</vt:lpstr>
      <vt:lpstr>CA Network Flow Analysis (II)</vt:lpstr>
      <vt:lpstr>CA Network Flow Analysis (III)</vt:lpstr>
      <vt:lpstr>CA Network Flow Analysis (IV)</vt:lpstr>
      <vt:lpstr>Arquitectura instalada en RedIRIS</vt:lpstr>
      <vt:lpstr>¿preguntas?</vt:lpstr>
    </vt:vector>
  </TitlesOfParts>
  <Company>RedIRIS</Company>
  <LinksUpToDate>false</LinksUpToDate>
  <SharedDoc>false</SharedDoc>
  <HyperlinksChanged>false</HyperlinksChanged>
  <AppVersion>12.0256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Maribel Cosín</dc:creator>
  <cp:lastModifiedBy>Alberto Sánchez</cp:lastModifiedBy>
  <cp:revision>101</cp:revision>
  <dcterms:created xsi:type="dcterms:W3CDTF">2014-06-04T07:09:44Z</dcterms:created>
  <dcterms:modified xsi:type="dcterms:W3CDTF">2014-06-04T07:18:42Z</dcterms:modified>
</cp:coreProperties>
</file>